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sldIdLst>
    <p:sldId id="496" r:id="rId2"/>
    <p:sldId id="509" r:id="rId3"/>
    <p:sldId id="415" r:id="rId4"/>
    <p:sldId id="536" r:id="rId5"/>
    <p:sldId id="424" r:id="rId6"/>
    <p:sldId id="414" r:id="rId7"/>
    <p:sldId id="510" r:id="rId8"/>
    <p:sldId id="416" r:id="rId9"/>
    <p:sldId id="354" r:id="rId10"/>
    <p:sldId id="423" r:id="rId11"/>
    <p:sldId id="427" r:id="rId12"/>
    <p:sldId id="507" r:id="rId13"/>
    <p:sldId id="515" r:id="rId14"/>
    <p:sldId id="453" r:id="rId15"/>
    <p:sldId id="514" r:id="rId16"/>
    <p:sldId id="538" r:id="rId17"/>
    <p:sldId id="535" r:id="rId18"/>
    <p:sldId id="431" r:id="rId19"/>
    <p:sldId id="403" r:id="rId20"/>
    <p:sldId id="516" r:id="rId21"/>
    <p:sldId id="517" r:id="rId22"/>
    <p:sldId id="486" r:id="rId23"/>
    <p:sldId id="498" r:id="rId24"/>
    <p:sldId id="497" r:id="rId25"/>
    <p:sldId id="452" r:id="rId26"/>
    <p:sldId id="512" r:id="rId27"/>
    <p:sldId id="501" r:id="rId28"/>
    <p:sldId id="450" r:id="rId29"/>
    <p:sldId id="506" r:id="rId30"/>
    <p:sldId id="503" r:id="rId31"/>
    <p:sldId id="432" r:id="rId32"/>
    <p:sldId id="340" r:id="rId33"/>
    <p:sldId id="428" r:id="rId34"/>
    <p:sldId id="401" r:id="rId35"/>
    <p:sldId id="518" r:id="rId36"/>
    <p:sldId id="301" r:id="rId37"/>
    <p:sldId id="302" r:id="rId38"/>
    <p:sldId id="304" r:id="rId39"/>
    <p:sldId id="305" r:id="rId40"/>
    <p:sldId id="390" r:id="rId41"/>
    <p:sldId id="272" r:id="rId42"/>
    <p:sldId id="339" r:id="rId43"/>
    <p:sldId id="520" r:id="rId44"/>
    <p:sldId id="391" r:id="rId45"/>
    <p:sldId id="521" r:id="rId46"/>
    <p:sldId id="370" r:id="rId47"/>
    <p:sldId id="522" r:id="rId48"/>
    <p:sldId id="523" r:id="rId49"/>
    <p:sldId id="524" r:id="rId50"/>
    <p:sldId id="525" r:id="rId51"/>
    <p:sldId id="316" r:id="rId52"/>
    <p:sldId id="526" r:id="rId53"/>
    <p:sldId id="376" r:id="rId54"/>
    <p:sldId id="377" r:id="rId55"/>
    <p:sldId id="528" r:id="rId56"/>
    <p:sldId id="373" r:id="rId57"/>
    <p:sldId id="338" r:id="rId58"/>
    <p:sldId id="527" r:id="rId59"/>
    <p:sldId id="529" r:id="rId60"/>
    <p:sldId id="530" r:id="rId61"/>
    <p:sldId id="531" r:id="rId62"/>
    <p:sldId id="429" r:id="rId63"/>
    <p:sldId id="392" r:id="rId64"/>
    <p:sldId id="396" r:id="rId65"/>
    <p:sldId id="397" r:id="rId66"/>
    <p:sldId id="308" r:id="rId67"/>
    <p:sldId id="435" r:id="rId68"/>
    <p:sldId id="317" r:id="rId69"/>
    <p:sldId id="329" r:id="rId70"/>
    <p:sldId id="330" r:id="rId71"/>
    <p:sldId id="434" r:id="rId72"/>
    <p:sldId id="380" r:id="rId73"/>
    <p:sldId id="328" r:id="rId74"/>
    <p:sldId id="360" r:id="rId75"/>
    <p:sldId id="381" r:id="rId76"/>
    <p:sldId id="366" r:id="rId77"/>
    <p:sldId id="532" r:id="rId78"/>
    <p:sldId id="533" r:id="rId79"/>
    <p:sldId id="464" r:id="rId80"/>
    <p:sldId id="493" r:id="rId81"/>
    <p:sldId id="534" r:id="rId82"/>
    <p:sldId id="537" r:id="rId83"/>
    <p:sldId id="541" r:id="rId84"/>
  </p:sldIdLst>
  <p:sldSz cx="10688638" cy="7562850"/>
  <p:notesSz cx="6858000" cy="9144000"/>
  <p:defaultTextStyle>
    <a:defPPr>
      <a:defRPr lang="en-US"/>
    </a:defPPr>
    <a:lvl1pPr marL="0" algn="l" defTabSz="455553" rtl="0" eaLnBrk="1" latinLnBrk="0" hangingPunct="1">
      <a:defRPr sz="1800" kern="1200">
        <a:solidFill>
          <a:schemeClr val="tx1"/>
        </a:solidFill>
        <a:latin typeface="+mn-lt"/>
        <a:ea typeface="+mn-ea"/>
        <a:cs typeface="+mn-cs"/>
      </a:defRPr>
    </a:lvl1pPr>
    <a:lvl2pPr marL="455553" algn="l" defTabSz="455553" rtl="0" eaLnBrk="1" latinLnBrk="0" hangingPunct="1">
      <a:defRPr sz="1800" kern="1200">
        <a:solidFill>
          <a:schemeClr val="tx1"/>
        </a:solidFill>
        <a:latin typeface="+mn-lt"/>
        <a:ea typeface="+mn-ea"/>
        <a:cs typeface="+mn-cs"/>
      </a:defRPr>
    </a:lvl2pPr>
    <a:lvl3pPr marL="911125" algn="l" defTabSz="455553" rtl="0" eaLnBrk="1" latinLnBrk="0" hangingPunct="1">
      <a:defRPr sz="1800" kern="1200">
        <a:solidFill>
          <a:schemeClr val="tx1"/>
        </a:solidFill>
        <a:latin typeface="+mn-lt"/>
        <a:ea typeface="+mn-ea"/>
        <a:cs typeface="+mn-cs"/>
      </a:defRPr>
    </a:lvl3pPr>
    <a:lvl4pPr marL="1366689" algn="l" defTabSz="455553" rtl="0" eaLnBrk="1" latinLnBrk="0" hangingPunct="1">
      <a:defRPr sz="1800" kern="1200">
        <a:solidFill>
          <a:schemeClr val="tx1"/>
        </a:solidFill>
        <a:latin typeface="+mn-lt"/>
        <a:ea typeface="+mn-ea"/>
        <a:cs typeface="+mn-cs"/>
      </a:defRPr>
    </a:lvl4pPr>
    <a:lvl5pPr marL="1822253" algn="l" defTabSz="455553" rtl="0" eaLnBrk="1" latinLnBrk="0" hangingPunct="1">
      <a:defRPr sz="1800" kern="1200">
        <a:solidFill>
          <a:schemeClr val="tx1"/>
        </a:solidFill>
        <a:latin typeface="+mn-lt"/>
        <a:ea typeface="+mn-ea"/>
        <a:cs typeface="+mn-cs"/>
      </a:defRPr>
    </a:lvl5pPr>
    <a:lvl6pPr marL="2277816" algn="l" defTabSz="455553" rtl="0" eaLnBrk="1" latinLnBrk="0" hangingPunct="1">
      <a:defRPr sz="1800" kern="1200">
        <a:solidFill>
          <a:schemeClr val="tx1"/>
        </a:solidFill>
        <a:latin typeface="+mn-lt"/>
        <a:ea typeface="+mn-ea"/>
        <a:cs typeface="+mn-cs"/>
      </a:defRPr>
    </a:lvl6pPr>
    <a:lvl7pPr marL="2733382" algn="l" defTabSz="455553" rtl="0" eaLnBrk="1" latinLnBrk="0" hangingPunct="1">
      <a:defRPr sz="1800" kern="1200">
        <a:solidFill>
          <a:schemeClr val="tx1"/>
        </a:solidFill>
        <a:latin typeface="+mn-lt"/>
        <a:ea typeface="+mn-ea"/>
        <a:cs typeface="+mn-cs"/>
      </a:defRPr>
    </a:lvl7pPr>
    <a:lvl8pPr marL="3188945" algn="l" defTabSz="455553" rtl="0" eaLnBrk="1" latinLnBrk="0" hangingPunct="1">
      <a:defRPr sz="1800" kern="1200">
        <a:solidFill>
          <a:schemeClr val="tx1"/>
        </a:solidFill>
        <a:latin typeface="+mn-lt"/>
        <a:ea typeface="+mn-ea"/>
        <a:cs typeface="+mn-cs"/>
      </a:defRPr>
    </a:lvl8pPr>
    <a:lvl9pPr marL="3644508" algn="l" defTabSz="45555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0A"/>
    <a:srgbClr val="FF00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051" autoAdjust="0"/>
  </p:normalViewPr>
  <p:slideViewPr>
    <p:cSldViewPr snapToObjects="1">
      <p:cViewPr varScale="1">
        <p:scale>
          <a:sx n="143" d="100"/>
          <a:sy n="143" d="100"/>
        </p:scale>
        <p:origin x="-128" y="-488"/>
      </p:cViewPr>
      <p:guideLst>
        <p:guide orient="horz" pos="2382"/>
        <p:guide pos="3367"/>
      </p:guideLst>
    </p:cSldViewPr>
  </p:slideViewPr>
  <p:notesTextViewPr>
    <p:cViewPr>
      <p:scale>
        <a:sx n="100" d="100"/>
        <a:sy n="100" d="100"/>
      </p:scale>
      <p:origin x="0" y="0"/>
    </p:cViewPr>
  </p:notesTextViewPr>
  <p:sorterViewPr>
    <p:cViewPr>
      <p:scale>
        <a:sx n="63" d="100"/>
        <a:sy n="63"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interSettings" Target="printerSettings/printerSettings1.bin"/><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99D46D-CCD0-974E-8207-EC90A359CA94}" type="datetimeFigureOut">
              <a:rPr lang="en-US" smtClean="0"/>
              <a:pPr/>
              <a:t>2018-02-13</a:t>
            </a:fld>
            <a:endParaRPr lang="en-US"/>
          </a:p>
        </p:txBody>
      </p:sp>
      <p:sp>
        <p:nvSpPr>
          <p:cNvPr id="4" name="Slide Image Placeholder 3"/>
          <p:cNvSpPr>
            <a:spLocks noGrp="1" noRot="1" noChangeAspect="1"/>
          </p:cNvSpPr>
          <p:nvPr>
            <p:ph type="sldImg" idx="2"/>
          </p:nvPr>
        </p:nvSpPr>
        <p:spPr>
          <a:xfrm>
            <a:off x="1006475" y="685800"/>
            <a:ext cx="48450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E35CD9-104A-884E-BC52-5CC6FF5D56A9}" type="slidenum">
              <a:rPr lang="en-US" smtClean="0"/>
              <a:pPr/>
              <a:t>‹#›</a:t>
            </a:fld>
            <a:endParaRPr lang="en-US"/>
          </a:p>
        </p:txBody>
      </p:sp>
    </p:spTree>
    <p:extLst>
      <p:ext uri="{BB962C8B-B14F-4D97-AF65-F5344CB8AC3E}">
        <p14:creationId xmlns:p14="http://schemas.microsoft.com/office/powerpoint/2010/main" val="1486995115"/>
      </p:ext>
    </p:extLst>
  </p:cSld>
  <p:clrMap bg1="lt1" tx1="dk1" bg2="lt2" tx2="dk2" accent1="accent1" accent2="accent2" accent3="accent3" accent4="accent4" accent5="accent5" accent6="accent6" hlink="hlink" folHlink="folHlink"/>
  <p:notesStyle>
    <a:lvl1pPr marL="0" algn="l" defTabSz="455553" rtl="0" eaLnBrk="1" latinLnBrk="0" hangingPunct="1">
      <a:defRPr sz="1300" kern="1200">
        <a:solidFill>
          <a:schemeClr val="tx1"/>
        </a:solidFill>
        <a:latin typeface="+mn-lt"/>
        <a:ea typeface="+mn-ea"/>
        <a:cs typeface="+mn-cs"/>
      </a:defRPr>
    </a:lvl1pPr>
    <a:lvl2pPr marL="455553" algn="l" defTabSz="455553" rtl="0" eaLnBrk="1" latinLnBrk="0" hangingPunct="1">
      <a:defRPr sz="1300" kern="1200">
        <a:solidFill>
          <a:schemeClr val="tx1"/>
        </a:solidFill>
        <a:latin typeface="+mn-lt"/>
        <a:ea typeface="+mn-ea"/>
        <a:cs typeface="+mn-cs"/>
      </a:defRPr>
    </a:lvl2pPr>
    <a:lvl3pPr marL="911125" algn="l" defTabSz="455553" rtl="0" eaLnBrk="1" latinLnBrk="0" hangingPunct="1">
      <a:defRPr sz="1300" kern="1200">
        <a:solidFill>
          <a:schemeClr val="tx1"/>
        </a:solidFill>
        <a:latin typeface="+mn-lt"/>
        <a:ea typeface="+mn-ea"/>
        <a:cs typeface="+mn-cs"/>
      </a:defRPr>
    </a:lvl3pPr>
    <a:lvl4pPr marL="1366689" algn="l" defTabSz="455553" rtl="0" eaLnBrk="1" latinLnBrk="0" hangingPunct="1">
      <a:defRPr sz="1300" kern="1200">
        <a:solidFill>
          <a:schemeClr val="tx1"/>
        </a:solidFill>
        <a:latin typeface="+mn-lt"/>
        <a:ea typeface="+mn-ea"/>
        <a:cs typeface="+mn-cs"/>
      </a:defRPr>
    </a:lvl4pPr>
    <a:lvl5pPr marL="1822253" algn="l" defTabSz="455553" rtl="0" eaLnBrk="1" latinLnBrk="0" hangingPunct="1">
      <a:defRPr sz="1300" kern="1200">
        <a:solidFill>
          <a:schemeClr val="tx1"/>
        </a:solidFill>
        <a:latin typeface="+mn-lt"/>
        <a:ea typeface="+mn-ea"/>
        <a:cs typeface="+mn-cs"/>
      </a:defRPr>
    </a:lvl5pPr>
    <a:lvl6pPr marL="2277816" algn="l" defTabSz="455553" rtl="0" eaLnBrk="1" latinLnBrk="0" hangingPunct="1">
      <a:defRPr sz="1300" kern="1200">
        <a:solidFill>
          <a:schemeClr val="tx1"/>
        </a:solidFill>
        <a:latin typeface="+mn-lt"/>
        <a:ea typeface="+mn-ea"/>
        <a:cs typeface="+mn-cs"/>
      </a:defRPr>
    </a:lvl6pPr>
    <a:lvl7pPr marL="2733382" algn="l" defTabSz="455553" rtl="0" eaLnBrk="1" latinLnBrk="0" hangingPunct="1">
      <a:defRPr sz="1300" kern="1200">
        <a:solidFill>
          <a:schemeClr val="tx1"/>
        </a:solidFill>
        <a:latin typeface="+mn-lt"/>
        <a:ea typeface="+mn-ea"/>
        <a:cs typeface="+mn-cs"/>
      </a:defRPr>
    </a:lvl7pPr>
    <a:lvl8pPr marL="3188945" algn="l" defTabSz="455553" rtl="0" eaLnBrk="1" latinLnBrk="0" hangingPunct="1">
      <a:defRPr sz="1300" kern="1200">
        <a:solidFill>
          <a:schemeClr val="tx1"/>
        </a:solidFill>
        <a:latin typeface="+mn-lt"/>
        <a:ea typeface="+mn-ea"/>
        <a:cs typeface="+mn-cs"/>
      </a:defRPr>
    </a:lvl8pPr>
    <a:lvl9pPr marL="3644508" algn="l" defTabSz="455553"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www.genesys-pgr.org/"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 Id="rId3" Type="http://schemas.openxmlformats.org/officeDocument/2006/relationships/hyperlink" Target="http://pub.epsilon.slu.se/8439/"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pub.epsilon.slu.se/8439/" TargetMode="External"/><Relationship Id="rId4" Type="http://schemas.openxmlformats.org/officeDocument/2006/relationships/hyperlink" Target="http://en.wikipedia.org/wiki/Wikipedia:IPA_for_English" TargetMode="External"/><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 Id="rId3" Type="http://schemas.openxmlformats.org/officeDocument/2006/relationships/hyperlink" Target="http://dx.doi.org/10.1007/s10722-009-9427-1" TargetMode="Externa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dx.doi.org/10.1007/s10722-009-9427-1" TargetMode="External"/><Relationship Id="rId4" Type="http://schemas.openxmlformats.org/officeDocument/2006/relationships/hyperlink" Target="http://www.springerlink.com/content/587250g7qr073636/" TargetMode="External"/><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 Id="rId3" Type="http://schemas.openxmlformats.org/officeDocument/2006/relationships/hyperlink" Target="http://en.wikipedia.org/wiki/Wikipedia:IPA_for_English"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 Id="rId3" Type="http://schemas.openxmlformats.org/officeDocument/2006/relationships/hyperlink" Target="http://urn.nb.no/URN:NBN:no-46156"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dirty="0" smtClean="0">
                <a:latin typeface="Calibri" charset="0"/>
              </a:rPr>
              <a:t>Endresen, Dag (2018) Machine learning and data analysis with GBIF data: Predictive identification of targeted genetic</a:t>
            </a:r>
            <a:r>
              <a:rPr lang="en-US" sz="1200" baseline="0" dirty="0" smtClean="0">
                <a:latin typeface="Calibri" charset="0"/>
              </a:rPr>
              <a:t> diversity.</a:t>
            </a:r>
            <a:endParaRPr lang="en-US" sz="1200" dirty="0">
              <a:latin typeface="Calibri"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523875"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523875"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523875"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523875" eaLnBrk="0" fontAlgn="base" hangingPunct="0">
              <a:spcBef>
                <a:spcPct val="0"/>
              </a:spcBef>
              <a:spcAft>
                <a:spcPct val="0"/>
              </a:spcAft>
              <a:defRPr sz="2400">
                <a:solidFill>
                  <a:schemeClr val="tx1"/>
                </a:solidFill>
                <a:latin typeface="Arial" charset="0"/>
                <a:ea typeface="ＭＳ Ｐゴシック" charset="0"/>
              </a:defRPr>
            </a:lvl9pPr>
          </a:lstStyle>
          <a:p>
            <a:pPr defTabSz="523875" eaLnBrk="1" hangingPunct="1"/>
            <a:fld id="{D5BC5580-3AE3-0443-85F3-408F21B9ABD0}" type="slidenum">
              <a:rPr lang="es-ES" sz="1200">
                <a:latin typeface="Calibri" charset="0"/>
                <a:cs typeface="Arial" charset="0"/>
              </a:rPr>
              <a:pPr defTabSz="523875" eaLnBrk="1" hangingPunct="1"/>
              <a:t>1</a:t>
            </a:fld>
            <a:endParaRPr lang="es-ES" sz="1200">
              <a:latin typeface="Calibri" charset="0"/>
              <a:cs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AB15E607-AF04-4760-B5A7-CEA6641F8484}" type="slidenum">
              <a:rPr lang="en-GB" smtClean="0"/>
              <a:pPr/>
              <a:t>10</a:t>
            </a:fld>
            <a:endParaRPr lang="en-GB" smtClean="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PT" sz="1200" kern="1200" dirty="0" err="1" smtClean="0">
                <a:solidFill>
                  <a:schemeClr val="tx1"/>
                </a:solidFill>
                <a:latin typeface="+mn-lt"/>
                <a:ea typeface="+mn-ea"/>
                <a:cs typeface="+mn-cs"/>
              </a:rPr>
              <a:t>Illustration</a:t>
            </a:r>
            <a:r>
              <a:rPr lang="pt-PT" sz="1200" kern="1200" dirty="0" smtClean="0">
                <a:solidFill>
                  <a:schemeClr val="tx1"/>
                </a:solidFill>
                <a:latin typeface="+mn-lt"/>
                <a:ea typeface="+mn-ea"/>
                <a:cs typeface="+mn-cs"/>
              </a:rPr>
              <a:t>: Hare </a:t>
            </a:r>
            <a:r>
              <a:rPr lang="pt-PT" sz="1200" kern="1200" dirty="0" err="1" smtClean="0">
                <a:solidFill>
                  <a:schemeClr val="tx1"/>
                </a:solidFill>
                <a:latin typeface="+mn-lt"/>
                <a:ea typeface="+mn-ea"/>
                <a:cs typeface="+mn-cs"/>
              </a:rPr>
              <a:t>barley</a:t>
            </a:r>
            <a:r>
              <a:rPr lang="pt-PT" sz="1200" kern="1200" dirty="0" smtClean="0">
                <a:solidFill>
                  <a:schemeClr val="tx1"/>
                </a:solidFill>
                <a:latin typeface="+mn-lt"/>
                <a:ea typeface="+mn-ea"/>
                <a:cs typeface="+mn-cs"/>
              </a:rPr>
              <a:t> (Hordeum </a:t>
            </a:r>
            <a:r>
              <a:rPr lang="pt-PT" sz="1200" kern="1200" dirty="0" err="1" smtClean="0">
                <a:solidFill>
                  <a:schemeClr val="tx1"/>
                </a:solidFill>
                <a:latin typeface="+mn-lt"/>
                <a:ea typeface="+mn-ea"/>
                <a:cs typeface="+mn-cs"/>
              </a:rPr>
              <a:t>murinum</a:t>
            </a:r>
            <a:r>
              <a:rPr lang="pt-PT" sz="1200" kern="1200" dirty="0" smtClean="0">
                <a:solidFill>
                  <a:schemeClr val="tx1"/>
                </a:solidFill>
                <a:latin typeface="+mn-lt"/>
                <a:ea typeface="+mn-ea"/>
                <a:cs typeface="+mn-cs"/>
              </a:rPr>
              <a:t> </a:t>
            </a:r>
            <a:r>
              <a:rPr lang="pt-PT" sz="1200" kern="1200" dirty="0" err="1" smtClean="0">
                <a:solidFill>
                  <a:schemeClr val="tx1"/>
                </a:solidFill>
                <a:latin typeface="+mn-lt"/>
                <a:ea typeface="+mn-ea"/>
                <a:cs typeface="+mn-cs"/>
              </a:rPr>
              <a:t>ssp</a:t>
            </a:r>
            <a:r>
              <a:rPr lang="pt-PT" sz="1200" kern="1200" dirty="0" smtClean="0">
                <a:solidFill>
                  <a:schemeClr val="tx1"/>
                </a:solidFill>
                <a:latin typeface="+mn-lt"/>
                <a:ea typeface="+mn-ea"/>
                <a:cs typeface="+mn-cs"/>
              </a:rPr>
              <a:t>. </a:t>
            </a:r>
            <a:r>
              <a:rPr lang="pt-PT" sz="1200" kern="1200" dirty="0" err="1" smtClean="0">
                <a:solidFill>
                  <a:schemeClr val="tx1"/>
                </a:solidFill>
                <a:latin typeface="+mn-lt"/>
                <a:ea typeface="+mn-ea"/>
                <a:cs typeface="+mn-cs"/>
              </a:rPr>
              <a:t>leporinum</a:t>
            </a:r>
            <a:r>
              <a:rPr lang="pt-PT" sz="1200" kern="1200" dirty="0" smtClean="0">
                <a:solidFill>
                  <a:schemeClr val="tx1"/>
                </a:solidFill>
                <a:latin typeface="+mn-lt"/>
                <a:ea typeface="+mn-ea"/>
                <a:cs typeface="+mn-cs"/>
              </a:rPr>
              <a:t>) Sesimbra, Portugal </a:t>
            </a:r>
            <a:r>
              <a:rPr lang="pt-PT" sz="1200" kern="1200" dirty="0" err="1" smtClean="0">
                <a:solidFill>
                  <a:schemeClr val="tx1"/>
                </a:solidFill>
                <a:latin typeface="+mn-lt"/>
                <a:ea typeface="+mn-ea"/>
                <a:cs typeface="+mn-cs"/>
              </a:rPr>
              <a:t>April</a:t>
            </a:r>
            <a:r>
              <a:rPr lang="pt-PT" sz="1200" kern="1200" dirty="0" smtClean="0">
                <a:solidFill>
                  <a:schemeClr val="tx1"/>
                </a:solidFill>
                <a:latin typeface="+mn-lt"/>
                <a:ea typeface="+mn-ea"/>
                <a:cs typeface="+mn-cs"/>
              </a:rPr>
              <a:t> 2016 CC-BY Dag Endresen, </a:t>
            </a:r>
            <a:r>
              <a:rPr lang="pt-PT" sz="1200" kern="1200" dirty="0" err="1" smtClean="0">
                <a:solidFill>
                  <a:schemeClr val="tx1"/>
                </a:solidFill>
                <a:latin typeface="+mn-lt"/>
                <a:ea typeface="+mn-ea"/>
                <a:cs typeface="+mn-cs"/>
              </a:rPr>
              <a:t>http</a:t>
            </a:r>
            <a:r>
              <a:rPr lang="pt-PT" sz="1200" kern="1200" dirty="0" smtClean="0">
                <a:solidFill>
                  <a:schemeClr val="tx1"/>
                </a:solidFill>
                <a:latin typeface="+mn-lt"/>
                <a:ea typeface="+mn-ea"/>
                <a:cs typeface="+mn-cs"/>
              </a:rPr>
              <a:t>://</a:t>
            </a:r>
            <a:r>
              <a:rPr lang="pt-PT" sz="1200" kern="1200" dirty="0" err="1" smtClean="0">
                <a:solidFill>
                  <a:schemeClr val="tx1"/>
                </a:solidFill>
                <a:latin typeface="+mn-lt"/>
                <a:ea typeface="+mn-ea"/>
                <a:cs typeface="+mn-cs"/>
              </a:rPr>
              <a:t>www.inaturalist.org</a:t>
            </a:r>
            <a:r>
              <a:rPr lang="pt-PT" sz="1200" kern="1200" dirty="0" smtClean="0">
                <a:solidFill>
                  <a:schemeClr val="tx1"/>
                </a:solidFill>
                <a:latin typeface="+mn-lt"/>
                <a:ea typeface="+mn-ea"/>
                <a:cs typeface="+mn-cs"/>
              </a:rPr>
              <a:t>/</a:t>
            </a:r>
            <a:r>
              <a:rPr lang="pt-PT" sz="1200" kern="1200" dirty="0" err="1" smtClean="0">
                <a:solidFill>
                  <a:schemeClr val="tx1"/>
                </a:solidFill>
                <a:latin typeface="+mn-lt"/>
                <a:ea typeface="+mn-ea"/>
                <a:cs typeface="+mn-cs"/>
              </a:rPr>
              <a:t>observations</a:t>
            </a:r>
            <a:r>
              <a:rPr lang="pt-PT" sz="1200" kern="1200" dirty="0" smtClean="0">
                <a:solidFill>
                  <a:schemeClr val="tx1"/>
                </a:solidFill>
                <a:latin typeface="+mn-lt"/>
                <a:ea typeface="+mn-ea"/>
                <a:cs typeface="+mn-cs"/>
              </a:rPr>
              <a:t>/3027829 </a:t>
            </a:r>
            <a:r>
              <a:rPr lang="pt-PT" sz="1200" kern="1200" dirty="0" err="1" smtClean="0">
                <a:solidFill>
                  <a:schemeClr val="tx1"/>
                </a:solidFill>
                <a:latin typeface="+mn-lt"/>
                <a:ea typeface="+mn-ea"/>
                <a:cs typeface="+mn-cs"/>
              </a:rPr>
              <a:t>http</a:t>
            </a:r>
            <a:r>
              <a:rPr lang="pt-PT" sz="1200" kern="1200" dirty="0" smtClean="0">
                <a:solidFill>
                  <a:schemeClr val="tx1"/>
                </a:solidFill>
                <a:latin typeface="+mn-lt"/>
                <a:ea typeface="+mn-ea"/>
                <a:cs typeface="+mn-cs"/>
              </a:rPr>
              <a:t>://www.gbif.org/occurrence/1306574202</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kern="1200" dirty="0" err="1" smtClean="0">
                <a:solidFill>
                  <a:schemeClr val="tx1"/>
                </a:solidFill>
                <a:latin typeface="+mn-lt"/>
                <a:ea typeface="+mn-ea"/>
                <a:cs typeface="+mn-cs"/>
              </a:rPr>
              <a:t>Illustration</a:t>
            </a:r>
            <a:r>
              <a:rPr lang="pt-PT" sz="1200" kern="1200" dirty="0" smtClean="0">
                <a:solidFill>
                  <a:schemeClr val="tx1"/>
                </a:solidFill>
                <a:latin typeface="+mn-lt"/>
                <a:ea typeface="+mn-ea"/>
                <a:cs typeface="+mn-cs"/>
              </a:rPr>
              <a:t>: </a:t>
            </a:r>
            <a:r>
              <a:rPr lang="pt-PT" sz="1200" kern="1200" dirty="0" err="1" smtClean="0">
                <a:solidFill>
                  <a:schemeClr val="tx1"/>
                </a:solidFill>
                <a:latin typeface="+mn-lt"/>
                <a:ea typeface="+mn-ea"/>
                <a:cs typeface="+mn-cs"/>
              </a:rPr>
              <a:t>Cultivated</a:t>
            </a:r>
            <a:r>
              <a:rPr lang="pt-PT" sz="1200" kern="1200" dirty="0" smtClean="0">
                <a:solidFill>
                  <a:schemeClr val="tx1"/>
                </a:solidFill>
                <a:latin typeface="+mn-lt"/>
                <a:ea typeface="+mn-ea"/>
                <a:cs typeface="+mn-cs"/>
              </a:rPr>
              <a:t> </a:t>
            </a:r>
            <a:r>
              <a:rPr lang="pt-PT" sz="1200" kern="1200" dirty="0" err="1" smtClean="0">
                <a:solidFill>
                  <a:schemeClr val="tx1"/>
                </a:solidFill>
                <a:latin typeface="+mn-lt"/>
                <a:ea typeface="+mn-ea"/>
                <a:cs typeface="+mn-cs"/>
              </a:rPr>
              <a:t>barley</a:t>
            </a:r>
            <a:r>
              <a:rPr lang="pt-PT" sz="1200" kern="1200" dirty="0" smtClean="0">
                <a:solidFill>
                  <a:schemeClr val="tx1"/>
                </a:solidFill>
                <a:latin typeface="+mn-lt"/>
                <a:ea typeface="+mn-ea"/>
                <a:cs typeface="+mn-cs"/>
              </a:rPr>
              <a:t> (Hordeum vulgare) </a:t>
            </a:r>
            <a:r>
              <a:rPr lang="pt-PT" sz="1200" kern="1200" dirty="0" err="1" smtClean="0">
                <a:solidFill>
                  <a:schemeClr val="tx1"/>
                </a:solidFill>
                <a:latin typeface="+mn-lt"/>
                <a:ea typeface="+mn-ea"/>
                <a:cs typeface="+mn-cs"/>
              </a:rPr>
              <a:t>June</a:t>
            </a:r>
            <a:r>
              <a:rPr lang="pt-PT" sz="1200" kern="1200" dirty="0" smtClean="0">
                <a:solidFill>
                  <a:schemeClr val="tx1"/>
                </a:solidFill>
                <a:latin typeface="+mn-lt"/>
                <a:ea typeface="+mn-ea"/>
                <a:cs typeface="+mn-cs"/>
              </a:rPr>
              <a:t> 2007, Gatersleben </a:t>
            </a:r>
            <a:r>
              <a:rPr lang="pt-PT" sz="1200" kern="1200" dirty="0" err="1" smtClean="0">
                <a:solidFill>
                  <a:schemeClr val="tx1"/>
                </a:solidFill>
                <a:latin typeface="+mn-lt"/>
                <a:ea typeface="+mn-ea"/>
                <a:cs typeface="+mn-cs"/>
              </a:rPr>
              <a:t>Germany</a:t>
            </a:r>
            <a:r>
              <a:rPr lang="pt-PT" sz="1200" kern="1200" dirty="0" smtClean="0">
                <a:solidFill>
                  <a:schemeClr val="tx1"/>
                </a:solidFill>
                <a:latin typeface="+mn-lt"/>
                <a:ea typeface="+mn-ea"/>
                <a:cs typeface="+mn-cs"/>
              </a:rPr>
              <a:t> CC-BY Dag Endresen,</a:t>
            </a:r>
            <a:r>
              <a:rPr lang="pt-PT" sz="1200" kern="1200" baseline="0" dirty="0" smtClean="0">
                <a:solidFill>
                  <a:schemeClr val="tx1"/>
                </a:solidFill>
                <a:latin typeface="+mn-lt"/>
                <a:ea typeface="+mn-ea"/>
                <a:cs typeface="+mn-cs"/>
              </a:rPr>
              <a:t> </a:t>
            </a:r>
            <a:r>
              <a:rPr lang="pt-PT" sz="1200" kern="1200" baseline="0" dirty="0" err="1" smtClean="0">
                <a:solidFill>
                  <a:schemeClr val="tx1"/>
                </a:solidFill>
                <a:latin typeface="+mn-lt"/>
                <a:ea typeface="+mn-ea"/>
                <a:cs typeface="+mn-cs"/>
              </a:rPr>
              <a:t>http</a:t>
            </a:r>
            <a:r>
              <a:rPr lang="pt-PT" sz="1200" kern="1200" baseline="0" dirty="0" smtClean="0">
                <a:solidFill>
                  <a:schemeClr val="tx1"/>
                </a:solidFill>
                <a:latin typeface="+mn-lt"/>
                <a:ea typeface="+mn-ea"/>
                <a:cs typeface="+mn-cs"/>
              </a:rPr>
              <a:t>://</a:t>
            </a:r>
            <a:r>
              <a:rPr lang="pt-PT" sz="1200" kern="1200" baseline="0" dirty="0" err="1" smtClean="0">
                <a:solidFill>
                  <a:schemeClr val="tx1"/>
                </a:solidFill>
                <a:latin typeface="+mn-lt"/>
                <a:ea typeface="+mn-ea"/>
                <a:cs typeface="+mn-cs"/>
              </a:rPr>
              <a:t>www.inaturalist.org</a:t>
            </a:r>
            <a:r>
              <a:rPr lang="pt-PT" sz="1200" kern="1200" baseline="0" dirty="0" smtClean="0">
                <a:solidFill>
                  <a:schemeClr val="tx1"/>
                </a:solidFill>
                <a:latin typeface="+mn-lt"/>
                <a:ea typeface="+mn-ea"/>
                <a:cs typeface="+mn-cs"/>
              </a:rPr>
              <a:t>/</a:t>
            </a:r>
            <a:r>
              <a:rPr lang="pt-PT" sz="1200" kern="1200" baseline="0" dirty="0" err="1" smtClean="0">
                <a:solidFill>
                  <a:schemeClr val="tx1"/>
                </a:solidFill>
                <a:latin typeface="+mn-lt"/>
                <a:ea typeface="+mn-ea"/>
                <a:cs typeface="+mn-cs"/>
              </a:rPr>
              <a:t>observations</a:t>
            </a:r>
            <a:r>
              <a:rPr lang="pt-PT" sz="1200" kern="1200" baseline="0" dirty="0" smtClean="0">
                <a:solidFill>
                  <a:schemeClr val="tx1"/>
                </a:solidFill>
                <a:latin typeface="+mn-lt"/>
                <a:ea typeface="+mn-ea"/>
                <a:cs typeface="+mn-cs"/>
              </a:rPr>
              <a:t>/63715</a:t>
            </a:r>
            <a:endParaRPr lang="pt-PT"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kern="1200" dirty="0" smtClean="0">
                <a:solidFill>
                  <a:schemeClr val="tx1"/>
                </a:solidFill>
                <a:latin typeface="+mn-lt"/>
                <a:ea typeface="+mn-ea"/>
                <a:cs typeface="+mn-cs"/>
              </a:rPr>
              <a:t>--</a:t>
            </a:r>
          </a:p>
          <a:p>
            <a:r>
              <a:rPr lang="pt-PT" sz="1300" i="1" kern="1200" dirty="0" smtClean="0">
                <a:solidFill>
                  <a:schemeClr val="tx1"/>
                </a:solidFill>
                <a:effectLst/>
                <a:latin typeface="+mn-lt"/>
                <a:ea typeface="+mn-ea"/>
                <a:cs typeface="+mn-cs"/>
              </a:rPr>
              <a:t>Definition of </a:t>
            </a:r>
            <a:r>
              <a:rPr lang="pt-PT" sz="1300" i="1" kern="1200" dirty="0" err="1" smtClean="0">
                <a:solidFill>
                  <a:schemeClr val="tx1"/>
                </a:solidFill>
                <a:effectLst/>
                <a:latin typeface="+mn-lt"/>
                <a:ea typeface="+mn-ea"/>
                <a:cs typeface="+mn-cs"/>
              </a:rPr>
              <a:t>Crop</a:t>
            </a:r>
            <a:r>
              <a:rPr lang="pt-PT" sz="1300" i="1" kern="1200" dirty="0" smtClean="0">
                <a:solidFill>
                  <a:schemeClr val="tx1"/>
                </a:solidFill>
                <a:effectLst/>
                <a:latin typeface="+mn-lt"/>
                <a:ea typeface="+mn-ea"/>
                <a:cs typeface="+mn-cs"/>
              </a:rPr>
              <a:t> </a:t>
            </a:r>
            <a:r>
              <a:rPr lang="pt-PT" sz="1300" i="1" kern="1200" dirty="0" err="1" smtClean="0">
                <a:solidFill>
                  <a:schemeClr val="tx1"/>
                </a:solidFill>
                <a:effectLst/>
                <a:latin typeface="+mn-lt"/>
                <a:ea typeface="+mn-ea"/>
                <a:cs typeface="+mn-cs"/>
              </a:rPr>
              <a:t>Wild</a:t>
            </a:r>
            <a:r>
              <a:rPr lang="pt-PT" sz="1300" i="1" kern="1200" dirty="0" smtClean="0">
                <a:solidFill>
                  <a:schemeClr val="tx1"/>
                </a:solidFill>
                <a:effectLst/>
                <a:latin typeface="+mn-lt"/>
                <a:ea typeface="+mn-ea"/>
                <a:cs typeface="+mn-cs"/>
              </a:rPr>
              <a:t> </a:t>
            </a:r>
            <a:r>
              <a:rPr lang="pt-PT" sz="1300" i="1" kern="1200" dirty="0" err="1" smtClean="0">
                <a:solidFill>
                  <a:schemeClr val="tx1"/>
                </a:solidFill>
                <a:effectLst/>
                <a:latin typeface="+mn-lt"/>
                <a:ea typeface="+mn-ea"/>
                <a:cs typeface="+mn-cs"/>
              </a:rPr>
              <a:t>Relative</a:t>
            </a:r>
            <a:r>
              <a:rPr lang="pt-PT" sz="1300" i="1" kern="1200" dirty="0" smtClean="0">
                <a:solidFill>
                  <a:schemeClr val="tx1"/>
                </a:solidFill>
                <a:effectLst/>
                <a:latin typeface="+mn-lt"/>
                <a:ea typeface="+mn-ea"/>
                <a:cs typeface="+mn-cs"/>
              </a:rPr>
              <a:t> </a:t>
            </a:r>
            <a:r>
              <a:rPr lang="pt-PT" sz="1300" i="1" kern="1200" dirty="0" err="1" smtClean="0">
                <a:solidFill>
                  <a:schemeClr val="tx1"/>
                </a:solidFill>
                <a:effectLst/>
                <a:latin typeface="+mn-lt"/>
                <a:ea typeface="+mn-ea"/>
                <a:cs typeface="+mn-cs"/>
              </a:rPr>
              <a:t>species</a:t>
            </a:r>
            <a:r>
              <a:rPr lang="pt-PT" sz="1300" i="1" kern="1200" dirty="0" smtClean="0">
                <a:solidFill>
                  <a:schemeClr val="tx1"/>
                </a:solidFill>
                <a:effectLst/>
                <a:latin typeface="+mn-lt"/>
                <a:ea typeface="+mn-ea"/>
                <a:cs typeface="+mn-cs"/>
              </a:rPr>
              <a:t> (CWR) </a:t>
            </a:r>
            <a:endParaRPr lang="pt-PT" sz="1200" dirty="0" smtClean="0">
              <a:effectLst/>
            </a:endParaRPr>
          </a:p>
          <a:p>
            <a:r>
              <a:rPr lang="pt-PT" sz="1300" kern="1200" dirty="0" smtClean="0">
                <a:solidFill>
                  <a:schemeClr val="tx1"/>
                </a:solidFill>
                <a:effectLst/>
                <a:latin typeface="+mn-lt"/>
                <a:ea typeface="+mn-ea"/>
                <a:cs typeface="+mn-cs"/>
              </a:rPr>
              <a:t>"</a:t>
            </a:r>
            <a:r>
              <a:rPr lang="pt-PT" sz="1300" kern="1200" dirty="0" err="1" smtClean="0">
                <a:solidFill>
                  <a:schemeClr val="tx1"/>
                </a:solidFill>
                <a:effectLst/>
                <a:latin typeface="+mn-lt"/>
                <a:ea typeface="+mn-ea"/>
                <a:cs typeface="+mn-cs"/>
              </a:rPr>
              <a:t>those</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wild</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plant</a:t>
            </a:r>
            <a:r>
              <a:rPr lang="pt-PT" sz="1300" kern="1200" dirty="0" smtClean="0">
                <a:solidFill>
                  <a:schemeClr val="tx1"/>
                </a:solidFill>
                <a:effectLst/>
                <a:latin typeface="+mn-lt"/>
                <a:ea typeface="+mn-ea"/>
                <a:cs typeface="+mn-cs"/>
              </a:rPr>
              <a:t> taxa more </a:t>
            </a:r>
            <a:r>
              <a:rPr lang="pt-PT" sz="1300" kern="1200" dirty="0" err="1" smtClean="0">
                <a:solidFill>
                  <a:schemeClr val="tx1"/>
                </a:solidFill>
                <a:effectLst/>
                <a:latin typeface="+mn-lt"/>
                <a:ea typeface="+mn-ea"/>
                <a:cs typeface="+mn-cs"/>
              </a:rPr>
              <a:t>or</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less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closely</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related</a:t>
            </a:r>
            <a:r>
              <a:rPr lang="pt-PT" sz="1300" kern="1200" dirty="0" smtClean="0">
                <a:solidFill>
                  <a:schemeClr val="tx1"/>
                </a:solidFill>
                <a:effectLst/>
                <a:latin typeface="+mn-lt"/>
                <a:ea typeface="+mn-ea"/>
                <a:cs typeface="+mn-cs"/>
              </a:rPr>
              <a:t> to </a:t>
            </a:r>
            <a:r>
              <a:rPr lang="pt-PT" sz="1300" kern="1200" dirty="0" err="1" smtClean="0">
                <a:solidFill>
                  <a:schemeClr val="tx1"/>
                </a:solidFill>
                <a:effectLst/>
                <a:latin typeface="+mn-lt"/>
                <a:ea typeface="+mn-ea"/>
                <a:cs typeface="+mn-cs"/>
              </a:rPr>
              <a:t>species</a:t>
            </a:r>
            <a:r>
              <a:rPr lang="pt-PT" sz="1300" kern="1200" dirty="0" smtClean="0">
                <a:solidFill>
                  <a:schemeClr val="tx1"/>
                </a:solidFill>
                <a:effectLst/>
                <a:latin typeface="+mn-lt"/>
                <a:ea typeface="+mn-ea"/>
                <a:cs typeface="+mn-cs"/>
              </a:rPr>
              <a:t> of </a:t>
            </a:r>
            <a:r>
              <a:rPr lang="pt-PT" sz="1300" kern="1200" dirty="0" err="1" smtClean="0">
                <a:solidFill>
                  <a:schemeClr val="tx1"/>
                </a:solidFill>
                <a:effectLst/>
                <a:latin typeface="+mn-lt"/>
                <a:ea typeface="+mn-ea"/>
                <a:cs typeface="+mn-cs"/>
              </a:rPr>
              <a:t>direct</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socio-economic</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importance</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including</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food</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fodder</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and</a:t>
            </a:r>
            <a:r>
              <a:rPr lang="pt-PT" sz="1300" kern="1200" dirty="0" smtClean="0">
                <a:solidFill>
                  <a:schemeClr val="tx1"/>
                </a:solidFill>
                <a:effectLst/>
                <a:latin typeface="+mn-lt"/>
                <a:ea typeface="+mn-ea"/>
                <a:cs typeface="+mn-cs"/>
              </a:rPr>
              <a:t> forage </a:t>
            </a:r>
            <a:r>
              <a:rPr lang="pt-PT" sz="1300" kern="1200" dirty="0" err="1" smtClean="0">
                <a:solidFill>
                  <a:schemeClr val="tx1"/>
                </a:solidFill>
                <a:effectLst/>
                <a:latin typeface="+mn-lt"/>
                <a:ea typeface="+mn-ea"/>
                <a:cs typeface="+mn-cs"/>
              </a:rPr>
              <a:t>crops</a:t>
            </a:r>
            <a:r>
              <a:rPr lang="pt-PT" sz="1300" kern="1200" dirty="0" smtClean="0">
                <a:solidFill>
                  <a:schemeClr val="tx1"/>
                </a:solidFill>
                <a:effectLst/>
                <a:latin typeface="+mn-lt"/>
                <a:ea typeface="+mn-ea"/>
                <a:cs typeface="+mn-cs"/>
              </a:rPr>
              <a:t>, medicinal </a:t>
            </a:r>
            <a:r>
              <a:rPr lang="pt-PT" sz="1300" kern="1200" dirty="0" err="1" smtClean="0">
                <a:solidFill>
                  <a:schemeClr val="tx1"/>
                </a:solidFill>
                <a:effectLst/>
                <a:latin typeface="+mn-lt"/>
                <a:ea typeface="+mn-ea"/>
                <a:cs typeface="+mn-cs"/>
              </a:rPr>
              <a:t>plants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condiments</a:t>
            </a:r>
            <a:r>
              <a:rPr lang="pt-PT" sz="1300" kern="1200" dirty="0" smtClean="0">
                <a:solidFill>
                  <a:schemeClr val="tx1"/>
                </a:solidFill>
                <a:effectLst/>
                <a:latin typeface="+mn-lt"/>
                <a:ea typeface="+mn-ea"/>
                <a:cs typeface="+mn-cs"/>
              </a:rPr>
              <a:t>, ornamental </a:t>
            </a:r>
            <a:r>
              <a:rPr lang="pt-PT" sz="1300" kern="1200" dirty="0" err="1" smtClean="0">
                <a:solidFill>
                  <a:schemeClr val="tx1"/>
                </a:solidFill>
                <a:effectLst/>
                <a:latin typeface="+mn-lt"/>
                <a:ea typeface="+mn-ea"/>
                <a:cs typeface="+mn-cs"/>
              </a:rPr>
              <a:t>and</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forestry</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species</a:t>
            </a:r>
            <a:r>
              <a:rPr lang="pt-PT" sz="1300" kern="1200" dirty="0" smtClean="0">
                <a:solidFill>
                  <a:schemeClr val="tx1"/>
                </a:solidFill>
                <a:effectLst/>
                <a:latin typeface="+mn-lt"/>
                <a:ea typeface="+mn-ea"/>
                <a:cs typeface="+mn-cs"/>
              </a:rPr>
              <a:t>, as </a:t>
            </a:r>
            <a:r>
              <a:rPr lang="pt-PT" sz="1300" kern="1200" dirty="0" err="1" smtClean="0">
                <a:solidFill>
                  <a:schemeClr val="tx1"/>
                </a:solidFill>
                <a:effectLst/>
                <a:latin typeface="+mn-lt"/>
                <a:ea typeface="+mn-ea"/>
                <a:cs typeface="+mn-cs"/>
              </a:rPr>
              <a:t>well</a:t>
            </a:r>
            <a:r>
              <a:rPr lang="pt-PT" sz="1300" kern="1200" dirty="0" smtClean="0">
                <a:solidFill>
                  <a:schemeClr val="tx1"/>
                </a:solidFill>
                <a:effectLst/>
                <a:latin typeface="+mn-lt"/>
                <a:ea typeface="+mn-ea"/>
                <a:cs typeface="+mn-cs"/>
              </a:rPr>
              <a:t> as </a:t>
            </a:r>
            <a:r>
              <a:rPr lang="pt-PT" sz="1300" kern="1200" dirty="0" err="1" smtClean="0">
                <a:solidFill>
                  <a:schemeClr val="tx1"/>
                </a:solidFill>
                <a:effectLst/>
                <a:latin typeface="+mn-lt"/>
                <a:ea typeface="+mn-ea"/>
                <a:cs typeface="+mn-cs"/>
              </a:rPr>
              <a:t>those</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related</a:t>
            </a:r>
            <a:r>
              <a:rPr lang="pt-PT" sz="1300" kern="1200" dirty="0" smtClean="0">
                <a:solidFill>
                  <a:schemeClr val="tx1"/>
                </a:solidFill>
                <a:effectLst/>
                <a:latin typeface="+mn-lt"/>
                <a:ea typeface="+mn-ea"/>
                <a:cs typeface="+mn-cs"/>
              </a:rPr>
              <a:t> to </a:t>
            </a:r>
            <a:r>
              <a:rPr lang="pt-PT" sz="1300" kern="1200" dirty="0" err="1" smtClean="0">
                <a:solidFill>
                  <a:schemeClr val="tx1"/>
                </a:solidFill>
                <a:effectLst/>
                <a:latin typeface="+mn-lt"/>
                <a:ea typeface="+mn-ea"/>
                <a:cs typeface="+mn-cs"/>
              </a:rPr>
              <a:t>crops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used</a:t>
            </a:r>
            <a:r>
              <a:rPr lang="pt-PT" sz="1300" kern="1200" dirty="0" smtClean="0">
                <a:solidFill>
                  <a:schemeClr val="tx1"/>
                </a:solidFill>
                <a:effectLst/>
                <a:latin typeface="+mn-lt"/>
                <a:ea typeface="+mn-ea"/>
                <a:cs typeface="+mn-cs"/>
              </a:rPr>
              <a:t> for industrial </a:t>
            </a:r>
            <a:r>
              <a:rPr lang="pt-PT" sz="1300" kern="1200" dirty="0" err="1" smtClean="0">
                <a:solidFill>
                  <a:schemeClr val="tx1"/>
                </a:solidFill>
                <a:effectLst/>
                <a:latin typeface="+mn-lt"/>
                <a:ea typeface="+mn-ea"/>
                <a:cs typeface="+mn-cs"/>
              </a:rPr>
              <a:t>purposes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such</a:t>
            </a:r>
            <a:r>
              <a:rPr lang="pt-PT" sz="1300" kern="1200" dirty="0" smtClean="0">
                <a:solidFill>
                  <a:schemeClr val="tx1"/>
                </a:solidFill>
                <a:effectLst/>
                <a:latin typeface="+mn-lt"/>
                <a:ea typeface="+mn-ea"/>
                <a:cs typeface="+mn-cs"/>
              </a:rPr>
              <a:t> as </a:t>
            </a:r>
            <a:r>
              <a:rPr lang="pt-PT" sz="1300" kern="1200" dirty="0" err="1" smtClean="0">
                <a:solidFill>
                  <a:schemeClr val="tx1"/>
                </a:solidFill>
                <a:effectLst/>
                <a:latin typeface="+mn-lt"/>
                <a:ea typeface="+mn-ea"/>
                <a:cs typeface="+mn-cs"/>
              </a:rPr>
              <a:t>oils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and</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fibres</a:t>
            </a:r>
            <a:r>
              <a:rPr lang="pt-PT" sz="1300" kern="1200" dirty="0" smtClean="0">
                <a:solidFill>
                  <a:schemeClr val="tx1"/>
                </a:solidFill>
                <a:effectLst/>
                <a:latin typeface="+mn-lt"/>
                <a:ea typeface="+mn-ea"/>
                <a:cs typeface="+mn-cs"/>
              </a:rPr>
              <a:t>" (Maxted </a:t>
            </a:r>
            <a:r>
              <a:rPr lang="pt-PT" sz="1300" i="1" kern="1200" dirty="0" err="1" smtClean="0">
                <a:solidFill>
                  <a:schemeClr val="tx1"/>
                </a:solidFill>
                <a:effectLst/>
                <a:latin typeface="+mn-lt"/>
                <a:ea typeface="+mn-ea"/>
                <a:cs typeface="+mn-cs"/>
              </a:rPr>
              <a:t>et</a:t>
            </a:r>
            <a:r>
              <a:rPr lang="pt-PT" sz="1300" i="1" kern="1200" dirty="0" smtClean="0">
                <a:solidFill>
                  <a:schemeClr val="tx1"/>
                </a:solidFill>
                <a:effectLst/>
                <a:latin typeface="+mn-lt"/>
                <a:ea typeface="+mn-ea"/>
                <a:cs typeface="+mn-cs"/>
              </a:rPr>
              <a:t> </a:t>
            </a:r>
            <a:r>
              <a:rPr lang="pt-PT" sz="1300" i="1" kern="1200" dirty="0" err="1" smtClean="0">
                <a:solidFill>
                  <a:schemeClr val="tx1"/>
                </a:solidFill>
                <a:effectLst/>
                <a:latin typeface="+mn-lt"/>
                <a:ea typeface="+mn-ea"/>
                <a:cs typeface="+mn-cs"/>
              </a:rPr>
              <a:t>al</a:t>
            </a:r>
            <a:r>
              <a:rPr lang="pt-PT" sz="1300" kern="1200" dirty="0" err="1" smtClean="0">
                <a:solidFill>
                  <a:schemeClr val="tx1"/>
                </a:solidFill>
                <a:effectLst/>
                <a:latin typeface="+mn-lt"/>
                <a:ea typeface="+mn-ea"/>
                <a:cs typeface="+mn-cs"/>
              </a:rPr>
              <a:t>.</a:t>
            </a:r>
            <a:r>
              <a:rPr lang="pt-PT" sz="1300" kern="1200" dirty="0" smtClean="0">
                <a:solidFill>
                  <a:schemeClr val="tx1"/>
                </a:solidFill>
                <a:effectLst/>
                <a:latin typeface="+mn-lt"/>
                <a:ea typeface="+mn-ea"/>
                <a:cs typeface="+mn-cs"/>
              </a:rPr>
              <a:t> 2006). </a:t>
            </a:r>
            <a:r>
              <a:rPr lang="pt-PT" sz="1300" kern="1200" dirty="0" err="1" smtClean="0">
                <a:solidFill>
                  <a:schemeClr val="tx1"/>
                </a:solidFill>
                <a:effectLst/>
                <a:latin typeface="+mn-lt"/>
                <a:ea typeface="+mn-ea"/>
                <a:cs typeface="+mn-cs"/>
              </a:rPr>
              <a:t>Crop</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wild</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relatives</a:t>
            </a:r>
            <a:r>
              <a:rPr lang="pt-PT" sz="1300" kern="1200" dirty="0" smtClean="0">
                <a:solidFill>
                  <a:schemeClr val="tx1"/>
                </a:solidFill>
                <a:effectLst/>
                <a:latin typeface="+mn-lt"/>
                <a:ea typeface="+mn-ea"/>
                <a:cs typeface="+mn-cs"/>
              </a:rPr>
              <a:t> are </a:t>
            </a:r>
            <a:r>
              <a:rPr lang="pt-PT" sz="1300" kern="1200" dirty="0" err="1" smtClean="0">
                <a:solidFill>
                  <a:schemeClr val="tx1"/>
                </a:solidFill>
                <a:effectLst/>
                <a:latin typeface="+mn-lt"/>
                <a:ea typeface="+mn-ea"/>
                <a:cs typeface="+mn-cs"/>
              </a:rPr>
              <a:t>used</a:t>
            </a:r>
            <a:r>
              <a:rPr lang="pt-PT" sz="1300" kern="1200" dirty="0" smtClean="0">
                <a:solidFill>
                  <a:schemeClr val="tx1"/>
                </a:solidFill>
                <a:effectLst/>
                <a:latin typeface="+mn-lt"/>
                <a:ea typeface="+mn-ea"/>
                <a:cs typeface="+mn-cs"/>
              </a:rPr>
              <a:t> as a source of genes for </a:t>
            </a:r>
            <a:r>
              <a:rPr lang="pt-PT" sz="1300" kern="1200" dirty="0" err="1" smtClean="0">
                <a:solidFill>
                  <a:schemeClr val="tx1"/>
                </a:solidFill>
                <a:effectLst/>
                <a:latin typeface="+mn-lt"/>
                <a:ea typeface="+mn-ea"/>
                <a:cs typeface="+mn-cs"/>
              </a:rPr>
              <a:t>plant</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improvement</a:t>
            </a:r>
            <a:r>
              <a:rPr lang="pt-PT" sz="1300" kern="1200" dirty="0" smtClean="0">
                <a:solidFill>
                  <a:schemeClr val="tx1"/>
                </a:solidFill>
                <a:effectLst/>
                <a:latin typeface="+mn-lt"/>
                <a:ea typeface="+mn-ea"/>
                <a:cs typeface="+mn-cs"/>
              </a:rPr>
              <a:t>. </a:t>
            </a:r>
          </a:p>
          <a:p>
            <a:endParaRPr lang="pt-PT" sz="1200" kern="1200" dirty="0" smtClean="0">
              <a:solidFill>
                <a:schemeClr val="tx1"/>
              </a:solidFill>
              <a:latin typeface="+mn-lt"/>
              <a:ea typeface="+mn-ea"/>
              <a:cs typeface="+mn-cs"/>
            </a:endParaRPr>
          </a:p>
          <a:p>
            <a:r>
              <a:rPr lang="pt-PT" sz="1300" i="0" kern="1200" dirty="0" smtClean="0">
                <a:solidFill>
                  <a:schemeClr val="tx1"/>
                </a:solidFill>
                <a:effectLst/>
                <a:latin typeface="+mn-lt"/>
                <a:ea typeface="+mn-ea"/>
                <a:cs typeface="+mn-cs"/>
              </a:rPr>
              <a:t>Maxted N, Ford-Lloyd BV, </a:t>
            </a:r>
            <a:r>
              <a:rPr lang="pt-PT" sz="1300" i="0" kern="1200" dirty="0" err="1" smtClean="0">
                <a:solidFill>
                  <a:schemeClr val="tx1"/>
                </a:solidFill>
                <a:effectLst/>
                <a:latin typeface="+mn-lt"/>
                <a:ea typeface="+mn-ea"/>
                <a:cs typeface="+mn-cs"/>
              </a:rPr>
              <a:t>Jury</a:t>
            </a:r>
            <a:r>
              <a:rPr lang="pt-PT" sz="1300" i="0" kern="1200" dirty="0" smtClean="0">
                <a:solidFill>
                  <a:schemeClr val="tx1"/>
                </a:solidFill>
                <a:effectLst/>
                <a:latin typeface="+mn-lt"/>
                <a:ea typeface="+mn-ea"/>
                <a:cs typeface="+mn-cs"/>
              </a:rPr>
              <a:t> SL, Kell SP, </a:t>
            </a:r>
            <a:r>
              <a:rPr lang="pt-PT" sz="1300" i="0" kern="1200" dirty="0" err="1" smtClean="0">
                <a:solidFill>
                  <a:schemeClr val="tx1"/>
                </a:solidFill>
                <a:effectLst/>
                <a:latin typeface="+mn-lt"/>
                <a:ea typeface="+mn-ea"/>
                <a:cs typeface="+mn-cs"/>
              </a:rPr>
              <a:t>and</a:t>
            </a:r>
            <a:r>
              <a:rPr lang="pt-PT" sz="1300" i="0" kern="1200" dirty="0" smtClean="0">
                <a:solidFill>
                  <a:schemeClr val="tx1"/>
                </a:solidFill>
                <a:effectLst/>
                <a:latin typeface="+mn-lt"/>
                <a:ea typeface="+mn-ea"/>
                <a:cs typeface="+mn-cs"/>
              </a:rPr>
              <a:t> </a:t>
            </a:r>
            <a:r>
              <a:rPr lang="pt-PT" sz="1300" i="0" kern="1200" dirty="0" err="1" smtClean="0">
                <a:solidFill>
                  <a:schemeClr val="tx1"/>
                </a:solidFill>
                <a:effectLst/>
                <a:latin typeface="+mn-lt"/>
                <a:ea typeface="+mn-ea"/>
                <a:cs typeface="+mn-cs"/>
              </a:rPr>
              <a:t>Scholten</a:t>
            </a:r>
            <a:r>
              <a:rPr lang="pt-PT" sz="1300" i="0" kern="1200" dirty="0" smtClean="0">
                <a:solidFill>
                  <a:schemeClr val="tx1"/>
                </a:solidFill>
                <a:effectLst/>
                <a:latin typeface="+mn-lt"/>
                <a:ea typeface="+mn-ea"/>
                <a:cs typeface="+mn-cs"/>
              </a:rPr>
              <a:t> MA (2006). </a:t>
            </a:r>
            <a:r>
              <a:rPr lang="pt-PT" sz="1300" i="0" kern="1200" dirty="0" err="1" smtClean="0">
                <a:solidFill>
                  <a:schemeClr val="tx1"/>
                </a:solidFill>
                <a:effectLst/>
                <a:latin typeface="+mn-lt"/>
                <a:ea typeface="+mn-ea"/>
                <a:cs typeface="+mn-cs"/>
              </a:rPr>
              <a:t>Towards</a:t>
            </a:r>
            <a:r>
              <a:rPr lang="pt-PT" sz="1300" i="0" kern="1200" dirty="0" smtClean="0">
                <a:solidFill>
                  <a:schemeClr val="tx1"/>
                </a:solidFill>
                <a:effectLst/>
                <a:latin typeface="+mn-lt"/>
                <a:ea typeface="+mn-ea"/>
                <a:cs typeface="+mn-cs"/>
              </a:rPr>
              <a:t> a definition of a </a:t>
            </a:r>
            <a:r>
              <a:rPr lang="pt-PT" sz="1300" i="0" kern="1200" dirty="0" err="1" smtClean="0">
                <a:solidFill>
                  <a:schemeClr val="tx1"/>
                </a:solidFill>
                <a:effectLst/>
                <a:latin typeface="+mn-lt"/>
                <a:ea typeface="+mn-ea"/>
                <a:cs typeface="+mn-cs"/>
              </a:rPr>
              <a:t>crop</a:t>
            </a:r>
            <a:r>
              <a:rPr lang="pt-PT" sz="1300" i="0" kern="1200" dirty="0" smtClean="0">
                <a:solidFill>
                  <a:schemeClr val="tx1"/>
                </a:solidFill>
                <a:effectLst/>
                <a:latin typeface="+mn-lt"/>
                <a:ea typeface="+mn-ea"/>
                <a:cs typeface="+mn-cs"/>
              </a:rPr>
              <a:t> </a:t>
            </a:r>
            <a:r>
              <a:rPr lang="pt-PT" sz="1300" i="0" kern="1200" dirty="0" err="1" smtClean="0">
                <a:solidFill>
                  <a:schemeClr val="tx1"/>
                </a:solidFill>
                <a:effectLst/>
                <a:latin typeface="+mn-lt"/>
                <a:ea typeface="+mn-ea"/>
                <a:cs typeface="+mn-cs"/>
              </a:rPr>
              <a:t>wild</a:t>
            </a:r>
            <a:r>
              <a:rPr lang="pt-PT" sz="1300" i="0" kern="1200" dirty="0" smtClean="0">
                <a:solidFill>
                  <a:schemeClr val="tx1"/>
                </a:solidFill>
                <a:effectLst/>
                <a:latin typeface="+mn-lt"/>
                <a:ea typeface="+mn-ea"/>
                <a:cs typeface="+mn-cs"/>
              </a:rPr>
              <a:t> </a:t>
            </a:r>
            <a:r>
              <a:rPr lang="pt-PT" sz="1300" i="0" kern="1200" dirty="0" err="1" smtClean="0">
                <a:solidFill>
                  <a:schemeClr val="tx1"/>
                </a:solidFill>
                <a:effectLst/>
                <a:latin typeface="+mn-lt"/>
                <a:ea typeface="+mn-ea"/>
                <a:cs typeface="+mn-cs"/>
              </a:rPr>
              <a:t>relative</a:t>
            </a:r>
            <a:r>
              <a:rPr lang="pt-PT" sz="1300" i="0" kern="1200" dirty="0" smtClean="0">
                <a:solidFill>
                  <a:schemeClr val="tx1"/>
                </a:solidFill>
                <a:effectLst/>
                <a:latin typeface="+mn-lt"/>
                <a:ea typeface="+mn-ea"/>
                <a:cs typeface="+mn-cs"/>
              </a:rPr>
              <a:t>. Biodiversity </a:t>
            </a:r>
            <a:r>
              <a:rPr lang="pt-PT" sz="1300" i="0" kern="1200" dirty="0" err="1" smtClean="0">
                <a:solidFill>
                  <a:schemeClr val="tx1"/>
                </a:solidFill>
                <a:effectLst/>
                <a:latin typeface="+mn-lt"/>
                <a:ea typeface="+mn-ea"/>
                <a:cs typeface="+mn-cs"/>
              </a:rPr>
              <a:t>and</a:t>
            </a:r>
            <a:r>
              <a:rPr lang="pt-PT" sz="1300" i="0" kern="1200" dirty="0" smtClean="0">
                <a:solidFill>
                  <a:schemeClr val="tx1"/>
                </a:solidFill>
                <a:effectLst/>
                <a:latin typeface="+mn-lt"/>
                <a:ea typeface="+mn-ea"/>
                <a:cs typeface="+mn-cs"/>
              </a:rPr>
              <a:t> </a:t>
            </a:r>
            <a:r>
              <a:rPr lang="pt-PT" sz="1300" i="0" kern="1200" dirty="0" err="1" smtClean="0">
                <a:solidFill>
                  <a:schemeClr val="tx1"/>
                </a:solidFill>
                <a:effectLst/>
                <a:latin typeface="+mn-lt"/>
                <a:ea typeface="+mn-ea"/>
                <a:cs typeface="+mn-cs"/>
              </a:rPr>
              <a:t>Conservation</a:t>
            </a:r>
            <a:r>
              <a:rPr lang="pt-PT" sz="1300" i="0" kern="1200" dirty="0" smtClean="0">
                <a:solidFill>
                  <a:schemeClr val="tx1"/>
                </a:solidFill>
                <a:effectLst/>
                <a:latin typeface="+mn-lt"/>
                <a:ea typeface="+mn-ea"/>
                <a:cs typeface="+mn-cs"/>
              </a:rPr>
              <a:t> 15: 2673–2685. doi:10.1007/s10531-005- 5409-6</a:t>
            </a:r>
            <a:endParaRPr lang="pt-PT" sz="1200" i="0" dirty="0" smtClean="0">
              <a:effectLs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Illustration, GBIF Portal, filter for Plants, http://www.gbif.org/species/6, updated 2017-06-08</a:t>
            </a:r>
          </a:p>
          <a:p>
            <a:endParaRPr lang="en-US" baseline="0" dirty="0" smtClean="0"/>
          </a:p>
          <a:p>
            <a:r>
              <a:rPr lang="en-US" baseline="0" dirty="0" smtClean="0"/>
              <a:t>Nigel Maxted and </a:t>
            </a:r>
            <a:r>
              <a:rPr lang="en-US" baseline="0" dirty="0" err="1" smtClean="0"/>
              <a:t>Shelagh</a:t>
            </a:r>
            <a:r>
              <a:rPr lang="en-US" baseline="0" dirty="0" smtClean="0"/>
              <a:t> Kell (2009). Establishment of a Global Network for the In Situ Conservation of Crop Wild Relatives: Status and Needs. FAO, Rome.</a:t>
            </a:r>
            <a:endParaRPr lang="en-US" dirty="0" smtClean="0"/>
          </a:p>
          <a:p>
            <a:r>
              <a:rPr lang="en-US" dirty="0" smtClean="0"/>
              <a:t>http://</a:t>
            </a:r>
            <a:r>
              <a:rPr lang="en-US" dirty="0" err="1" smtClean="0"/>
              <a:t>www.fao.org</a:t>
            </a:r>
            <a:r>
              <a:rPr lang="en-US" dirty="0" smtClean="0"/>
              <a:t>/</a:t>
            </a:r>
            <a:r>
              <a:rPr lang="en-US" dirty="0" err="1" smtClean="0"/>
              <a:t>docrep</a:t>
            </a:r>
            <a:r>
              <a:rPr lang="en-US" dirty="0" smtClean="0"/>
              <a:t>/013/i1500e/i1500e18a.pdf</a:t>
            </a:r>
          </a:p>
          <a:p>
            <a:endParaRPr lang="en-US" dirty="0" smtClean="0"/>
          </a:p>
          <a:p>
            <a:pPr>
              <a:lnSpc>
                <a:spcPct val="150000"/>
              </a:lnSpc>
            </a:pPr>
            <a:r>
              <a:rPr lang="pt-PT" sz="1400" dirty="0" smtClean="0"/>
              <a:t>CWR </a:t>
            </a:r>
            <a:r>
              <a:rPr lang="pt-PT" sz="1400" dirty="0" err="1" smtClean="0"/>
              <a:t>account</a:t>
            </a:r>
            <a:r>
              <a:rPr lang="pt-PT" sz="1400" dirty="0" smtClean="0"/>
              <a:t> for </a:t>
            </a:r>
            <a:r>
              <a:rPr lang="pt-PT" sz="1400" dirty="0" err="1" smtClean="0"/>
              <a:t>around</a:t>
            </a:r>
            <a:r>
              <a:rPr lang="pt-PT" sz="1400" dirty="0" smtClean="0"/>
              <a:t> 21% of the </a:t>
            </a:r>
            <a:r>
              <a:rPr lang="pt-PT" sz="1400" dirty="0" err="1" smtClean="0"/>
              <a:t>world’s</a:t>
            </a:r>
            <a:r>
              <a:rPr lang="pt-PT" sz="1400" dirty="0" smtClean="0"/>
              <a:t> flora (Maxted </a:t>
            </a:r>
            <a:r>
              <a:rPr lang="pt-PT" sz="1400" dirty="0" err="1" smtClean="0"/>
              <a:t>and</a:t>
            </a:r>
            <a:r>
              <a:rPr lang="pt-PT" sz="1400" dirty="0" smtClean="0"/>
              <a:t> Kell 2009)</a:t>
            </a:r>
          </a:p>
          <a:p>
            <a:pPr>
              <a:lnSpc>
                <a:spcPct val="150000"/>
              </a:lnSpc>
            </a:pPr>
            <a:r>
              <a:rPr lang="en-GB" sz="1400" dirty="0" smtClean="0">
                <a:cs typeface="Times New Roman" pitchFamily="18" charset="0"/>
              </a:rPr>
              <a:t>Their natural populations are becoming more threatened - </a:t>
            </a:r>
            <a:r>
              <a:rPr lang="en-GB" sz="1400" b="1" dirty="0" smtClean="0">
                <a:solidFill>
                  <a:srgbClr val="FF0000"/>
                </a:solidFill>
                <a:cs typeface="Times New Roman" pitchFamily="18" charset="0"/>
              </a:rPr>
              <a:t>2 out of 10! </a:t>
            </a:r>
            <a:r>
              <a:rPr lang="en-GB" sz="1100" dirty="0" smtClean="0">
                <a:cs typeface="Times New Roman" pitchFamily="18" charset="0"/>
              </a:rPr>
              <a:t>(Kell </a:t>
            </a:r>
            <a:r>
              <a:rPr lang="en-GB" sz="1100" i="1" dirty="0" smtClean="0">
                <a:cs typeface="Times New Roman" pitchFamily="18" charset="0"/>
              </a:rPr>
              <a:t>et al. </a:t>
            </a:r>
            <a:r>
              <a:rPr lang="en-GB" sz="1100" dirty="0" smtClean="0">
                <a:cs typeface="Times New Roman" pitchFamily="18" charset="0"/>
              </a:rPr>
              <a:t>2012)</a:t>
            </a:r>
          </a:p>
          <a:p>
            <a:pPr>
              <a:lnSpc>
                <a:spcPct val="150000"/>
              </a:lnSpc>
            </a:pPr>
            <a:endParaRPr lang="en-GB" sz="1100" dirty="0" smtClean="0">
              <a:cs typeface="Times New Roman" pitchFamily="18" charset="0"/>
            </a:endParaRPr>
          </a:p>
          <a:p>
            <a:pPr>
              <a:lnSpc>
                <a:spcPct val="150000"/>
              </a:lnSpc>
            </a:pPr>
            <a:r>
              <a:rPr lang="en-GB" sz="1100" dirty="0" smtClean="0"/>
              <a:t>Ramírez-Villegas J, Khoury C, Jarvis A, </a:t>
            </a:r>
            <a:r>
              <a:rPr lang="en-GB" sz="1100" dirty="0" err="1" smtClean="0"/>
              <a:t>Debouck</a:t>
            </a:r>
            <a:r>
              <a:rPr lang="en-GB" sz="1100" dirty="0" smtClean="0"/>
              <a:t> DG, Guarino L (2010) A Gap Analysis Methodology for Collecting Crop </a:t>
            </a:r>
            <a:r>
              <a:rPr lang="en-GB" sz="1100" dirty="0" err="1" smtClean="0"/>
              <a:t>Genepools</a:t>
            </a:r>
            <a:r>
              <a:rPr lang="en-GB" sz="1100" dirty="0" smtClean="0"/>
              <a:t>: A Case Study with </a:t>
            </a:r>
            <a:r>
              <a:rPr lang="en-GB" sz="1100" i="1" dirty="0" err="1" smtClean="0"/>
              <a:t>Phaseolus</a:t>
            </a:r>
            <a:r>
              <a:rPr lang="en-GB" sz="1100" dirty="0" smtClean="0"/>
              <a:t> Beans. PLoS ONE 5(10): e13497. doi:10.1371/journal.pone.0013497</a:t>
            </a:r>
            <a:endParaRPr lang="pt-PT" sz="1100" dirty="0" smtClean="0"/>
          </a:p>
        </p:txBody>
      </p:sp>
      <p:sp>
        <p:nvSpPr>
          <p:cNvPr id="4" name="Slide Number Placeholder 3"/>
          <p:cNvSpPr>
            <a:spLocks noGrp="1"/>
          </p:cNvSpPr>
          <p:nvPr>
            <p:ph type="sldNum" sz="quarter" idx="10"/>
          </p:nvPr>
        </p:nvSpPr>
        <p:spPr/>
        <p:txBody>
          <a:bodyPr/>
          <a:lstStyle/>
          <a:p>
            <a:fld id="{29E35CD9-104A-884E-BC52-5CC6FF5D56A9}" type="slidenum">
              <a:rPr lang="en-US" smtClean="0"/>
              <a:pPr/>
              <a:t>11</a:t>
            </a:fld>
            <a:endParaRPr lang="en-US"/>
          </a:p>
        </p:txBody>
      </p:sp>
    </p:spTree>
    <p:extLst>
      <p:ext uri="{BB962C8B-B14F-4D97-AF65-F5344CB8AC3E}">
        <p14:creationId xmlns:p14="http://schemas.microsoft.com/office/powerpoint/2010/main" val="133687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http://</a:t>
            </a:r>
            <a:r>
              <a:rPr lang="en-US" dirty="0" err="1" smtClean="0"/>
              <a:t>www.cwrdiversity.org</a:t>
            </a:r>
            <a:r>
              <a:rPr lang="en-US" dirty="0" smtClean="0"/>
              <a:t>/checklist/</a:t>
            </a:r>
            <a:r>
              <a:rPr lang="en-US" dirty="0" err="1" smtClean="0"/>
              <a:t>cwr-occurrences.php</a:t>
            </a:r>
            <a:endParaRPr lang="en-US" dirty="0" smtClean="0"/>
          </a:p>
          <a:p>
            <a:r>
              <a:rPr lang="en-US" dirty="0" smtClean="0"/>
              <a:t>--</a:t>
            </a:r>
          </a:p>
          <a:p>
            <a:r>
              <a:rPr lang="en-US" dirty="0" smtClean="0"/>
              <a:t>2010-12-10 Norway pledges support</a:t>
            </a:r>
            <a:r>
              <a:rPr lang="en-US" baseline="0" dirty="0" smtClean="0"/>
              <a:t> to CWR, providing 50 million USD</a:t>
            </a:r>
            <a:endParaRPr lang="en-US" dirty="0" smtClean="0"/>
          </a:p>
          <a:p>
            <a:r>
              <a:rPr lang="en-US" dirty="0" smtClean="0"/>
              <a:t>https://</a:t>
            </a:r>
            <a:r>
              <a:rPr lang="en-US" dirty="0" err="1" smtClean="0"/>
              <a:t>www.croptrust.org</a:t>
            </a:r>
            <a:r>
              <a:rPr lang="en-US" dirty="0" smtClean="0"/>
              <a:t>/press-release/</a:t>
            </a:r>
            <a:r>
              <a:rPr lang="en-US" dirty="0" err="1" smtClean="0"/>
              <a:t>norway</a:t>
            </a:r>
            <a:r>
              <a:rPr lang="en-US" dirty="0" smtClean="0"/>
              <a:t>-pledges-support-crop-wild-relatives/</a:t>
            </a:r>
          </a:p>
          <a:p>
            <a:r>
              <a:rPr lang="en-US" dirty="0" smtClean="0"/>
              <a:t>http://</a:t>
            </a:r>
            <a:r>
              <a:rPr lang="en-US" dirty="0" err="1" smtClean="0"/>
              <a:t>www.bistandsaktuelt.no</a:t>
            </a:r>
            <a:r>
              <a:rPr lang="en-US" dirty="0" smtClean="0"/>
              <a:t>/</a:t>
            </a:r>
            <a:r>
              <a:rPr lang="en-US" dirty="0" err="1" smtClean="0"/>
              <a:t>nyheter</a:t>
            </a:r>
            <a:r>
              <a:rPr lang="en-US" dirty="0" smtClean="0"/>
              <a:t>/</a:t>
            </a:r>
            <a:r>
              <a:rPr lang="en-US" dirty="0" err="1" smtClean="0"/>
              <a:t>nyheter</a:t>
            </a:r>
            <a:r>
              <a:rPr lang="en-US" dirty="0" smtClean="0"/>
              <a:t>---</a:t>
            </a:r>
            <a:r>
              <a:rPr lang="en-US" dirty="0" err="1" smtClean="0"/>
              <a:t>tidligere-ar</a:t>
            </a:r>
            <a:r>
              <a:rPr lang="en-US" dirty="0" smtClean="0"/>
              <a:t>/2011/</a:t>
            </a:r>
            <a:r>
              <a:rPr lang="en-US" dirty="0" err="1" smtClean="0"/>
              <a:t>superplanter-skal-redde-verden</a:t>
            </a:r>
            <a:r>
              <a:rPr lang="en-US" dirty="0" smtClean="0"/>
              <a:t>/</a:t>
            </a:r>
          </a:p>
          <a:p>
            <a:r>
              <a:rPr lang="en-US" dirty="0" smtClean="0"/>
              <a:t>--</a:t>
            </a:r>
          </a:p>
          <a:p>
            <a:r>
              <a:rPr lang="en-US" dirty="0" smtClean="0"/>
              <a:t>2013-09-13 Norway providing 23.7 million USD to the Crop Trust endowment fund</a:t>
            </a:r>
          </a:p>
          <a:p>
            <a:r>
              <a:rPr lang="en-US" dirty="0" smtClean="0"/>
              <a:t>https://</a:t>
            </a:r>
            <a:r>
              <a:rPr lang="en-US" dirty="0" err="1" smtClean="0"/>
              <a:t>www.croptrust.org</a:t>
            </a:r>
            <a:r>
              <a:rPr lang="en-US" dirty="0" smtClean="0"/>
              <a:t>/press-release/contribution-from-</a:t>
            </a:r>
            <a:r>
              <a:rPr lang="en-US" dirty="0" err="1" smtClean="0"/>
              <a:t>norway</a:t>
            </a:r>
            <a:r>
              <a:rPr lang="en-US" dirty="0" smtClean="0"/>
              <a:t>/#</a:t>
            </a:r>
          </a:p>
          <a:p>
            <a:r>
              <a:rPr lang="en-US" dirty="0" smtClean="0"/>
              <a:t>2013-09-23</a:t>
            </a:r>
            <a:r>
              <a:rPr lang="en-US" baseline="0" dirty="0" smtClean="0"/>
              <a:t> Reuters coverage of 23.7 million USD from Norway</a:t>
            </a:r>
            <a:endParaRPr lang="en-US" dirty="0" smtClean="0"/>
          </a:p>
          <a:p>
            <a:r>
              <a:rPr lang="en-US" dirty="0" smtClean="0"/>
              <a:t>https://</a:t>
            </a:r>
            <a:r>
              <a:rPr lang="en-US" dirty="0" err="1" smtClean="0"/>
              <a:t>www.croptrust.org</a:t>
            </a:r>
            <a:r>
              <a:rPr lang="en-US" dirty="0" smtClean="0"/>
              <a:t>/in-the-news/reuters-norway-invests-usd-23-7-million-crop-diversity/</a:t>
            </a:r>
          </a:p>
          <a:p>
            <a:r>
              <a:rPr lang="en-US" dirty="0" smtClean="0"/>
              <a:t>--</a:t>
            </a:r>
          </a:p>
          <a:p>
            <a:r>
              <a:rPr lang="en-US" dirty="0" smtClean="0"/>
              <a:t>2007-04-19, Gates Foundation provides</a:t>
            </a:r>
            <a:r>
              <a:rPr lang="en-US" baseline="0" dirty="0" smtClean="0"/>
              <a:t> 37.5 million USD to Crop Trust, Norway provides USD 7.5 million</a:t>
            </a:r>
          </a:p>
          <a:p>
            <a:r>
              <a:rPr lang="en-US" dirty="0" smtClean="0"/>
              <a:t>https://</a:t>
            </a:r>
            <a:r>
              <a:rPr lang="en-US" dirty="0" err="1" smtClean="0"/>
              <a:t>www.croptrust.org</a:t>
            </a:r>
            <a:r>
              <a:rPr lang="en-US" dirty="0" smtClean="0"/>
              <a:t>/press-release/gates-foundation-funds-rescue-worlds-crop-biodiversity/#</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12</a:t>
            </a:fld>
            <a:endParaRPr lang="en-US"/>
          </a:p>
        </p:txBody>
      </p:sp>
    </p:spTree>
    <p:extLst>
      <p:ext uri="{BB962C8B-B14F-4D97-AF65-F5344CB8AC3E}">
        <p14:creationId xmlns:p14="http://schemas.microsoft.com/office/powerpoint/2010/main" val="2731983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smtClean="0">
                <a:solidFill>
                  <a:schemeClr val="tx1"/>
                </a:solidFill>
                <a:effectLst/>
                <a:latin typeface="+mn-lt"/>
                <a:ea typeface="+mn-ea"/>
                <a:cs typeface="+mn-cs"/>
              </a:rPr>
              <a:t>Distribution of occurrence data in the global dataset of crop wild relatives (CWRDGC, 2015). This map was prepared with information mobilized via GBIF and other sources (i.e., herbaria, genebank databases, researchers archives), and includes crop wild relatives occurrence data and cultivated occurrence data, offering a picture of the current availability of ABD occurrence data. Map prepared by Steven </a:t>
            </a:r>
            <a:r>
              <a:rPr lang="en-US" sz="1300" kern="1200" dirty="0" err="1" smtClean="0">
                <a:solidFill>
                  <a:schemeClr val="tx1"/>
                </a:solidFill>
                <a:effectLst/>
                <a:latin typeface="+mn-lt"/>
                <a:ea typeface="+mn-ea"/>
                <a:cs typeface="+mn-cs"/>
              </a:rPr>
              <a:t>Sotelo</a:t>
            </a:r>
            <a:r>
              <a:rPr lang="en-US" sz="1300" kern="1200" dirty="0" smtClean="0">
                <a:solidFill>
                  <a:schemeClr val="tx1"/>
                </a:solidFill>
                <a:effectLst/>
                <a:latin typeface="+mn-lt"/>
                <a:ea typeface="+mn-ea"/>
                <a:cs typeface="+mn-cs"/>
              </a:rPr>
              <a:t> (CIAT).</a:t>
            </a:r>
            <a:r>
              <a:rPr lang="en-US" dirty="0" smtClean="0">
                <a:effectLst/>
              </a:rPr>
              <a:t> </a:t>
            </a:r>
          </a:p>
          <a:p>
            <a:r>
              <a:rPr lang="en-US" dirty="0" smtClean="0"/>
              <a:t>http://</a:t>
            </a:r>
            <a:r>
              <a:rPr lang="en-US" dirty="0" err="1" smtClean="0"/>
              <a:t>www.cwrdiversity.org</a:t>
            </a:r>
            <a:r>
              <a:rPr lang="en-US" dirty="0" smtClean="0"/>
              <a:t>/resources/</a:t>
            </a:r>
          </a:p>
          <a:p>
            <a:r>
              <a:rPr lang="en-US" smtClean="0"/>
              <a:t>Data source</a:t>
            </a:r>
            <a:r>
              <a:rPr lang="en-US" dirty="0" smtClean="0"/>
              <a:t>: GBIF and more</a:t>
            </a:r>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13</a:t>
            </a:fld>
            <a:endParaRPr lang="en-US"/>
          </a:p>
        </p:txBody>
      </p:sp>
    </p:spTree>
    <p:extLst>
      <p:ext uri="{BB962C8B-B14F-4D97-AF65-F5344CB8AC3E}">
        <p14:creationId xmlns:p14="http://schemas.microsoft.com/office/powerpoint/2010/main" val="2764946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Global </a:t>
            </a:r>
            <a:r>
              <a:rPr lang="en-US" baseline="0" dirty="0" smtClean="0"/>
              <a:t>Crop Wild Relative Occurrence Database</a:t>
            </a:r>
          </a:p>
          <a:p>
            <a:r>
              <a:rPr lang="en-US" dirty="0" smtClean="0"/>
              <a:t>http://</a:t>
            </a:r>
            <a:r>
              <a:rPr lang="en-US" dirty="0" err="1" smtClean="0"/>
              <a:t>www.cwrdiversity.org</a:t>
            </a:r>
            <a:r>
              <a:rPr lang="en-US" dirty="0" smtClean="0"/>
              <a:t>/checklist/</a:t>
            </a:r>
            <a:r>
              <a:rPr lang="en-US" dirty="0" err="1" smtClean="0"/>
              <a:t>cwr-occurrences.php</a:t>
            </a:r>
            <a:endParaRPr lang="en-US" dirty="0" smtClean="0"/>
          </a:p>
          <a:p>
            <a:r>
              <a:rPr lang="en-US" dirty="0" smtClean="0"/>
              <a:t>https://</a:t>
            </a:r>
            <a:r>
              <a:rPr lang="en-US" dirty="0" err="1" smtClean="0"/>
              <a:t>doi.org</a:t>
            </a:r>
            <a:r>
              <a:rPr lang="en-US" dirty="0" smtClean="0"/>
              <a:t>/10.15468/</a:t>
            </a:r>
            <a:r>
              <a:rPr lang="en-US" dirty="0" err="1" smtClean="0"/>
              <a:t>jyrthk</a:t>
            </a:r>
            <a:endParaRPr lang="en-US" dirty="0" smtClean="0"/>
          </a:p>
          <a:p>
            <a:r>
              <a:rPr lang="en-US" dirty="0" smtClean="0"/>
              <a:t>http://www.gbif.org/dataset/07044577-bd82-4089-9f3a-f4a9d2170b2e/activity</a:t>
            </a:r>
          </a:p>
          <a:p>
            <a:r>
              <a:rPr lang="en-US" dirty="0" smtClean="0"/>
              <a:t>--</a:t>
            </a:r>
          </a:p>
          <a:p>
            <a:r>
              <a:rPr lang="en-US" dirty="0" smtClean="0"/>
              <a:t>Vincent H, Wiersema J, Kell S, Fielder H, </a:t>
            </a:r>
            <a:r>
              <a:rPr lang="en-US" dirty="0" err="1" smtClean="0"/>
              <a:t>Dobbie</a:t>
            </a:r>
            <a:r>
              <a:rPr lang="en-US" dirty="0" smtClean="0"/>
              <a:t> S, Castañeda-Álvarez NP, Guarino L, Eastwood R, Leon B, and Maxted N (2013). A prioritized crop wild relative inventory to help underpin global food security. Biological Conservation 167: 265–275. doi:10.1016/j.biocon.2013.08.011</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14</a:t>
            </a:fld>
            <a:endParaRPr lang="en-US"/>
          </a:p>
        </p:txBody>
      </p:sp>
    </p:spTree>
    <p:extLst>
      <p:ext uri="{BB962C8B-B14F-4D97-AF65-F5344CB8AC3E}">
        <p14:creationId xmlns:p14="http://schemas.microsoft.com/office/powerpoint/2010/main" val="1404604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 </a:t>
            </a:r>
            <a:r>
              <a:rPr lang="en-US" dirty="0" err="1" smtClean="0"/>
              <a:t>cale</a:t>
            </a:r>
            <a:r>
              <a:rPr lang="en-US" dirty="0" smtClean="0"/>
              <a:t> population at </a:t>
            </a:r>
            <a:r>
              <a:rPr lang="en-US" dirty="0" err="1" smtClean="0"/>
              <a:t>Hvaløy</a:t>
            </a:r>
            <a:r>
              <a:rPr lang="en-US" dirty="0" smtClean="0"/>
              <a:t>, Færder national park, </a:t>
            </a:r>
            <a:r>
              <a:rPr lang="en-US" dirty="0" err="1" smtClean="0"/>
              <a:t>Vestfold</a:t>
            </a:r>
            <a:r>
              <a:rPr lang="en-US" dirty="0" smtClean="0"/>
              <a:t>, Norway, 27th May 2015, CC-BY Dag Endresen</a:t>
            </a:r>
          </a:p>
          <a:p>
            <a:r>
              <a:rPr lang="en-US" dirty="0" smtClean="0"/>
              <a:t>https://</a:t>
            </a:r>
            <a:r>
              <a:rPr lang="en-US" dirty="0" err="1" smtClean="0"/>
              <a:t>en.wikipedia.org</a:t>
            </a:r>
            <a:r>
              <a:rPr lang="en-US" dirty="0" smtClean="0"/>
              <a:t>/wiki/</a:t>
            </a:r>
            <a:r>
              <a:rPr lang="en-US" dirty="0" err="1" smtClean="0"/>
              <a:t>In_situ_conservation</a:t>
            </a:r>
            <a:endParaRPr lang="en-US" dirty="0" smtClean="0"/>
          </a:p>
          <a:p>
            <a:endParaRPr lang="en-US" dirty="0" smtClean="0"/>
          </a:p>
          <a:p>
            <a:r>
              <a:rPr lang="en-US" dirty="0" smtClean="0"/>
              <a:t>http://</a:t>
            </a:r>
            <a:r>
              <a:rPr lang="en-US" dirty="0" err="1" smtClean="0"/>
              <a:t>www.skogoglandskap.no</a:t>
            </a:r>
            <a:r>
              <a:rPr lang="en-US" dirty="0" smtClean="0"/>
              <a:t>/</a:t>
            </a:r>
            <a:r>
              <a:rPr lang="en-US" dirty="0" err="1" smtClean="0"/>
              <a:t>nyheter</a:t>
            </a:r>
            <a:r>
              <a:rPr lang="en-US" dirty="0" smtClean="0"/>
              <a:t>/2015/genressurser_bevares_i_farder_nasjonalpark%20/</a:t>
            </a:r>
            <a:r>
              <a:rPr lang="en-US" dirty="0" err="1" smtClean="0"/>
              <a:t>newsitem</a:t>
            </a:r>
            <a:endParaRPr lang="en-US" dirty="0" smtClean="0"/>
          </a:p>
          <a:p>
            <a:r>
              <a:rPr lang="en-US" dirty="0" smtClean="0"/>
              <a:t>https://</a:t>
            </a:r>
            <a:r>
              <a:rPr lang="en-US" dirty="0" err="1" smtClean="0"/>
              <a:t>prosjekt.fylkesmannen.no</a:t>
            </a:r>
            <a:r>
              <a:rPr lang="en-US" dirty="0" smtClean="0"/>
              <a:t>/Documents/</a:t>
            </a:r>
            <a:r>
              <a:rPr lang="en-US" dirty="0" err="1" smtClean="0"/>
              <a:t>Faerder</a:t>
            </a:r>
            <a:r>
              <a:rPr lang="en-US" dirty="0" smtClean="0"/>
              <a:t>/</a:t>
            </a:r>
            <a:r>
              <a:rPr lang="en-US" dirty="0" err="1" smtClean="0"/>
              <a:t>Dokument</a:t>
            </a:r>
            <a:r>
              <a:rPr lang="en-US" dirty="0" smtClean="0"/>
              <a:t>/H%C3%B8ring%20forvaltningsplan%20h%C3%B8st%202015/Vedlegg%2012%20In%20situ%20-%20genressursbevaring%20endelig.pdf</a:t>
            </a:r>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15</a:t>
            </a:fld>
            <a:endParaRPr lang="en-US"/>
          </a:p>
        </p:txBody>
      </p:sp>
    </p:spTree>
    <p:extLst>
      <p:ext uri="{BB962C8B-B14F-4D97-AF65-F5344CB8AC3E}">
        <p14:creationId xmlns:p14="http://schemas.microsoft.com/office/powerpoint/2010/main" val="3212377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 </a:t>
            </a:r>
            <a:r>
              <a:rPr lang="en-US" dirty="0" err="1" smtClean="0"/>
              <a:t>cale</a:t>
            </a:r>
            <a:r>
              <a:rPr lang="en-US" dirty="0" smtClean="0"/>
              <a:t> population at </a:t>
            </a:r>
            <a:r>
              <a:rPr lang="en-US" dirty="0" err="1" smtClean="0"/>
              <a:t>Hvaløy</a:t>
            </a:r>
            <a:r>
              <a:rPr lang="en-US" dirty="0" smtClean="0"/>
              <a:t>, Færder national park, </a:t>
            </a:r>
            <a:r>
              <a:rPr lang="en-US" dirty="0" err="1" smtClean="0"/>
              <a:t>Vestfold</a:t>
            </a:r>
            <a:r>
              <a:rPr lang="en-US" dirty="0" smtClean="0"/>
              <a:t>, Norway, 27th May 2015, CC-BY Dag Endresen</a:t>
            </a:r>
          </a:p>
          <a:p>
            <a:r>
              <a:rPr lang="en-US" dirty="0" smtClean="0"/>
              <a:t>https://</a:t>
            </a:r>
            <a:r>
              <a:rPr lang="en-US" dirty="0" err="1" smtClean="0"/>
              <a:t>en.wikipedia.org</a:t>
            </a:r>
            <a:r>
              <a:rPr lang="en-US" dirty="0" smtClean="0"/>
              <a:t>/wiki/</a:t>
            </a:r>
            <a:r>
              <a:rPr lang="en-US" dirty="0" err="1" smtClean="0"/>
              <a:t>In_situ_conservation</a:t>
            </a:r>
            <a:endParaRPr lang="en-US" dirty="0" smtClean="0"/>
          </a:p>
          <a:p>
            <a:r>
              <a:rPr lang="en-US" dirty="0" smtClean="0"/>
              <a:t>--</a:t>
            </a:r>
          </a:p>
          <a:p>
            <a:r>
              <a:rPr lang="en-US" dirty="0" smtClean="0"/>
              <a:t>Færder </a:t>
            </a:r>
            <a:r>
              <a:rPr lang="en-US" dirty="0" err="1" smtClean="0"/>
              <a:t>nasjonalpark</a:t>
            </a:r>
            <a:r>
              <a:rPr lang="en-US" dirty="0" smtClean="0"/>
              <a:t> </a:t>
            </a:r>
            <a:r>
              <a:rPr lang="en-US" dirty="0" err="1" smtClean="0"/>
              <a:t>genressursreservat</a:t>
            </a:r>
            <a:endParaRPr lang="en-US" dirty="0" smtClean="0"/>
          </a:p>
          <a:p>
            <a:r>
              <a:rPr lang="en-US" dirty="0" smtClean="0"/>
              <a:t>http://</a:t>
            </a:r>
            <a:r>
              <a:rPr lang="en-US" dirty="0" err="1" smtClean="0"/>
              <a:t>www.skogoglandskap.no</a:t>
            </a:r>
            <a:r>
              <a:rPr lang="en-US" dirty="0" smtClean="0"/>
              <a:t>/</a:t>
            </a:r>
            <a:r>
              <a:rPr lang="en-US" dirty="0" err="1" smtClean="0"/>
              <a:t>nyheter</a:t>
            </a:r>
            <a:r>
              <a:rPr lang="en-US" dirty="0" smtClean="0"/>
              <a:t>/2015/genressurser_bevares_i_farder_nasjonalpark%20/</a:t>
            </a:r>
            <a:r>
              <a:rPr lang="en-US" dirty="0" err="1" smtClean="0"/>
              <a:t>newsitem</a:t>
            </a:r>
            <a:endParaRPr lang="en-US" dirty="0" smtClean="0"/>
          </a:p>
          <a:p>
            <a:r>
              <a:rPr lang="en-US" dirty="0" smtClean="0"/>
              <a:t>https://</a:t>
            </a:r>
            <a:r>
              <a:rPr lang="en-US" dirty="0" err="1" smtClean="0"/>
              <a:t>prosjekt.fylkesmannen.no</a:t>
            </a:r>
            <a:r>
              <a:rPr lang="en-US" dirty="0" smtClean="0"/>
              <a:t>/Documents/</a:t>
            </a:r>
            <a:r>
              <a:rPr lang="en-US" dirty="0" err="1" smtClean="0"/>
              <a:t>Faerder</a:t>
            </a:r>
            <a:r>
              <a:rPr lang="en-US" dirty="0" smtClean="0"/>
              <a:t>/</a:t>
            </a:r>
            <a:r>
              <a:rPr lang="en-US" dirty="0" err="1" smtClean="0"/>
              <a:t>Dokument</a:t>
            </a:r>
            <a:r>
              <a:rPr lang="en-US" dirty="0" smtClean="0"/>
              <a:t>/H%C3%B8ring%20forvaltningsplan%20h%C3%B8st%202015/Vedlegg%2012%20In%20situ%20-%20genressursbevaring%20endelig.pdf</a:t>
            </a:r>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16</a:t>
            </a:fld>
            <a:endParaRPr lang="en-US"/>
          </a:p>
        </p:txBody>
      </p:sp>
    </p:spTree>
    <p:extLst>
      <p:ext uri="{BB962C8B-B14F-4D97-AF65-F5344CB8AC3E}">
        <p14:creationId xmlns:p14="http://schemas.microsoft.com/office/powerpoint/2010/main" val="3212377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GB">
              <a:latin typeface="Calibri" charset="0"/>
            </a:endParaRP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1200">
                <a:solidFill>
                  <a:schemeClr val="tx1"/>
                </a:solidFill>
                <a:latin typeface="Calibri" charset="0"/>
                <a:ea typeface="ＭＳ Ｐゴシック" charset="0"/>
                <a:cs typeface="ＭＳ Ｐゴシック" charset="0"/>
              </a:defRPr>
            </a:lvl1pPr>
            <a:lvl2pPr marL="742950" indent="-285750" defTabSz="457200">
              <a:defRPr sz="1200">
                <a:solidFill>
                  <a:schemeClr val="tx1"/>
                </a:solidFill>
                <a:latin typeface="Calibri" charset="0"/>
                <a:ea typeface="ＭＳ Ｐゴシック" charset="0"/>
              </a:defRPr>
            </a:lvl2pPr>
            <a:lvl3pPr marL="1143000" indent="-228600" defTabSz="457200">
              <a:defRPr sz="1200">
                <a:solidFill>
                  <a:schemeClr val="tx1"/>
                </a:solidFill>
                <a:latin typeface="Calibri" charset="0"/>
                <a:ea typeface="ＭＳ Ｐゴシック" charset="0"/>
              </a:defRPr>
            </a:lvl3pPr>
            <a:lvl4pPr marL="1600200" indent="-228600" defTabSz="457200">
              <a:defRPr sz="1200">
                <a:solidFill>
                  <a:schemeClr val="tx1"/>
                </a:solidFill>
                <a:latin typeface="Calibri" charset="0"/>
                <a:ea typeface="ＭＳ Ｐゴシック" charset="0"/>
              </a:defRPr>
            </a:lvl4pPr>
            <a:lvl5pPr marL="2057400" indent="-228600" defTabSz="457200">
              <a:defRPr sz="1200">
                <a:solidFill>
                  <a:schemeClr val="tx1"/>
                </a:solidFill>
                <a:latin typeface="Calibri" charset="0"/>
                <a:ea typeface="ＭＳ Ｐゴシック" charset="0"/>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0"/>
              </a:defRPr>
            </a:lvl9pPr>
          </a:lstStyle>
          <a:p>
            <a:fld id="{8DBE6C33-2A03-3C4E-959B-051EE72D3605}" type="slidenum">
              <a:rPr lang="en-US">
                <a:latin typeface="Arial" charset="0"/>
              </a:rPr>
              <a:pPr/>
              <a:t>17</a:t>
            </a:fld>
            <a:endParaRPr lang="en-US">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AB15E607-AF04-4760-B5A7-CEA6641F8484}" type="slidenum">
              <a:rPr lang="en-GB" smtClean="0"/>
              <a:pPr/>
              <a:t>18</a:t>
            </a:fld>
            <a:endParaRPr lang="en-GB" smtClean="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PT" sz="1200" kern="1200" dirty="0" err="1" smtClean="0">
                <a:solidFill>
                  <a:schemeClr val="tx1"/>
                </a:solidFill>
                <a:latin typeface="+mn-lt"/>
                <a:ea typeface="+mn-ea"/>
                <a:cs typeface="+mn-cs"/>
              </a:rPr>
              <a:t>Illustration</a:t>
            </a:r>
            <a:r>
              <a:rPr lang="pt-PT" sz="1200" kern="1200" dirty="0" smtClean="0">
                <a:solidFill>
                  <a:schemeClr val="tx1"/>
                </a:solidFill>
                <a:latin typeface="+mn-lt"/>
                <a:ea typeface="+mn-ea"/>
                <a:cs typeface="+mn-cs"/>
              </a:rPr>
              <a:t>: Hare </a:t>
            </a:r>
            <a:r>
              <a:rPr lang="pt-PT" sz="1200" kern="1200" dirty="0" err="1" smtClean="0">
                <a:solidFill>
                  <a:schemeClr val="tx1"/>
                </a:solidFill>
                <a:latin typeface="+mn-lt"/>
                <a:ea typeface="+mn-ea"/>
                <a:cs typeface="+mn-cs"/>
              </a:rPr>
              <a:t>barley</a:t>
            </a:r>
            <a:r>
              <a:rPr lang="pt-PT" sz="1200" kern="1200" dirty="0" smtClean="0">
                <a:solidFill>
                  <a:schemeClr val="tx1"/>
                </a:solidFill>
                <a:latin typeface="+mn-lt"/>
                <a:ea typeface="+mn-ea"/>
                <a:cs typeface="+mn-cs"/>
              </a:rPr>
              <a:t> (Hordeum </a:t>
            </a:r>
            <a:r>
              <a:rPr lang="pt-PT" sz="1200" kern="1200" dirty="0" err="1" smtClean="0">
                <a:solidFill>
                  <a:schemeClr val="tx1"/>
                </a:solidFill>
                <a:latin typeface="+mn-lt"/>
                <a:ea typeface="+mn-ea"/>
                <a:cs typeface="+mn-cs"/>
              </a:rPr>
              <a:t>murinum</a:t>
            </a:r>
            <a:r>
              <a:rPr lang="pt-PT" sz="1200" kern="1200" dirty="0" smtClean="0">
                <a:solidFill>
                  <a:schemeClr val="tx1"/>
                </a:solidFill>
                <a:latin typeface="+mn-lt"/>
                <a:ea typeface="+mn-ea"/>
                <a:cs typeface="+mn-cs"/>
              </a:rPr>
              <a:t> </a:t>
            </a:r>
            <a:r>
              <a:rPr lang="pt-PT" sz="1200" kern="1200" dirty="0" err="1" smtClean="0">
                <a:solidFill>
                  <a:schemeClr val="tx1"/>
                </a:solidFill>
                <a:latin typeface="+mn-lt"/>
                <a:ea typeface="+mn-ea"/>
                <a:cs typeface="+mn-cs"/>
              </a:rPr>
              <a:t>ssp</a:t>
            </a:r>
            <a:r>
              <a:rPr lang="pt-PT" sz="1200" kern="1200" dirty="0" smtClean="0">
                <a:solidFill>
                  <a:schemeClr val="tx1"/>
                </a:solidFill>
                <a:latin typeface="+mn-lt"/>
                <a:ea typeface="+mn-ea"/>
                <a:cs typeface="+mn-cs"/>
              </a:rPr>
              <a:t>. </a:t>
            </a:r>
            <a:r>
              <a:rPr lang="pt-PT" sz="1200" kern="1200" dirty="0" err="1" smtClean="0">
                <a:solidFill>
                  <a:schemeClr val="tx1"/>
                </a:solidFill>
                <a:latin typeface="+mn-lt"/>
                <a:ea typeface="+mn-ea"/>
                <a:cs typeface="+mn-cs"/>
              </a:rPr>
              <a:t>leporinum</a:t>
            </a:r>
            <a:r>
              <a:rPr lang="pt-PT" sz="1200" kern="1200" dirty="0" smtClean="0">
                <a:solidFill>
                  <a:schemeClr val="tx1"/>
                </a:solidFill>
                <a:latin typeface="+mn-lt"/>
                <a:ea typeface="+mn-ea"/>
                <a:cs typeface="+mn-cs"/>
              </a:rPr>
              <a:t>) Sesimbra, Portugal </a:t>
            </a:r>
            <a:r>
              <a:rPr lang="pt-PT" sz="1200" kern="1200" dirty="0" err="1" smtClean="0">
                <a:solidFill>
                  <a:schemeClr val="tx1"/>
                </a:solidFill>
                <a:latin typeface="+mn-lt"/>
                <a:ea typeface="+mn-ea"/>
                <a:cs typeface="+mn-cs"/>
              </a:rPr>
              <a:t>April</a:t>
            </a:r>
            <a:r>
              <a:rPr lang="pt-PT" sz="1200" kern="1200" dirty="0" smtClean="0">
                <a:solidFill>
                  <a:schemeClr val="tx1"/>
                </a:solidFill>
                <a:latin typeface="+mn-lt"/>
                <a:ea typeface="+mn-ea"/>
                <a:cs typeface="+mn-cs"/>
              </a:rPr>
              <a:t> 2016 CC-BY Dag Endresen, </a:t>
            </a:r>
            <a:r>
              <a:rPr lang="pt-PT" sz="1200" kern="1200" dirty="0" err="1" smtClean="0">
                <a:solidFill>
                  <a:schemeClr val="tx1"/>
                </a:solidFill>
                <a:latin typeface="+mn-lt"/>
                <a:ea typeface="+mn-ea"/>
                <a:cs typeface="+mn-cs"/>
              </a:rPr>
              <a:t>http</a:t>
            </a:r>
            <a:r>
              <a:rPr lang="pt-PT" sz="1200" kern="1200" dirty="0" smtClean="0">
                <a:solidFill>
                  <a:schemeClr val="tx1"/>
                </a:solidFill>
                <a:latin typeface="+mn-lt"/>
                <a:ea typeface="+mn-ea"/>
                <a:cs typeface="+mn-cs"/>
              </a:rPr>
              <a:t>://</a:t>
            </a:r>
            <a:r>
              <a:rPr lang="pt-PT" sz="1200" kern="1200" dirty="0" err="1" smtClean="0">
                <a:solidFill>
                  <a:schemeClr val="tx1"/>
                </a:solidFill>
                <a:latin typeface="+mn-lt"/>
                <a:ea typeface="+mn-ea"/>
                <a:cs typeface="+mn-cs"/>
              </a:rPr>
              <a:t>www.inaturalist.org</a:t>
            </a:r>
            <a:r>
              <a:rPr lang="pt-PT" sz="1200" kern="1200" dirty="0" smtClean="0">
                <a:solidFill>
                  <a:schemeClr val="tx1"/>
                </a:solidFill>
                <a:latin typeface="+mn-lt"/>
                <a:ea typeface="+mn-ea"/>
                <a:cs typeface="+mn-cs"/>
              </a:rPr>
              <a:t>/</a:t>
            </a:r>
            <a:r>
              <a:rPr lang="pt-PT" sz="1200" kern="1200" dirty="0" err="1" smtClean="0">
                <a:solidFill>
                  <a:schemeClr val="tx1"/>
                </a:solidFill>
                <a:latin typeface="+mn-lt"/>
                <a:ea typeface="+mn-ea"/>
                <a:cs typeface="+mn-cs"/>
              </a:rPr>
              <a:t>observations</a:t>
            </a:r>
            <a:r>
              <a:rPr lang="pt-PT" sz="1200" kern="1200" dirty="0" smtClean="0">
                <a:solidFill>
                  <a:schemeClr val="tx1"/>
                </a:solidFill>
                <a:latin typeface="+mn-lt"/>
                <a:ea typeface="+mn-ea"/>
                <a:cs typeface="+mn-cs"/>
              </a:rPr>
              <a:t>/3027829 </a:t>
            </a:r>
            <a:r>
              <a:rPr lang="pt-PT" sz="1200" kern="1200" dirty="0" err="1" smtClean="0">
                <a:solidFill>
                  <a:schemeClr val="tx1"/>
                </a:solidFill>
                <a:latin typeface="+mn-lt"/>
                <a:ea typeface="+mn-ea"/>
                <a:cs typeface="+mn-cs"/>
              </a:rPr>
              <a:t>http</a:t>
            </a:r>
            <a:r>
              <a:rPr lang="pt-PT" sz="1200" kern="1200" dirty="0" smtClean="0">
                <a:solidFill>
                  <a:schemeClr val="tx1"/>
                </a:solidFill>
                <a:latin typeface="+mn-lt"/>
                <a:ea typeface="+mn-ea"/>
                <a:cs typeface="+mn-cs"/>
              </a:rPr>
              <a:t>://www.gbif.org/occurrence/1306574202</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kern="1200" dirty="0" err="1" smtClean="0">
                <a:solidFill>
                  <a:schemeClr val="tx1"/>
                </a:solidFill>
                <a:latin typeface="+mn-lt"/>
                <a:ea typeface="+mn-ea"/>
                <a:cs typeface="+mn-cs"/>
              </a:rPr>
              <a:t>Illustration</a:t>
            </a:r>
            <a:r>
              <a:rPr lang="pt-PT" sz="1200" kern="1200" dirty="0" smtClean="0">
                <a:solidFill>
                  <a:schemeClr val="tx1"/>
                </a:solidFill>
                <a:latin typeface="+mn-lt"/>
                <a:ea typeface="+mn-ea"/>
                <a:cs typeface="+mn-cs"/>
              </a:rPr>
              <a:t>: </a:t>
            </a:r>
            <a:r>
              <a:rPr lang="pt-PT" sz="1200" kern="1200" dirty="0" err="1" smtClean="0">
                <a:solidFill>
                  <a:schemeClr val="tx1"/>
                </a:solidFill>
                <a:latin typeface="+mn-lt"/>
                <a:ea typeface="+mn-ea"/>
                <a:cs typeface="+mn-cs"/>
              </a:rPr>
              <a:t>Cultivated</a:t>
            </a:r>
            <a:r>
              <a:rPr lang="pt-PT" sz="1200" kern="1200" dirty="0" smtClean="0">
                <a:solidFill>
                  <a:schemeClr val="tx1"/>
                </a:solidFill>
                <a:latin typeface="+mn-lt"/>
                <a:ea typeface="+mn-ea"/>
                <a:cs typeface="+mn-cs"/>
              </a:rPr>
              <a:t> </a:t>
            </a:r>
            <a:r>
              <a:rPr lang="pt-PT" sz="1200" kern="1200" dirty="0" err="1" smtClean="0">
                <a:solidFill>
                  <a:schemeClr val="tx1"/>
                </a:solidFill>
                <a:latin typeface="+mn-lt"/>
                <a:ea typeface="+mn-ea"/>
                <a:cs typeface="+mn-cs"/>
              </a:rPr>
              <a:t>barley</a:t>
            </a:r>
            <a:r>
              <a:rPr lang="pt-PT" sz="1200" kern="1200" dirty="0" smtClean="0">
                <a:solidFill>
                  <a:schemeClr val="tx1"/>
                </a:solidFill>
                <a:latin typeface="+mn-lt"/>
                <a:ea typeface="+mn-ea"/>
                <a:cs typeface="+mn-cs"/>
              </a:rPr>
              <a:t> (Hordeum vulgare) </a:t>
            </a:r>
            <a:r>
              <a:rPr lang="pt-PT" sz="1200" kern="1200" dirty="0" err="1" smtClean="0">
                <a:solidFill>
                  <a:schemeClr val="tx1"/>
                </a:solidFill>
                <a:latin typeface="+mn-lt"/>
                <a:ea typeface="+mn-ea"/>
                <a:cs typeface="+mn-cs"/>
              </a:rPr>
              <a:t>June</a:t>
            </a:r>
            <a:r>
              <a:rPr lang="pt-PT" sz="1200" kern="1200" dirty="0" smtClean="0">
                <a:solidFill>
                  <a:schemeClr val="tx1"/>
                </a:solidFill>
                <a:latin typeface="+mn-lt"/>
                <a:ea typeface="+mn-ea"/>
                <a:cs typeface="+mn-cs"/>
              </a:rPr>
              <a:t> 2007, Gatersleben </a:t>
            </a:r>
            <a:r>
              <a:rPr lang="pt-PT" sz="1200" kern="1200" dirty="0" err="1" smtClean="0">
                <a:solidFill>
                  <a:schemeClr val="tx1"/>
                </a:solidFill>
                <a:latin typeface="+mn-lt"/>
                <a:ea typeface="+mn-ea"/>
                <a:cs typeface="+mn-cs"/>
              </a:rPr>
              <a:t>Germany</a:t>
            </a:r>
            <a:r>
              <a:rPr lang="pt-PT" sz="1200" kern="1200" dirty="0" smtClean="0">
                <a:solidFill>
                  <a:schemeClr val="tx1"/>
                </a:solidFill>
                <a:latin typeface="+mn-lt"/>
                <a:ea typeface="+mn-ea"/>
                <a:cs typeface="+mn-cs"/>
              </a:rPr>
              <a:t> CC-BY Dag Endresen,</a:t>
            </a:r>
            <a:r>
              <a:rPr lang="pt-PT" sz="1200" kern="1200" baseline="0" dirty="0" smtClean="0">
                <a:solidFill>
                  <a:schemeClr val="tx1"/>
                </a:solidFill>
                <a:latin typeface="+mn-lt"/>
                <a:ea typeface="+mn-ea"/>
                <a:cs typeface="+mn-cs"/>
              </a:rPr>
              <a:t> </a:t>
            </a:r>
            <a:r>
              <a:rPr lang="pt-PT" sz="1200" kern="1200" baseline="0" dirty="0" err="1" smtClean="0">
                <a:solidFill>
                  <a:schemeClr val="tx1"/>
                </a:solidFill>
                <a:latin typeface="+mn-lt"/>
                <a:ea typeface="+mn-ea"/>
                <a:cs typeface="+mn-cs"/>
              </a:rPr>
              <a:t>http</a:t>
            </a:r>
            <a:r>
              <a:rPr lang="pt-PT" sz="1200" kern="1200" baseline="0" dirty="0" smtClean="0">
                <a:solidFill>
                  <a:schemeClr val="tx1"/>
                </a:solidFill>
                <a:latin typeface="+mn-lt"/>
                <a:ea typeface="+mn-ea"/>
                <a:cs typeface="+mn-cs"/>
              </a:rPr>
              <a:t>://</a:t>
            </a:r>
            <a:r>
              <a:rPr lang="pt-PT" sz="1200" kern="1200" baseline="0" dirty="0" err="1" smtClean="0">
                <a:solidFill>
                  <a:schemeClr val="tx1"/>
                </a:solidFill>
                <a:latin typeface="+mn-lt"/>
                <a:ea typeface="+mn-ea"/>
                <a:cs typeface="+mn-cs"/>
              </a:rPr>
              <a:t>www.inaturalist.org</a:t>
            </a:r>
            <a:r>
              <a:rPr lang="pt-PT" sz="1200" kern="1200" baseline="0" dirty="0" smtClean="0">
                <a:solidFill>
                  <a:schemeClr val="tx1"/>
                </a:solidFill>
                <a:latin typeface="+mn-lt"/>
                <a:ea typeface="+mn-ea"/>
                <a:cs typeface="+mn-cs"/>
              </a:rPr>
              <a:t>/</a:t>
            </a:r>
            <a:r>
              <a:rPr lang="pt-PT" sz="1200" kern="1200" baseline="0" dirty="0" err="1" smtClean="0">
                <a:solidFill>
                  <a:schemeClr val="tx1"/>
                </a:solidFill>
                <a:latin typeface="+mn-lt"/>
                <a:ea typeface="+mn-ea"/>
                <a:cs typeface="+mn-cs"/>
              </a:rPr>
              <a:t>observations</a:t>
            </a:r>
            <a:r>
              <a:rPr lang="pt-PT" sz="1200" kern="1200" baseline="0" dirty="0" smtClean="0">
                <a:solidFill>
                  <a:schemeClr val="tx1"/>
                </a:solidFill>
                <a:latin typeface="+mn-lt"/>
                <a:ea typeface="+mn-ea"/>
                <a:cs typeface="+mn-cs"/>
              </a:rPr>
              <a:t>/63715</a:t>
            </a:r>
            <a:endParaRPr lang="pt-PT"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pt-PT" sz="1200" kern="1200" dirty="0" smtClean="0">
              <a:solidFill>
                <a:schemeClr val="tx1"/>
              </a:solidFill>
              <a:latin typeface="+mn-lt"/>
              <a:ea typeface="+mn-ea"/>
              <a:cs typeface="+mn-cs"/>
            </a:endParaRPr>
          </a:p>
          <a:p>
            <a:r>
              <a:rPr lang="pt-PT" sz="1300" i="1" kern="1200" dirty="0" smtClean="0">
                <a:solidFill>
                  <a:schemeClr val="tx1"/>
                </a:solidFill>
                <a:effectLst/>
                <a:latin typeface="+mn-lt"/>
                <a:ea typeface="+mn-ea"/>
                <a:cs typeface="+mn-cs"/>
              </a:rPr>
              <a:t>Definition of </a:t>
            </a:r>
            <a:r>
              <a:rPr lang="pt-PT" sz="1300" i="1" kern="1200" dirty="0" err="1" smtClean="0">
                <a:solidFill>
                  <a:schemeClr val="tx1"/>
                </a:solidFill>
                <a:effectLst/>
                <a:latin typeface="+mn-lt"/>
                <a:ea typeface="+mn-ea"/>
                <a:cs typeface="+mn-cs"/>
              </a:rPr>
              <a:t>Crop</a:t>
            </a:r>
            <a:r>
              <a:rPr lang="pt-PT" sz="1300" i="1" kern="1200" dirty="0" smtClean="0">
                <a:solidFill>
                  <a:schemeClr val="tx1"/>
                </a:solidFill>
                <a:effectLst/>
                <a:latin typeface="+mn-lt"/>
                <a:ea typeface="+mn-ea"/>
                <a:cs typeface="+mn-cs"/>
              </a:rPr>
              <a:t> </a:t>
            </a:r>
            <a:r>
              <a:rPr lang="pt-PT" sz="1300" i="1" kern="1200" dirty="0" err="1" smtClean="0">
                <a:solidFill>
                  <a:schemeClr val="tx1"/>
                </a:solidFill>
                <a:effectLst/>
                <a:latin typeface="+mn-lt"/>
                <a:ea typeface="+mn-ea"/>
                <a:cs typeface="+mn-cs"/>
              </a:rPr>
              <a:t>Wild</a:t>
            </a:r>
            <a:r>
              <a:rPr lang="pt-PT" sz="1300" i="1" kern="1200" dirty="0" smtClean="0">
                <a:solidFill>
                  <a:schemeClr val="tx1"/>
                </a:solidFill>
                <a:effectLst/>
                <a:latin typeface="+mn-lt"/>
                <a:ea typeface="+mn-ea"/>
                <a:cs typeface="+mn-cs"/>
              </a:rPr>
              <a:t> </a:t>
            </a:r>
            <a:r>
              <a:rPr lang="pt-PT" sz="1300" i="1" kern="1200" dirty="0" err="1" smtClean="0">
                <a:solidFill>
                  <a:schemeClr val="tx1"/>
                </a:solidFill>
                <a:effectLst/>
                <a:latin typeface="+mn-lt"/>
                <a:ea typeface="+mn-ea"/>
                <a:cs typeface="+mn-cs"/>
              </a:rPr>
              <a:t>Relative</a:t>
            </a:r>
            <a:r>
              <a:rPr lang="pt-PT" sz="1300" i="1" kern="1200" dirty="0" smtClean="0">
                <a:solidFill>
                  <a:schemeClr val="tx1"/>
                </a:solidFill>
                <a:effectLst/>
                <a:latin typeface="+mn-lt"/>
                <a:ea typeface="+mn-ea"/>
                <a:cs typeface="+mn-cs"/>
              </a:rPr>
              <a:t> </a:t>
            </a:r>
            <a:r>
              <a:rPr lang="pt-PT" sz="1300" i="1" kern="1200" dirty="0" err="1" smtClean="0">
                <a:solidFill>
                  <a:schemeClr val="tx1"/>
                </a:solidFill>
                <a:effectLst/>
                <a:latin typeface="+mn-lt"/>
                <a:ea typeface="+mn-ea"/>
                <a:cs typeface="+mn-cs"/>
              </a:rPr>
              <a:t>species</a:t>
            </a:r>
            <a:r>
              <a:rPr lang="pt-PT" sz="1300" i="1" kern="1200" dirty="0" smtClean="0">
                <a:solidFill>
                  <a:schemeClr val="tx1"/>
                </a:solidFill>
                <a:effectLst/>
                <a:latin typeface="+mn-lt"/>
                <a:ea typeface="+mn-ea"/>
                <a:cs typeface="+mn-cs"/>
              </a:rPr>
              <a:t> (CWR) </a:t>
            </a:r>
            <a:endParaRPr lang="pt-PT" sz="1200" dirty="0" smtClean="0">
              <a:effectLst/>
            </a:endParaRPr>
          </a:p>
          <a:p>
            <a:r>
              <a:rPr lang="pt-PT" sz="1300" kern="1200" dirty="0" smtClean="0">
                <a:solidFill>
                  <a:schemeClr val="tx1"/>
                </a:solidFill>
                <a:effectLst/>
                <a:latin typeface="+mn-lt"/>
                <a:ea typeface="+mn-ea"/>
                <a:cs typeface="+mn-cs"/>
              </a:rPr>
              <a:t>"</a:t>
            </a:r>
            <a:r>
              <a:rPr lang="pt-PT" sz="1300" kern="1200" dirty="0" err="1" smtClean="0">
                <a:solidFill>
                  <a:schemeClr val="tx1"/>
                </a:solidFill>
                <a:effectLst/>
                <a:latin typeface="+mn-lt"/>
                <a:ea typeface="+mn-ea"/>
                <a:cs typeface="+mn-cs"/>
              </a:rPr>
              <a:t>those</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wild</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plant</a:t>
            </a:r>
            <a:r>
              <a:rPr lang="pt-PT" sz="1300" kern="1200" dirty="0" smtClean="0">
                <a:solidFill>
                  <a:schemeClr val="tx1"/>
                </a:solidFill>
                <a:effectLst/>
                <a:latin typeface="+mn-lt"/>
                <a:ea typeface="+mn-ea"/>
                <a:cs typeface="+mn-cs"/>
              </a:rPr>
              <a:t> taxa more </a:t>
            </a:r>
            <a:r>
              <a:rPr lang="pt-PT" sz="1300" kern="1200" dirty="0" err="1" smtClean="0">
                <a:solidFill>
                  <a:schemeClr val="tx1"/>
                </a:solidFill>
                <a:effectLst/>
                <a:latin typeface="+mn-lt"/>
                <a:ea typeface="+mn-ea"/>
                <a:cs typeface="+mn-cs"/>
              </a:rPr>
              <a:t>or</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less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closely</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related</a:t>
            </a:r>
            <a:r>
              <a:rPr lang="pt-PT" sz="1300" kern="1200" dirty="0" smtClean="0">
                <a:solidFill>
                  <a:schemeClr val="tx1"/>
                </a:solidFill>
                <a:effectLst/>
                <a:latin typeface="+mn-lt"/>
                <a:ea typeface="+mn-ea"/>
                <a:cs typeface="+mn-cs"/>
              </a:rPr>
              <a:t> to </a:t>
            </a:r>
            <a:r>
              <a:rPr lang="pt-PT" sz="1300" kern="1200" dirty="0" err="1" smtClean="0">
                <a:solidFill>
                  <a:schemeClr val="tx1"/>
                </a:solidFill>
                <a:effectLst/>
                <a:latin typeface="+mn-lt"/>
                <a:ea typeface="+mn-ea"/>
                <a:cs typeface="+mn-cs"/>
              </a:rPr>
              <a:t>species</a:t>
            </a:r>
            <a:r>
              <a:rPr lang="pt-PT" sz="1300" kern="1200" dirty="0" smtClean="0">
                <a:solidFill>
                  <a:schemeClr val="tx1"/>
                </a:solidFill>
                <a:effectLst/>
                <a:latin typeface="+mn-lt"/>
                <a:ea typeface="+mn-ea"/>
                <a:cs typeface="+mn-cs"/>
              </a:rPr>
              <a:t> of </a:t>
            </a:r>
            <a:r>
              <a:rPr lang="pt-PT" sz="1300" kern="1200" dirty="0" err="1" smtClean="0">
                <a:solidFill>
                  <a:schemeClr val="tx1"/>
                </a:solidFill>
                <a:effectLst/>
                <a:latin typeface="+mn-lt"/>
                <a:ea typeface="+mn-ea"/>
                <a:cs typeface="+mn-cs"/>
              </a:rPr>
              <a:t>direct</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socio-economic</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importance</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including</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food</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fodder</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and</a:t>
            </a:r>
            <a:r>
              <a:rPr lang="pt-PT" sz="1300" kern="1200" dirty="0" smtClean="0">
                <a:solidFill>
                  <a:schemeClr val="tx1"/>
                </a:solidFill>
                <a:effectLst/>
                <a:latin typeface="+mn-lt"/>
                <a:ea typeface="+mn-ea"/>
                <a:cs typeface="+mn-cs"/>
              </a:rPr>
              <a:t> forage </a:t>
            </a:r>
            <a:r>
              <a:rPr lang="pt-PT" sz="1300" kern="1200" dirty="0" err="1" smtClean="0">
                <a:solidFill>
                  <a:schemeClr val="tx1"/>
                </a:solidFill>
                <a:effectLst/>
                <a:latin typeface="+mn-lt"/>
                <a:ea typeface="+mn-ea"/>
                <a:cs typeface="+mn-cs"/>
              </a:rPr>
              <a:t>crops</a:t>
            </a:r>
            <a:r>
              <a:rPr lang="pt-PT" sz="1300" kern="1200" dirty="0" smtClean="0">
                <a:solidFill>
                  <a:schemeClr val="tx1"/>
                </a:solidFill>
                <a:effectLst/>
                <a:latin typeface="+mn-lt"/>
                <a:ea typeface="+mn-ea"/>
                <a:cs typeface="+mn-cs"/>
              </a:rPr>
              <a:t>, medicinal </a:t>
            </a:r>
            <a:r>
              <a:rPr lang="pt-PT" sz="1300" kern="1200" dirty="0" err="1" smtClean="0">
                <a:solidFill>
                  <a:schemeClr val="tx1"/>
                </a:solidFill>
                <a:effectLst/>
                <a:latin typeface="+mn-lt"/>
                <a:ea typeface="+mn-ea"/>
                <a:cs typeface="+mn-cs"/>
              </a:rPr>
              <a:t>plants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condiments</a:t>
            </a:r>
            <a:r>
              <a:rPr lang="pt-PT" sz="1300" kern="1200" dirty="0" smtClean="0">
                <a:solidFill>
                  <a:schemeClr val="tx1"/>
                </a:solidFill>
                <a:effectLst/>
                <a:latin typeface="+mn-lt"/>
                <a:ea typeface="+mn-ea"/>
                <a:cs typeface="+mn-cs"/>
              </a:rPr>
              <a:t>, ornamental </a:t>
            </a:r>
            <a:r>
              <a:rPr lang="pt-PT" sz="1300" kern="1200" dirty="0" err="1" smtClean="0">
                <a:solidFill>
                  <a:schemeClr val="tx1"/>
                </a:solidFill>
                <a:effectLst/>
                <a:latin typeface="+mn-lt"/>
                <a:ea typeface="+mn-ea"/>
                <a:cs typeface="+mn-cs"/>
              </a:rPr>
              <a:t>and</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forestry</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species</a:t>
            </a:r>
            <a:r>
              <a:rPr lang="pt-PT" sz="1300" kern="1200" dirty="0" smtClean="0">
                <a:solidFill>
                  <a:schemeClr val="tx1"/>
                </a:solidFill>
                <a:effectLst/>
                <a:latin typeface="+mn-lt"/>
                <a:ea typeface="+mn-ea"/>
                <a:cs typeface="+mn-cs"/>
              </a:rPr>
              <a:t>, as </a:t>
            </a:r>
            <a:r>
              <a:rPr lang="pt-PT" sz="1300" kern="1200" dirty="0" err="1" smtClean="0">
                <a:solidFill>
                  <a:schemeClr val="tx1"/>
                </a:solidFill>
                <a:effectLst/>
                <a:latin typeface="+mn-lt"/>
                <a:ea typeface="+mn-ea"/>
                <a:cs typeface="+mn-cs"/>
              </a:rPr>
              <a:t>well</a:t>
            </a:r>
            <a:r>
              <a:rPr lang="pt-PT" sz="1300" kern="1200" dirty="0" smtClean="0">
                <a:solidFill>
                  <a:schemeClr val="tx1"/>
                </a:solidFill>
                <a:effectLst/>
                <a:latin typeface="+mn-lt"/>
                <a:ea typeface="+mn-ea"/>
                <a:cs typeface="+mn-cs"/>
              </a:rPr>
              <a:t> as </a:t>
            </a:r>
            <a:r>
              <a:rPr lang="pt-PT" sz="1300" kern="1200" dirty="0" err="1" smtClean="0">
                <a:solidFill>
                  <a:schemeClr val="tx1"/>
                </a:solidFill>
                <a:effectLst/>
                <a:latin typeface="+mn-lt"/>
                <a:ea typeface="+mn-ea"/>
                <a:cs typeface="+mn-cs"/>
              </a:rPr>
              <a:t>those</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related</a:t>
            </a:r>
            <a:r>
              <a:rPr lang="pt-PT" sz="1300" kern="1200" dirty="0" smtClean="0">
                <a:solidFill>
                  <a:schemeClr val="tx1"/>
                </a:solidFill>
                <a:effectLst/>
                <a:latin typeface="+mn-lt"/>
                <a:ea typeface="+mn-ea"/>
                <a:cs typeface="+mn-cs"/>
              </a:rPr>
              <a:t> to </a:t>
            </a:r>
            <a:r>
              <a:rPr lang="pt-PT" sz="1300" kern="1200" dirty="0" err="1" smtClean="0">
                <a:solidFill>
                  <a:schemeClr val="tx1"/>
                </a:solidFill>
                <a:effectLst/>
                <a:latin typeface="+mn-lt"/>
                <a:ea typeface="+mn-ea"/>
                <a:cs typeface="+mn-cs"/>
              </a:rPr>
              <a:t>crops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used</a:t>
            </a:r>
            <a:r>
              <a:rPr lang="pt-PT" sz="1300" kern="1200" dirty="0" smtClean="0">
                <a:solidFill>
                  <a:schemeClr val="tx1"/>
                </a:solidFill>
                <a:effectLst/>
                <a:latin typeface="+mn-lt"/>
                <a:ea typeface="+mn-ea"/>
                <a:cs typeface="+mn-cs"/>
              </a:rPr>
              <a:t> for industrial </a:t>
            </a:r>
            <a:r>
              <a:rPr lang="pt-PT" sz="1300" kern="1200" dirty="0" err="1" smtClean="0">
                <a:solidFill>
                  <a:schemeClr val="tx1"/>
                </a:solidFill>
                <a:effectLst/>
                <a:latin typeface="+mn-lt"/>
                <a:ea typeface="+mn-ea"/>
                <a:cs typeface="+mn-cs"/>
              </a:rPr>
              <a:t>purposes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such</a:t>
            </a:r>
            <a:r>
              <a:rPr lang="pt-PT" sz="1300" kern="1200" dirty="0" smtClean="0">
                <a:solidFill>
                  <a:schemeClr val="tx1"/>
                </a:solidFill>
                <a:effectLst/>
                <a:latin typeface="+mn-lt"/>
                <a:ea typeface="+mn-ea"/>
                <a:cs typeface="+mn-cs"/>
              </a:rPr>
              <a:t> as </a:t>
            </a:r>
            <a:r>
              <a:rPr lang="pt-PT" sz="1300" kern="1200" dirty="0" err="1" smtClean="0">
                <a:solidFill>
                  <a:schemeClr val="tx1"/>
                </a:solidFill>
                <a:effectLst/>
                <a:latin typeface="+mn-lt"/>
                <a:ea typeface="+mn-ea"/>
                <a:cs typeface="+mn-cs"/>
              </a:rPr>
              <a:t>oils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and</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fibres</a:t>
            </a:r>
            <a:r>
              <a:rPr lang="pt-PT" sz="1300" kern="1200" dirty="0" smtClean="0">
                <a:solidFill>
                  <a:schemeClr val="tx1"/>
                </a:solidFill>
                <a:effectLst/>
                <a:latin typeface="+mn-lt"/>
                <a:ea typeface="+mn-ea"/>
                <a:cs typeface="+mn-cs"/>
              </a:rPr>
              <a:t>" (Maxted </a:t>
            </a:r>
            <a:r>
              <a:rPr lang="pt-PT" sz="1300" i="1" kern="1200" dirty="0" err="1" smtClean="0">
                <a:solidFill>
                  <a:schemeClr val="tx1"/>
                </a:solidFill>
                <a:effectLst/>
                <a:latin typeface="+mn-lt"/>
                <a:ea typeface="+mn-ea"/>
                <a:cs typeface="+mn-cs"/>
              </a:rPr>
              <a:t>et</a:t>
            </a:r>
            <a:r>
              <a:rPr lang="pt-PT" sz="1300" i="1" kern="1200" dirty="0" smtClean="0">
                <a:solidFill>
                  <a:schemeClr val="tx1"/>
                </a:solidFill>
                <a:effectLst/>
                <a:latin typeface="+mn-lt"/>
                <a:ea typeface="+mn-ea"/>
                <a:cs typeface="+mn-cs"/>
              </a:rPr>
              <a:t> </a:t>
            </a:r>
            <a:r>
              <a:rPr lang="pt-PT" sz="1300" i="1" kern="1200" dirty="0" err="1" smtClean="0">
                <a:solidFill>
                  <a:schemeClr val="tx1"/>
                </a:solidFill>
                <a:effectLst/>
                <a:latin typeface="+mn-lt"/>
                <a:ea typeface="+mn-ea"/>
                <a:cs typeface="+mn-cs"/>
              </a:rPr>
              <a:t>al</a:t>
            </a:r>
            <a:r>
              <a:rPr lang="pt-PT" sz="1300" kern="1200" dirty="0" err="1" smtClean="0">
                <a:solidFill>
                  <a:schemeClr val="tx1"/>
                </a:solidFill>
                <a:effectLst/>
                <a:latin typeface="+mn-lt"/>
                <a:ea typeface="+mn-ea"/>
                <a:cs typeface="+mn-cs"/>
              </a:rPr>
              <a:t>.</a:t>
            </a:r>
            <a:r>
              <a:rPr lang="pt-PT" sz="1300" kern="1200" dirty="0" smtClean="0">
                <a:solidFill>
                  <a:schemeClr val="tx1"/>
                </a:solidFill>
                <a:effectLst/>
                <a:latin typeface="+mn-lt"/>
                <a:ea typeface="+mn-ea"/>
                <a:cs typeface="+mn-cs"/>
              </a:rPr>
              <a:t> 2006). </a:t>
            </a:r>
            <a:r>
              <a:rPr lang="pt-PT" sz="1300" kern="1200" dirty="0" err="1" smtClean="0">
                <a:solidFill>
                  <a:schemeClr val="tx1"/>
                </a:solidFill>
                <a:effectLst/>
                <a:latin typeface="+mn-lt"/>
                <a:ea typeface="+mn-ea"/>
                <a:cs typeface="+mn-cs"/>
              </a:rPr>
              <a:t>Crop</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wild</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relatives</a:t>
            </a:r>
            <a:r>
              <a:rPr lang="pt-PT" sz="1300" kern="1200" dirty="0" smtClean="0">
                <a:solidFill>
                  <a:schemeClr val="tx1"/>
                </a:solidFill>
                <a:effectLst/>
                <a:latin typeface="+mn-lt"/>
                <a:ea typeface="+mn-ea"/>
                <a:cs typeface="+mn-cs"/>
              </a:rPr>
              <a:t> are </a:t>
            </a:r>
            <a:r>
              <a:rPr lang="pt-PT" sz="1300" kern="1200" dirty="0" err="1" smtClean="0">
                <a:solidFill>
                  <a:schemeClr val="tx1"/>
                </a:solidFill>
                <a:effectLst/>
                <a:latin typeface="+mn-lt"/>
                <a:ea typeface="+mn-ea"/>
                <a:cs typeface="+mn-cs"/>
              </a:rPr>
              <a:t>used</a:t>
            </a:r>
            <a:r>
              <a:rPr lang="pt-PT" sz="1300" kern="1200" dirty="0" smtClean="0">
                <a:solidFill>
                  <a:schemeClr val="tx1"/>
                </a:solidFill>
                <a:effectLst/>
                <a:latin typeface="+mn-lt"/>
                <a:ea typeface="+mn-ea"/>
                <a:cs typeface="+mn-cs"/>
              </a:rPr>
              <a:t> as a source of genes for </a:t>
            </a:r>
            <a:r>
              <a:rPr lang="pt-PT" sz="1300" kern="1200" dirty="0" err="1" smtClean="0">
                <a:solidFill>
                  <a:schemeClr val="tx1"/>
                </a:solidFill>
                <a:effectLst/>
                <a:latin typeface="+mn-lt"/>
                <a:ea typeface="+mn-ea"/>
                <a:cs typeface="+mn-cs"/>
              </a:rPr>
              <a:t>plant</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improvement</a:t>
            </a:r>
            <a:r>
              <a:rPr lang="pt-PT" sz="1300" kern="1200" dirty="0" smtClean="0">
                <a:solidFill>
                  <a:schemeClr val="tx1"/>
                </a:solidFill>
                <a:effectLst/>
                <a:latin typeface="+mn-lt"/>
                <a:ea typeface="+mn-ea"/>
                <a:cs typeface="+mn-cs"/>
              </a:rPr>
              <a:t>. </a:t>
            </a:r>
            <a:endParaRPr lang="pt-PT"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pt-PT" sz="1200" kern="1200" dirty="0" smtClean="0">
              <a:solidFill>
                <a:schemeClr val="tx1"/>
              </a:solidFill>
              <a:latin typeface="+mn-lt"/>
              <a:ea typeface="+mn-ea"/>
              <a:cs typeface="+mn-cs"/>
            </a:endParaRPr>
          </a:p>
          <a:p>
            <a:r>
              <a:rPr lang="pt-PT" sz="1300" i="1" kern="1200" dirty="0" smtClean="0">
                <a:solidFill>
                  <a:schemeClr val="tx1"/>
                </a:solidFill>
                <a:effectLst/>
                <a:latin typeface="+mn-lt"/>
                <a:ea typeface="+mn-ea"/>
                <a:cs typeface="+mn-cs"/>
              </a:rPr>
              <a:t>Definition of </a:t>
            </a:r>
            <a:r>
              <a:rPr lang="pt-PT" sz="1300" i="1" kern="1200" dirty="0" err="1" smtClean="0">
                <a:solidFill>
                  <a:schemeClr val="tx1"/>
                </a:solidFill>
                <a:effectLst/>
                <a:latin typeface="+mn-lt"/>
                <a:ea typeface="+mn-ea"/>
                <a:cs typeface="+mn-cs"/>
              </a:rPr>
              <a:t>Landrace</a:t>
            </a:r>
            <a:r>
              <a:rPr lang="pt-PT" sz="1300" i="1" kern="1200" dirty="0" smtClean="0">
                <a:solidFill>
                  <a:schemeClr val="tx1"/>
                </a:solidFill>
                <a:effectLst/>
                <a:latin typeface="+mn-lt"/>
                <a:ea typeface="+mn-ea"/>
                <a:cs typeface="+mn-cs"/>
              </a:rPr>
              <a:t> </a:t>
            </a:r>
            <a:endParaRPr lang="pt-PT" sz="1200" dirty="0" smtClean="0">
              <a:effectLst/>
            </a:endParaRPr>
          </a:p>
          <a:p>
            <a:r>
              <a:rPr lang="pt-PT" sz="1300" kern="1200" dirty="0" smtClean="0">
                <a:solidFill>
                  <a:schemeClr val="tx1"/>
                </a:solidFill>
                <a:effectLst/>
                <a:latin typeface="+mn-lt"/>
                <a:ea typeface="+mn-ea"/>
                <a:cs typeface="+mn-cs"/>
              </a:rPr>
              <a:t>“</a:t>
            </a:r>
            <a:r>
              <a:rPr lang="pt-PT" sz="1300" kern="1200" dirty="0" err="1" smtClean="0">
                <a:solidFill>
                  <a:schemeClr val="tx1"/>
                </a:solidFill>
                <a:effectLst/>
                <a:latin typeface="+mn-lt"/>
                <a:ea typeface="+mn-ea"/>
                <a:cs typeface="+mn-cs"/>
              </a:rPr>
              <a:t>Landraces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have</a:t>
            </a:r>
            <a:r>
              <a:rPr lang="pt-PT" sz="1300" kern="1200" dirty="0" smtClean="0">
                <a:solidFill>
                  <a:schemeClr val="tx1"/>
                </a:solidFill>
                <a:effectLst/>
                <a:latin typeface="+mn-lt"/>
                <a:ea typeface="+mn-ea"/>
                <a:cs typeface="+mn-cs"/>
              </a:rPr>
              <a:t> a </a:t>
            </a:r>
            <a:r>
              <a:rPr lang="pt-PT" sz="1300" kern="1200" dirty="0" err="1" smtClean="0">
                <a:solidFill>
                  <a:schemeClr val="tx1"/>
                </a:solidFill>
                <a:effectLst/>
                <a:latin typeface="+mn-lt"/>
                <a:ea typeface="+mn-ea"/>
                <a:cs typeface="+mn-cs"/>
              </a:rPr>
              <a:t>certain</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genetic</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integrity</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They</a:t>
            </a:r>
            <a:r>
              <a:rPr lang="pt-PT" sz="1300" kern="1200" dirty="0" smtClean="0">
                <a:solidFill>
                  <a:schemeClr val="tx1"/>
                </a:solidFill>
                <a:effectLst/>
                <a:latin typeface="+mn-lt"/>
                <a:ea typeface="+mn-ea"/>
                <a:cs typeface="+mn-cs"/>
              </a:rPr>
              <a:t> are </a:t>
            </a:r>
            <a:r>
              <a:rPr lang="pt-PT" sz="1300" kern="1200" dirty="0" err="1" smtClean="0">
                <a:solidFill>
                  <a:schemeClr val="tx1"/>
                </a:solidFill>
                <a:effectLst/>
                <a:latin typeface="+mn-lt"/>
                <a:ea typeface="+mn-ea"/>
                <a:cs typeface="+mn-cs"/>
              </a:rPr>
              <a:t>recognizable</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morphologically</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farmers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have</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names</a:t>
            </a:r>
            <a:r>
              <a:rPr lang="pt-PT" sz="1300" kern="1200" dirty="0" smtClean="0">
                <a:solidFill>
                  <a:schemeClr val="tx1"/>
                </a:solidFill>
                <a:effectLst/>
                <a:latin typeface="+mn-lt"/>
                <a:ea typeface="+mn-ea"/>
                <a:cs typeface="+mn-cs"/>
              </a:rPr>
              <a:t> for </a:t>
            </a:r>
            <a:r>
              <a:rPr lang="pt-PT" sz="1300" kern="1200" dirty="0" err="1" smtClean="0">
                <a:solidFill>
                  <a:schemeClr val="tx1"/>
                </a:solidFill>
                <a:effectLst/>
                <a:latin typeface="+mn-lt"/>
                <a:ea typeface="+mn-ea"/>
                <a:cs typeface="+mn-cs"/>
              </a:rPr>
              <a:t>them</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and</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different</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landraces</a:t>
            </a:r>
            <a:r>
              <a:rPr lang="pt-PT" sz="1300" kern="1200" dirty="0" smtClean="0">
                <a:solidFill>
                  <a:schemeClr val="tx1"/>
                </a:solidFill>
                <a:effectLst/>
                <a:latin typeface="+mn-lt"/>
                <a:ea typeface="+mn-ea"/>
                <a:cs typeface="+mn-cs"/>
              </a:rPr>
              <a:t> are </a:t>
            </a:r>
            <a:r>
              <a:rPr lang="pt-PT" sz="1300" kern="1200" dirty="0" err="1" smtClean="0">
                <a:solidFill>
                  <a:schemeClr val="tx1"/>
                </a:solidFill>
                <a:effectLst/>
                <a:latin typeface="+mn-lt"/>
                <a:ea typeface="+mn-ea"/>
                <a:cs typeface="+mn-cs"/>
              </a:rPr>
              <a:t>understood</a:t>
            </a:r>
            <a:r>
              <a:rPr lang="pt-PT" sz="1300" kern="1200" dirty="0" smtClean="0">
                <a:solidFill>
                  <a:schemeClr val="tx1"/>
                </a:solidFill>
                <a:effectLst/>
                <a:latin typeface="+mn-lt"/>
                <a:ea typeface="+mn-ea"/>
                <a:cs typeface="+mn-cs"/>
              </a:rPr>
              <a:t> to </a:t>
            </a:r>
            <a:r>
              <a:rPr lang="pt-PT" sz="1300" kern="1200" dirty="0" err="1" smtClean="0">
                <a:solidFill>
                  <a:schemeClr val="tx1"/>
                </a:solidFill>
                <a:effectLst/>
                <a:latin typeface="+mn-lt"/>
                <a:ea typeface="+mn-ea"/>
                <a:cs typeface="+mn-cs"/>
              </a:rPr>
              <a:t>differ</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in</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adaptation</a:t>
            </a:r>
            <a:r>
              <a:rPr lang="pt-PT" sz="1300" kern="1200" dirty="0" smtClean="0">
                <a:solidFill>
                  <a:schemeClr val="tx1"/>
                </a:solidFill>
                <a:effectLst/>
                <a:latin typeface="+mn-lt"/>
                <a:ea typeface="+mn-ea"/>
                <a:cs typeface="+mn-cs"/>
              </a:rPr>
              <a:t> to </a:t>
            </a:r>
            <a:r>
              <a:rPr lang="pt-PT" sz="1300" kern="1200" dirty="0" err="1" smtClean="0">
                <a:solidFill>
                  <a:schemeClr val="tx1"/>
                </a:solidFill>
                <a:effectLst/>
                <a:latin typeface="+mn-lt"/>
                <a:ea typeface="+mn-ea"/>
                <a:cs typeface="+mn-cs"/>
              </a:rPr>
              <a:t>soil</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type</a:t>
            </a:r>
            <a:r>
              <a:rPr lang="pt-PT" sz="1300" kern="1200" dirty="0" smtClean="0">
                <a:solidFill>
                  <a:schemeClr val="tx1"/>
                </a:solidFill>
                <a:effectLst/>
                <a:latin typeface="+mn-lt"/>
                <a:ea typeface="+mn-ea"/>
                <a:cs typeface="+mn-cs"/>
              </a:rPr>
              <a:t>, time of </a:t>
            </a:r>
            <a:r>
              <a:rPr lang="pt-PT" sz="1300" kern="1200" dirty="0" err="1" smtClean="0">
                <a:solidFill>
                  <a:schemeClr val="tx1"/>
                </a:solidFill>
                <a:effectLst/>
                <a:latin typeface="+mn-lt"/>
                <a:ea typeface="+mn-ea"/>
                <a:cs typeface="+mn-cs"/>
              </a:rPr>
              <a:t>seeding</a:t>
            </a:r>
            <a:r>
              <a:rPr lang="pt-PT" sz="1300" kern="1200" dirty="0" smtClean="0">
                <a:solidFill>
                  <a:schemeClr val="tx1"/>
                </a:solidFill>
                <a:effectLst/>
                <a:latin typeface="+mn-lt"/>
                <a:ea typeface="+mn-ea"/>
                <a:cs typeface="+mn-cs"/>
              </a:rPr>
              <a:t>, date of </a:t>
            </a:r>
            <a:r>
              <a:rPr lang="pt-PT" sz="1300" kern="1200" dirty="0" err="1" smtClean="0">
                <a:solidFill>
                  <a:schemeClr val="tx1"/>
                </a:solidFill>
                <a:effectLst/>
                <a:latin typeface="+mn-lt"/>
                <a:ea typeface="+mn-ea"/>
                <a:cs typeface="+mn-cs"/>
              </a:rPr>
              <a:t>maturity</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height</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nutritive</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value</a:t>
            </a:r>
            <a:r>
              <a:rPr lang="pt-PT" sz="1300" kern="1200" dirty="0" smtClean="0">
                <a:solidFill>
                  <a:schemeClr val="tx1"/>
                </a:solidFill>
                <a:effectLst/>
                <a:latin typeface="+mn-lt"/>
                <a:ea typeface="+mn-ea"/>
                <a:cs typeface="+mn-cs"/>
              </a:rPr>
              <a:t>, use </a:t>
            </a:r>
            <a:r>
              <a:rPr lang="pt-PT" sz="1300" kern="1200" dirty="0" err="1" smtClean="0">
                <a:solidFill>
                  <a:schemeClr val="tx1"/>
                </a:solidFill>
                <a:effectLst/>
                <a:latin typeface="+mn-lt"/>
                <a:ea typeface="+mn-ea"/>
                <a:cs typeface="+mn-cs"/>
              </a:rPr>
              <a:t>and</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other</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properties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Most</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important</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they</a:t>
            </a:r>
            <a:r>
              <a:rPr lang="pt-PT" sz="1300" kern="1200" dirty="0" smtClean="0">
                <a:solidFill>
                  <a:schemeClr val="tx1"/>
                </a:solidFill>
                <a:effectLst/>
                <a:latin typeface="+mn-lt"/>
                <a:ea typeface="+mn-ea"/>
                <a:cs typeface="+mn-cs"/>
              </a:rPr>
              <a:t> are </a:t>
            </a:r>
            <a:r>
              <a:rPr lang="pt-PT" sz="1300" kern="1200" dirty="0" err="1" smtClean="0">
                <a:solidFill>
                  <a:schemeClr val="tx1"/>
                </a:solidFill>
                <a:effectLst/>
                <a:latin typeface="+mn-lt"/>
                <a:ea typeface="+mn-ea"/>
                <a:cs typeface="+mn-cs"/>
              </a:rPr>
              <a:t>genetically</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diverse</a:t>
            </a:r>
            <a:r>
              <a:rPr lang="pt-PT" sz="1300" kern="1200" dirty="0" smtClean="0">
                <a:solidFill>
                  <a:schemeClr val="tx1"/>
                </a:solidFill>
                <a:effectLst/>
                <a:latin typeface="+mn-lt"/>
                <a:ea typeface="+mn-ea"/>
                <a:cs typeface="+mn-cs"/>
              </a:rPr>
              <a:t>” (Harlan 1975). </a:t>
            </a:r>
            <a:endParaRPr lang="pt-PT" sz="1200" dirty="0" smtClean="0">
              <a:effectLst/>
            </a:endParaRPr>
          </a:p>
          <a:p>
            <a:r>
              <a:rPr lang="en-US" sz="1300" kern="1200" dirty="0" smtClean="0">
                <a:solidFill>
                  <a:schemeClr val="tx1"/>
                </a:solidFill>
                <a:effectLst/>
                <a:latin typeface="+mn-lt"/>
                <a:ea typeface="+mn-ea"/>
                <a:cs typeface="+mn-cs"/>
              </a:rPr>
              <a:t>Harlan, J.R. (1975) Our vanishing  genetic resources. Science 188: 618–621. DOI: 10.1126/science.188.4188.617</a:t>
            </a:r>
            <a:endParaRPr lang="pt-PT" sz="1300" kern="1200" dirty="0" smtClean="0">
              <a:solidFill>
                <a:schemeClr val="tx1"/>
              </a:solidFill>
              <a:effectLst/>
              <a:latin typeface="+mn-lt"/>
              <a:ea typeface="+mn-ea"/>
              <a:cs typeface="+mn-cs"/>
            </a:endParaRPr>
          </a:p>
          <a:p>
            <a:r>
              <a:rPr lang="pt-PT" sz="1300" kern="1200" dirty="0" smtClean="0">
                <a:solidFill>
                  <a:schemeClr val="tx1"/>
                </a:solidFill>
                <a:effectLst/>
                <a:latin typeface="+mn-lt"/>
                <a:ea typeface="+mn-ea"/>
                <a:cs typeface="+mn-cs"/>
              </a:rPr>
              <a:t>"A </a:t>
            </a:r>
            <a:r>
              <a:rPr lang="pt-PT" sz="1300" kern="1200" dirty="0" err="1" smtClean="0">
                <a:solidFill>
                  <a:schemeClr val="tx1"/>
                </a:solidFill>
                <a:effectLst/>
                <a:latin typeface="+mn-lt"/>
                <a:ea typeface="+mn-ea"/>
                <a:cs typeface="+mn-cs"/>
              </a:rPr>
              <a:t>landrace</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is</a:t>
            </a:r>
            <a:r>
              <a:rPr lang="pt-PT" sz="1300" kern="1200" dirty="0" smtClean="0">
                <a:solidFill>
                  <a:schemeClr val="tx1"/>
                </a:solidFill>
                <a:effectLst/>
                <a:latin typeface="+mn-lt"/>
                <a:ea typeface="+mn-ea"/>
                <a:cs typeface="+mn-cs"/>
              </a:rPr>
              <a:t> a </a:t>
            </a:r>
            <a:r>
              <a:rPr lang="pt-PT" sz="1300" kern="1200" dirty="0" err="1" smtClean="0">
                <a:solidFill>
                  <a:schemeClr val="tx1"/>
                </a:solidFill>
                <a:effectLst/>
                <a:latin typeface="+mn-lt"/>
                <a:ea typeface="+mn-ea"/>
                <a:cs typeface="+mn-cs"/>
              </a:rPr>
              <a:t>dynamic</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population</a:t>
            </a:r>
            <a:r>
              <a:rPr lang="pt-PT" sz="1300" kern="1200" dirty="0" smtClean="0">
                <a:solidFill>
                  <a:schemeClr val="tx1"/>
                </a:solidFill>
                <a:effectLst/>
                <a:latin typeface="+mn-lt"/>
                <a:ea typeface="+mn-ea"/>
                <a:cs typeface="+mn-cs"/>
              </a:rPr>
              <a:t>(s) of a </a:t>
            </a:r>
            <a:r>
              <a:rPr lang="pt-PT" sz="1300" kern="1200" dirty="0" err="1" smtClean="0">
                <a:solidFill>
                  <a:schemeClr val="tx1"/>
                </a:solidFill>
                <a:effectLst/>
                <a:latin typeface="+mn-lt"/>
                <a:ea typeface="+mn-ea"/>
                <a:cs typeface="+mn-cs"/>
              </a:rPr>
              <a:t>cultivated</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plant</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that</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has</a:t>
            </a:r>
            <a:r>
              <a:rPr lang="pt-PT" sz="1300" kern="1200" dirty="0" smtClean="0">
                <a:solidFill>
                  <a:schemeClr val="tx1"/>
                </a:solidFill>
                <a:effectLst/>
                <a:latin typeface="+mn-lt"/>
                <a:ea typeface="+mn-ea"/>
                <a:cs typeface="+mn-cs"/>
              </a:rPr>
              <a:t> a </a:t>
            </a:r>
            <a:r>
              <a:rPr lang="pt-PT" sz="1300" kern="1200" dirty="0" err="1" smtClean="0">
                <a:solidFill>
                  <a:schemeClr val="tx1"/>
                </a:solidFill>
                <a:effectLst/>
                <a:latin typeface="+mn-lt"/>
                <a:ea typeface="+mn-ea"/>
                <a:cs typeface="+mn-cs"/>
              </a:rPr>
              <a:t>historical</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origin</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distinct</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identity</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and</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lacks</a:t>
            </a:r>
            <a:r>
              <a:rPr lang="pt-PT" sz="1300" kern="1200" dirty="0" smtClean="0">
                <a:solidFill>
                  <a:schemeClr val="tx1"/>
                </a:solidFill>
                <a:effectLst/>
                <a:latin typeface="+mn-lt"/>
                <a:ea typeface="+mn-ea"/>
                <a:cs typeface="+mn-cs"/>
              </a:rPr>
              <a:t> formal </a:t>
            </a:r>
            <a:r>
              <a:rPr lang="pt-PT" sz="1300" kern="1200" dirty="0" err="1" smtClean="0">
                <a:solidFill>
                  <a:schemeClr val="tx1"/>
                </a:solidFill>
                <a:effectLst/>
                <a:latin typeface="+mn-lt"/>
                <a:ea typeface="+mn-ea"/>
                <a:cs typeface="+mn-cs"/>
              </a:rPr>
              <a:t>crop</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improvement</a:t>
            </a:r>
            <a:r>
              <a:rPr lang="pt-PT" sz="1300" kern="1200" dirty="0" smtClean="0">
                <a:solidFill>
                  <a:schemeClr val="tx1"/>
                </a:solidFill>
                <a:effectLst/>
                <a:latin typeface="+mn-lt"/>
                <a:ea typeface="+mn-ea"/>
                <a:cs typeface="+mn-cs"/>
              </a:rPr>
              <a:t>, as </a:t>
            </a:r>
            <a:r>
              <a:rPr lang="pt-PT" sz="1300" kern="1200" dirty="0" err="1" smtClean="0">
                <a:solidFill>
                  <a:schemeClr val="tx1"/>
                </a:solidFill>
                <a:effectLst/>
                <a:latin typeface="+mn-lt"/>
                <a:ea typeface="+mn-ea"/>
                <a:cs typeface="+mn-cs"/>
              </a:rPr>
              <a:t>well</a:t>
            </a:r>
            <a:r>
              <a:rPr lang="pt-PT" sz="1300" kern="1200" dirty="0" smtClean="0">
                <a:solidFill>
                  <a:schemeClr val="tx1"/>
                </a:solidFill>
                <a:effectLst/>
                <a:latin typeface="+mn-lt"/>
                <a:ea typeface="+mn-ea"/>
                <a:cs typeface="+mn-cs"/>
              </a:rPr>
              <a:t> as </a:t>
            </a:r>
            <a:r>
              <a:rPr lang="pt-PT" sz="1300" kern="1200" dirty="0" err="1" smtClean="0">
                <a:solidFill>
                  <a:schemeClr val="tx1"/>
                </a:solidFill>
                <a:effectLst/>
                <a:latin typeface="+mn-lt"/>
                <a:ea typeface="+mn-ea"/>
                <a:cs typeface="+mn-cs"/>
              </a:rPr>
              <a:t>often</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being</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genetically</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diverse</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locally</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adapted</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and</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associated</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with</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traditional</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farming</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systems</a:t>
            </a:r>
            <a:r>
              <a:rPr lang="pt-PT" sz="1300" kern="1200" dirty="0" smtClean="0">
                <a:solidFill>
                  <a:schemeClr val="tx1"/>
                </a:solidFill>
                <a:effectLst/>
                <a:latin typeface="+mn-lt"/>
                <a:ea typeface="+mn-ea"/>
                <a:cs typeface="+mn-cs"/>
              </a:rPr>
              <a:t>" (Villa </a:t>
            </a:r>
            <a:r>
              <a:rPr lang="pt-PT" sz="1300" i="1" kern="1200" dirty="0" err="1" smtClean="0">
                <a:solidFill>
                  <a:schemeClr val="tx1"/>
                </a:solidFill>
                <a:effectLst/>
                <a:latin typeface="+mn-lt"/>
                <a:ea typeface="+mn-ea"/>
                <a:cs typeface="+mn-cs"/>
              </a:rPr>
              <a:t>et</a:t>
            </a:r>
            <a:r>
              <a:rPr lang="pt-PT" sz="1300" i="1" kern="1200" dirty="0" smtClean="0">
                <a:solidFill>
                  <a:schemeClr val="tx1"/>
                </a:solidFill>
                <a:effectLst/>
                <a:latin typeface="+mn-lt"/>
                <a:ea typeface="+mn-ea"/>
                <a:cs typeface="+mn-cs"/>
              </a:rPr>
              <a:t> </a:t>
            </a:r>
            <a:r>
              <a:rPr lang="pt-PT" sz="1300" i="1" kern="1200" dirty="0" err="1" smtClean="0">
                <a:solidFill>
                  <a:schemeClr val="tx1"/>
                </a:solidFill>
                <a:effectLst/>
                <a:latin typeface="+mn-lt"/>
                <a:ea typeface="+mn-ea"/>
                <a:cs typeface="+mn-cs"/>
              </a:rPr>
              <a:t>al</a:t>
            </a:r>
            <a:r>
              <a:rPr lang="pt-PT" sz="1300" kern="1200" dirty="0" err="1" smtClean="0">
                <a:solidFill>
                  <a:schemeClr val="tx1"/>
                </a:solidFill>
                <a:effectLst/>
                <a:latin typeface="+mn-lt"/>
                <a:ea typeface="+mn-ea"/>
                <a:cs typeface="+mn-cs"/>
              </a:rPr>
              <a:t>.</a:t>
            </a:r>
            <a:r>
              <a:rPr lang="pt-PT" sz="1300" kern="1200" dirty="0" smtClean="0">
                <a:solidFill>
                  <a:schemeClr val="tx1"/>
                </a:solidFill>
                <a:effectLst/>
                <a:latin typeface="+mn-lt"/>
                <a:ea typeface="+mn-ea"/>
                <a:cs typeface="+mn-cs"/>
              </a:rPr>
              <a:t> 2005). </a:t>
            </a:r>
          </a:p>
          <a:p>
            <a:pPr marL="0" marR="0" indent="0" algn="l" defTabSz="455553" rtl="0" eaLnBrk="1" fontAlgn="auto" latinLnBrk="0" hangingPunct="1">
              <a:lnSpc>
                <a:spcPct val="100000"/>
              </a:lnSpc>
              <a:spcBef>
                <a:spcPts val="0"/>
              </a:spcBef>
              <a:spcAft>
                <a:spcPts val="0"/>
              </a:spcAft>
              <a:buClrTx/>
              <a:buSzTx/>
              <a:buFontTx/>
              <a:buNone/>
              <a:tabLst/>
              <a:defRPr/>
            </a:pPr>
            <a:r>
              <a:rPr lang="pt-PT" sz="1300" kern="1200" dirty="0" smtClean="0">
                <a:solidFill>
                  <a:schemeClr val="tx1"/>
                </a:solidFill>
                <a:effectLst/>
                <a:latin typeface="+mn-lt"/>
                <a:ea typeface="+mn-ea"/>
                <a:cs typeface="+mn-cs"/>
              </a:rPr>
              <a:t>Villa TCC, Maxted N, </a:t>
            </a:r>
            <a:r>
              <a:rPr lang="pt-PT" sz="1300" kern="1200" dirty="0" err="1" smtClean="0">
                <a:solidFill>
                  <a:schemeClr val="tx1"/>
                </a:solidFill>
                <a:effectLst/>
                <a:latin typeface="+mn-lt"/>
                <a:ea typeface="+mn-ea"/>
                <a:cs typeface="+mn-cs"/>
              </a:rPr>
              <a:t>Scholten</a:t>
            </a:r>
            <a:r>
              <a:rPr lang="pt-PT" sz="1300" kern="1200" dirty="0" smtClean="0">
                <a:solidFill>
                  <a:schemeClr val="tx1"/>
                </a:solidFill>
                <a:effectLst/>
                <a:latin typeface="+mn-lt"/>
                <a:ea typeface="+mn-ea"/>
                <a:cs typeface="+mn-cs"/>
              </a:rPr>
              <a:t> M, </a:t>
            </a:r>
            <a:r>
              <a:rPr lang="pt-PT" sz="1300" kern="1200" dirty="0" err="1" smtClean="0">
                <a:solidFill>
                  <a:schemeClr val="tx1"/>
                </a:solidFill>
                <a:effectLst/>
                <a:latin typeface="+mn-lt"/>
                <a:ea typeface="+mn-ea"/>
                <a:cs typeface="+mn-cs"/>
              </a:rPr>
              <a:t>and</a:t>
            </a:r>
            <a:r>
              <a:rPr lang="pt-PT" sz="1300" kern="1200" dirty="0" smtClean="0">
                <a:solidFill>
                  <a:schemeClr val="tx1"/>
                </a:solidFill>
                <a:effectLst/>
                <a:latin typeface="+mn-lt"/>
                <a:ea typeface="+mn-ea"/>
                <a:cs typeface="+mn-cs"/>
              </a:rPr>
              <a:t> Ford-Lloyd B (2005). </a:t>
            </a:r>
            <a:r>
              <a:rPr lang="pt-PT" sz="1300" kern="1200" dirty="0" err="1" smtClean="0">
                <a:solidFill>
                  <a:schemeClr val="tx1"/>
                </a:solidFill>
                <a:effectLst/>
                <a:latin typeface="+mn-lt"/>
                <a:ea typeface="+mn-ea"/>
                <a:cs typeface="+mn-cs"/>
              </a:rPr>
              <a:t>Defining</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and</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identifying</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crop</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landraces</a:t>
            </a:r>
            <a:r>
              <a:rPr lang="pt-PT" sz="1300" kern="1200" dirty="0" smtClean="0">
                <a:solidFill>
                  <a:schemeClr val="tx1"/>
                </a:solidFill>
                <a:effectLst/>
                <a:latin typeface="+mn-lt"/>
                <a:ea typeface="+mn-ea"/>
                <a:cs typeface="+mn-cs"/>
              </a:rPr>
              <a:t>. </a:t>
            </a:r>
            <a:r>
              <a:rPr lang="pt-PT" sz="1300" i="1" kern="1200" dirty="0" err="1" smtClean="0">
                <a:solidFill>
                  <a:schemeClr val="tx1"/>
                </a:solidFill>
                <a:effectLst/>
                <a:latin typeface="+mn-lt"/>
                <a:ea typeface="+mn-ea"/>
                <a:cs typeface="+mn-cs"/>
              </a:rPr>
              <a:t>Plant</a:t>
            </a:r>
            <a:r>
              <a:rPr lang="pt-PT" sz="1300" i="1" kern="1200" dirty="0" smtClean="0">
                <a:solidFill>
                  <a:schemeClr val="tx1"/>
                </a:solidFill>
                <a:effectLst/>
                <a:latin typeface="+mn-lt"/>
                <a:ea typeface="+mn-ea"/>
                <a:cs typeface="+mn-cs"/>
              </a:rPr>
              <a:t> </a:t>
            </a:r>
            <a:r>
              <a:rPr lang="pt-PT" sz="1300" i="1" kern="1200" dirty="0" err="1" smtClean="0">
                <a:solidFill>
                  <a:schemeClr val="tx1"/>
                </a:solidFill>
                <a:effectLst/>
                <a:latin typeface="+mn-lt"/>
                <a:ea typeface="+mn-ea"/>
                <a:cs typeface="+mn-cs"/>
              </a:rPr>
              <a:t>Genetic</a:t>
            </a:r>
            <a:r>
              <a:rPr lang="pt-PT" sz="1300" i="1" kern="1200" dirty="0" smtClean="0">
                <a:solidFill>
                  <a:schemeClr val="tx1"/>
                </a:solidFill>
                <a:effectLst/>
                <a:latin typeface="+mn-lt"/>
                <a:ea typeface="+mn-ea"/>
                <a:cs typeface="+mn-cs"/>
              </a:rPr>
              <a:t> Resources: </a:t>
            </a:r>
            <a:r>
              <a:rPr lang="pt-PT" sz="1300" i="1" kern="1200" dirty="0" err="1" smtClean="0">
                <a:solidFill>
                  <a:schemeClr val="tx1"/>
                </a:solidFill>
                <a:effectLst/>
                <a:latin typeface="+mn-lt"/>
                <a:ea typeface="+mn-ea"/>
                <a:cs typeface="+mn-cs"/>
              </a:rPr>
              <a:t>Characterization</a:t>
            </a:r>
            <a:r>
              <a:rPr lang="pt-PT" sz="1300" i="1" kern="1200" dirty="0" smtClean="0">
                <a:solidFill>
                  <a:schemeClr val="tx1"/>
                </a:solidFill>
                <a:effectLst/>
                <a:latin typeface="+mn-lt"/>
                <a:ea typeface="+mn-ea"/>
                <a:cs typeface="+mn-cs"/>
              </a:rPr>
              <a:t> </a:t>
            </a:r>
            <a:r>
              <a:rPr lang="pt-PT" sz="1300" i="1" kern="1200" dirty="0" err="1" smtClean="0">
                <a:solidFill>
                  <a:schemeClr val="tx1"/>
                </a:solidFill>
                <a:effectLst/>
                <a:latin typeface="+mn-lt"/>
                <a:ea typeface="+mn-ea"/>
                <a:cs typeface="+mn-cs"/>
              </a:rPr>
              <a:t>and</a:t>
            </a:r>
            <a:r>
              <a:rPr lang="pt-PT" sz="1300" i="1" kern="1200" dirty="0" smtClean="0">
                <a:solidFill>
                  <a:schemeClr val="tx1"/>
                </a:solidFill>
                <a:effectLst/>
                <a:latin typeface="+mn-lt"/>
                <a:ea typeface="+mn-ea"/>
                <a:cs typeface="+mn-cs"/>
              </a:rPr>
              <a:t> </a:t>
            </a:r>
            <a:r>
              <a:rPr lang="pt-PT" sz="1300" i="1" kern="1200" dirty="0" err="1" smtClean="0">
                <a:solidFill>
                  <a:schemeClr val="tx1"/>
                </a:solidFill>
                <a:effectLst/>
                <a:latin typeface="+mn-lt"/>
                <a:ea typeface="+mn-ea"/>
                <a:cs typeface="+mn-cs"/>
              </a:rPr>
              <a:t>Utilization</a:t>
            </a:r>
            <a:r>
              <a:rPr lang="pt-PT" sz="1300" i="1" kern="1200" dirty="0" smtClean="0">
                <a:solidFill>
                  <a:schemeClr val="tx1"/>
                </a:solidFill>
                <a:effectLst/>
                <a:latin typeface="+mn-lt"/>
                <a:ea typeface="+mn-ea"/>
                <a:cs typeface="+mn-cs"/>
              </a:rPr>
              <a:t> </a:t>
            </a:r>
            <a:r>
              <a:rPr lang="pt-PT" sz="1300" kern="1200" dirty="0" smtClean="0">
                <a:solidFill>
                  <a:schemeClr val="tx1"/>
                </a:solidFill>
                <a:effectLst/>
                <a:latin typeface="+mn-lt"/>
                <a:ea typeface="+mn-ea"/>
                <a:cs typeface="+mn-cs"/>
              </a:rPr>
              <a:t>3(3): 373-</a:t>
            </a:r>
            <a:br>
              <a:rPr lang="pt-PT" sz="1300" kern="1200" dirty="0" smtClean="0">
                <a:solidFill>
                  <a:schemeClr val="tx1"/>
                </a:solidFill>
                <a:effectLst/>
                <a:latin typeface="+mn-lt"/>
                <a:ea typeface="+mn-ea"/>
                <a:cs typeface="+mn-cs"/>
              </a:rPr>
            </a:br>
            <a:r>
              <a:rPr lang="pt-PT" sz="1300" kern="1200" dirty="0" smtClean="0">
                <a:solidFill>
                  <a:schemeClr val="tx1"/>
                </a:solidFill>
                <a:effectLst/>
                <a:latin typeface="+mn-lt"/>
                <a:ea typeface="+mn-ea"/>
                <a:cs typeface="+mn-cs"/>
              </a:rPr>
              <a:t>384. doi:10.1079/PGR200591 </a:t>
            </a:r>
            <a:endParaRPr lang="pt-PT" sz="1200" dirty="0" smtClean="0"/>
          </a:p>
          <a:p>
            <a:endParaRPr lang="pt-PT" sz="1200" dirty="0" smtClean="0">
              <a:effectLs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Centers of origin of selected crops. Note: The pointer locations indicate general regions where crops are believed to have first been domesticated.</a:t>
            </a:r>
            <a:r>
              <a:rPr lang="en-US" baseline="0" dirty="0" smtClean="0"/>
              <a:t> In some cases, the center of origin is uncertain. Other geographic regions also harbor important genetic diversity for these crops. Source: This map was developed by the General Accounting Office using data provided by the National Plant Germplasm System´s Exchange Office.</a:t>
            </a:r>
          </a:p>
          <a:p>
            <a:pPr marL="0" marR="0" indent="0" algn="l" defTabSz="455553" rtl="0" eaLnBrk="1" fontAlgn="auto" latinLnBrk="0" hangingPunct="1">
              <a:lnSpc>
                <a:spcPct val="100000"/>
              </a:lnSpc>
              <a:spcBef>
                <a:spcPts val="0"/>
              </a:spcBef>
              <a:spcAft>
                <a:spcPts val="0"/>
              </a:spcAft>
              <a:buClrTx/>
              <a:buSzTx/>
              <a:buFontTx/>
              <a:buNone/>
              <a:tabLst/>
              <a:defRPr/>
            </a:pPr>
            <a:r>
              <a:rPr lang="en-US" baseline="0" dirty="0" smtClean="0"/>
              <a:t>Map Public Domain: http://</a:t>
            </a:r>
            <a:r>
              <a:rPr lang="en-US" baseline="0" dirty="0" err="1" smtClean="0"/>
              <a:t>commons.wikimedia.org</a:t>
            </a:r>
            <a:r>
              <a:rPr lang="en-US" baseline="0" dirty="0" smtClean="0"/>
              <a:t>/wiki/File:Feature2originmap600.png</a:t>
            </a:r>
          </a:p>
          <a:p>
            <a:r>
              <a:rPr lang="en-US" dirty="0" smtClean="0"/>
              <a:t>http://</a:t>
            </a:r>
            <a:r>
              <a:rPr lang="en-US" dirty="0" err="1" smtClean="0"/>
              <a:t>www.digitalhistory.uh.edu</a:t>
            </a:r>
            <a:r>
              <a:rPr lang="en-US" dirty="0" smtClean="0"/>
              <a:t>/</a:t>
            </a:r>
            <a:r>
              <a:rPr lang="en-US" dirty="0" err="1" smtClean="0"/>
              <a:t>active_learning</a:t>
            </a:r>
            <a:r>
              <a:rPr lang="en-US" dirty="0" smtClean="0"/>
              <a:t>/explorations/</a:t>
            </a:r>
            <a:r>
              <a:rPr lang="en-US" dirty="0" err="1" smtClean="0"/>
              <a:t>columbus</a:t>
            </a:r>
            <a:r>
              <a:rPr lang="en-US" dirty="0" smtClean="0"/>
              <a:t>/</a:t>
            </a:r>
            <a:r>
              <a:rPr lang="en-US" dirty="0" err="1" smtClean="0"/>
              <a:t>columbian_answers_plants.cfm</a:t>
            </a:r>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19</a:t>
            </a:fld>
            <a:endParaRPr lang="en-US"/>
          </a:p>
        </p:txBody>
      </p:sp>
    </p:spTree>
    <p:extLst>
      <p:ext uri="{BB962C8B-B14F-4D97-AF65-F5344CB8AC3E}">
        <p14:creationId xmlns:p14="http://schemas.microsoft.com/office/powerpoint/2010/main" val="2272599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r>
              <a:rPr lang="en-US" dirty="0" smtClean="0"/>
              <a:t>Photo:</a:t>
            </a:r>
            <a:r>
              <a:rPr lang="en-US" baseline="0" dirty="0" smtClean="0"/>
              <a:t> Wheat, </a:t>
            </a:r>
            <a:r>
              <a:rPr lang="en-US" i="1" baseline="0" dirty="0" smtClean="0"/>
              <a:t>Triticum aestivum </a:t>
            </a:r>
            <a:r>
              <a:rPr lang="en-US" baseline="0" dirty="0" smtClean="0"/>
              <a:t>L., at Nöbbelöv in Lund Sweden, June 2010 CC-by Dag Endresen. URL: http://www.flickr.com/photos/dag_endresen/4826175873/, https://picasaweb.google.com/dag.endresen/GermplasmCrops#5497796034327520578</a:t>
            </a:r>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r>
              <a:rPr lang="en-US" dirty="0" smtClean="0"/>
              <a:t>More than 7.4 million genebank accessions;</a:t>
            </a:r>
            <a:r>
              <a:rPr lang="en-US" baseline="0" dirty="0" smtClean="0"/>
              <a:t> and</a:t>
            </a:r>
            <a:r>
              <a:rPr lang="en-US" dirty="0" smtClean="0"/>
              <a:t> more than 1400 genebanks</a:t>
            </a:r>
            <a:r>
              <a:rPr lang="en-US" baseline="0" dirty="0" smtClean="0"/>
              <a:t> -</a:t>
            </a:r>
            <a:r>
              <a:rPr lang="en-US" dirty="0" smtClean="0"/>
              <a:t> including approximately 140 large genebanks each holding more than 10.000 accessions: Second Report on the State</a:t>
            </a:r>
            <a:r>
              <a:rPr lang="en-US" baseline="0" dirty="0" smtClean="0"/>
              <a:t> of the World’s Plant Genetic Resources for Food and Agriculture (2010) Food and Agriculture Organization of the United Nations (FAO).</a:t>
            </a:r>
          </a:p>
          <a:p>
            <a:r>
              <a:rPr lang="en-US" baseline="0" dirty="0" smtClean="0"/>
              <a:t>Map of genebanks: http://apps3.fao.org/</a:t>
            </a:r>
            <a:r>
              <a:rPr lang="en-US" baseline="0" dirty="0" err="1" smtClean="0"/>
              <a:t>wiews</a:t>
            </a:r>
            <a:r>
              <a:rPr lang="en-US" baseline="0" dirty="0" smtClean="0"/>
              <a:t>/</a:t>
            </a:r>
            <a:r>
              <a:rPr lang="en-US" baseline="0" dirty="0" err="1" smtClean="0"/>
              <a:t>wiews.jsp</a:t>
            </a:r>
            <a:r>
              <a:rPr lang="en-US" baseline="0" dirty="0" smtClean="0"/>
              <a:t>, http://apps3.fao.org/</a:t>
            </a:r>
            <a:r>
              <a:rPr lang="en-US" baseline="0" dirty="0" err="1" smtClean="0"/>
              <a:t>wiews</a:t>
            </a:r>
            <a:r>
              <a:rPr lang="en-US" baseline="0" dirty="0" smtClean="0"/>
              <a:t>/</a:t>
            </a:r>
            <a:r>
              <a:rPr lang="en-US" baseline="0" dirty="0" err="1" smtClean="0"/>
              <a:t>img</a:t>
            </a:r>
            <a:r>
              <a:rPr lang="en-US" baseline="0" dirty="0" smtClean="0"/>
              <a:t>/</a:t>
            </a:r>
            <a:r>
              <a:rPr lang="en-US" baseline="0" dirty="0" err="1" smtClean="0"/>
              <a:t>gbanksall.jpg</a:t>
            </a:r>
            <a:r>
              <a:rPr lang="en-US" baseline="0" dirty="0" smtClean="0"/>
              <a:t>, http://apps3.fao.org/</a:t>
            </a:r>
            <a:r>
              <a:rPr lang="en-US" baseline="0" dirty="0" err="1" smtClean="0"/>
              <a:t>wiews</a:t>
            </a:r>
            <a:r>
              <a:rPr lang="en-US" baseline="0" dirty="0" smtClean="0"/>
              <a:t>/</a:t>
            </a:r>
            <a:r>
              <a:rPr lang="en-US" baseline="0" dirty="0" err="1" smtClean="0"/>
              <a:t>img</a:t>
            </a:r>
            <a:r>
              <a:rPr lang="en-US" baseline="0" dirty="0" smtClean="0"/>
              <a:t>/gbanks130.jpg</a:t>
            </a:r>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5613" rtl="0" eaLnBrk="1" fontAlgn="auto" latinLnBrk="0" hangingPunct="1">
              <a:lnSpc>
                <a:spcPct val="100000"/>
              </a:lnSpc>
              <a:spcBef>
                <a:spcPct val="0"/>
              </a:spcBef>
              <a:spcAft>
                <a:spcPts val="0"/>
              </a:spcAft>
              <a:buClrTx/>
              <a:buSzTx/>
              <a:buFontTx/>
              <a:buNone/>
              <a:tabLst/>
              <a:defRPr/>
            </a:pPr>
            <a:r>
              <a:rPr lang="en-US" sz="1200" dirty="0" smtClean="0">
                <a:latin typeface="Calibri" charset="0"/>
              </a:rPr>
              <a:t>GeneSys,</a:t>
            </a:r>
            <a:r>
              <a:rPr lang="en-US" sz="1200" baseline="0" dirty="0" smtClean="0">
                <a:latin typeface="Calibri" charset="0"/>
              </a:rPr>
              <a:t> s</a:t>
            </a:r>
            <a:r>
              <a:rPr lang="en-US" sz="1200" dirty="0" smtClean="0">
                <a:latin typeface="Calibri" charset="0"/>
              </a:rPr>
              <a:t>tatus November 2017: 2,616,328 accessions : 447 institutes : 252 countries, </a:t>
            </a:r>
            <a:r>
              <a:rPr lang="en-US" sz="1200" u="sng" dirty="0" smtClean="0">
                <a:latin typeface="Calibri" charset="0"/>
                <a:hlinkClick r:id="rId3"/>
              </a:rPr>
              <a:t>http://www.genesys-pgr.org/</a:t>
            </a:r>
            <a:r>
              <a:rPr lang="en-US" sz="1200" dirty="0" smtClean="0">
                <a:latin typeface="Calibri" charset="0"/>
              </a:rPr>
              <a:t> </a:t>
            </a:r>
          </a:p>
          <a:p>
            <a:pPr marL="0" marR="0" indent="0" algn="l" defTabSz="455613" rtl="0" eaLnBrk="1" fontAlgn="auto" latinLnBrk="0" hangingPunct="1">
              <a:lnSpc>
                <a:spcPct val="100000"/>
              </a:lnSpc>
              <a:spcBef>
                <a:spcPct val="0"/>
              </a:spcBef>
              <a:spcAft>
                <a:spcPts val="0"/>
              </a:spcAft>
              <a:buClrTx/>
              <a:buSzTx/>
              <a:buFontTx/>
              <a:buNone/>
              <a:tabLst/>
              <a:defRPr/>
            </a:pPr>
            <a:r>
              <a:rPr lang="en-US" sz="1200" dirty="0" smtClean="0">
                <a:latin typeface="Calibri" charset="0"/>
              </a:rPr>
              <a:t>GeneSys,</a:t>
            </a:r>
            <a:r>
              <a:rPr lang="en-US" sz="1200" baseline="0" dirty="0" smtClean="0">
                <a:latin typeface="Calibri" charset="0"/>
              </a:rPr>
              <a:t> s</a:t>
            </a:r>
            <a:r>
              <a:rPr lang="en-US" sz="1200" dirty="0" smtClean="0">
                <a:latin typeface="Calibri" charset="0"/>
              </a:rPr>
              <a:t>tatus November 2015: 2,616,328 accessions : 447 institutes : 252 countries, </a:t>
            </a:r>
            <a:r>
              <a:rPr lang="en-US" sz="1200" u="sng" dirty="0" smtClean="0">
                <a:latin typeface="Calibri" charset="0"/>
                <a:hlinkClick r:id="rId3"/>
              </a:rPr>
              <a:t>http://www.genesys-pgr.org/</a:t>
            </a:r>
            <a:r>
              <a:rPr lang="en-US" sz="1200" dirty="0" smtClean="0">
                <a:latin typeface="Calibri" charset="0"/>
              </a:rPr>
              <a:t> </a:t>
            </a:r>
          </a:p>
          <a:p>
            <a:pPr marL="0" marR="0" indent="0" algn="l" defTabSz="455613" rtl="0" eaLnBrk="1" fontAlgn="auto" latinLnBrk="0" hangingPunct="1">
              <a:lnSpc>
                <a:spcPct val="100000"/>
              </a:lnSpc>
              <a:spcBef>
                <a:spcPct val="0"/>
              </a:spcBef>
              <a:spcAft>
                <a:spcPts val="0"/>
              </a:spcAft>
              <a:buClrTx/>
              <a:buSzTx/>
              <a:buFontTx/>
              <a:buNone/>
              <a:tabLst/>
              <a:defRPr/>
            </a:pPr>
            <a:r>
              <a:rPr lang="en-US" sz="1200" dirty="0" smtClean="0">
                <a:latin typeface="Calibri" charset="0"/>
              </a:rPr>
              <a:t>GeneSys,</a:t>
            </a:r>
            <a:r>
              <a:rPr lang="en-US" sz="1200" baseline="0" dirty="0" smtClean="0">
                <a:latin typeface="Calibri" charset="0"/>
              </a:rPr>
              <a:t> s</a:t>
            </a:r>
            <a:r>
              <a:rPr lang="en-US" sz="1200" dirty="0" smtClean="0">
                <a:latin typeface="Calibri" charset="0"/>
              </a:rPr>
              <a:t>tatus October </a:t>
            </a:r>
            <a:r>
              <a:rPr lang="en-US" sz="1200" dirty="0">
                <a:latin typeface="Calibri" charset="0"/>
              </a:rPr>
              <a:t>2014: </a:t>
            </a:r>
            <a:r>
              <a:rPr lang="en-US" sz="1200" dirty="0" smtClean="0">
                <a:latin typeface="Calibri" charset="0"/>
              </a:rPr>
              <a:t>2,802,770 </a:t>
            </a:r>
            <a:r>
              <a:rPr lang="en-US" sz="1200" dirty="0">
                <a:latin typeface="Calibri" charset="0"/>
              </a:rPr>
              <a:t>accessions : </a:t>
            </a:r>
            <a:r>
              <a:rPr lang="en-US" sz="1200" dirty="0" smtClean="0">
                <a:latin typeface="Calibri" charset="0"/>
              </a:rPr>
              <a:t>446 </a:t>
            </a:r>
            <a:r>
              <a:rPr lang="en-US" sz="1200" dirty="0">
                <a:latin typeface="Calibri" charset="0"/>
              </a:rPr>
              <a:t>institutes : 252 </a:t>
            </a:r>
            <a:r>
              <a:rPr lang="en-US" sz="1200" dirty="0" smtClean="0">
                <a:latin typeface="Calibri" charset="0"/>
              </a:rPr>
              <a:t>countries, </a:t>
            </a:r>
            <a:r>
              <a:rPr lang="en-US" sz="1200" u="sng" dirty="0" smtClean="0">
                <a:latin typeface="Calibri" charset="0"/>
                <a:hlinkClick r:id="rId3"/>
              </a:rPr>
              <a:t>http://www.genesys-pgr.org/</a:t>
            </a:r>
            <a:r>
              <a:rPr lang="en-US" sz="1200" dirty="0" smtClean="0">
                <a:latin typeface="Calibri" charset="0"/>
              </a:rPr>
              <a:t> </a:t>
            </a: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4BC72D4-7ED4-E140-969F-C3410D0BEF21}" type="slidenum">
              <a:rPr lang="en-US" sz="1200"/>
              <a:pPr eaLnBrk="1" hangingPunct="1"/>
              <a:t>21</a:t>
            </a:fld>
            <a:endParaRPr 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Gaisberger</a:t>
            </a:r>
            <a:r>
              <a:rPr lang="en-US" dirty="0" smtClean="0"/>
              <a:t> H, Endresen D (2017). Bioversity Collecting Mission Database. Version 1.8. Bioversity International. Occurrence Dataset https://</a:t>
            </a:r>
            <a:r>
              <a:rPr lang="en-US" dirty="0" err="1" smtClean="0"/>
              <a:t>doi.org</a:t>
            </a:r>
            <a:r>
              <a:rPr lang="en-US" dirty="0" smtClean="0"/>
              <a:t>/10.15468/ulk1iz accessed via GBIF.org on 2017-11-15.</a:t>
            </a:r>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22</a:t>
            </a:fld>
            <a:endParaRPr lang="en-US"/>
          </a:p>
        </p:txBody>
      </p:sp>
    </p:spTree>
    <p:extLst>
      <p:ext uri="{BB962C8B-B14F-4D97-AF65-F5344CB8AC3E}">
        <p14:creationId xmlns:p14="http://schemas.microsoft.com/office/powerpoint/2010/main" val="567453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GB">
              <a:latin typeface="Calibri" charset="0"/>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1200">
                <a:solidFill>
                  <a:schemeClr val="tx1"/>
                </a:solidFill>
                <a:latin typeface="Calibri" charset="0"/>
                <a:ea typeface="ＭＳ Ｐゴシック" charset="0"/>
                <a:cs typeface="ＭＳ Ｐゴシック" charset="0"/>
              </a:defRPr>
            </a:lvl1pPr>
            <a:lvl2pPr marL="742950" indent="-285750" defTabSz="457200">
              <a:defRPr sz="1200">
                <a:solidFill>
                  <a:schemeClr val="tx1"/>
                </a:solidFill>
                <a:latin typeface="Calibri" charset="0"/>
                <a:ea typeface="ＭＳ Ｐゴシック" charset="0"/>
              </a:defRPr>
            </a:lvl2pPr>
            <a:lvl3pPr marL="1143000" indent="-228600" defTabSz="457200">
              <a:defRPr sz="1200">
                <a:solidFill>
                  <a:schemeClr val="tx1"/>
                </a:solidFill>
                <a:latin typeface="Calibri" charset="0"/>
                <a:ea typeface="ＭＳ Ｐゴシック" charset="0"/>
              </a:defRPr>
            </a:lvl3pPr>
            <a:lvl4pPr marL="1600200" indent="-228600" defTabSz="457200">
              <a:defRPr sz="1200">
                <a:solidFill>
                  <a:schemeClr val="tx1"/>
                </a:solidFill>
                <a:latin typeface="Calibri" charset="0"/>
                <a:ea typeface="ＭＳ Ｐゴシック" charset="0"/>
              </a:defRPr>
            </a:lvl4pPr>
            <a:lvl5pPr marL="2057400" indent="-228600" defTabSz="457200">
              <a:defRPr sz="1200">
                <a:solidFill>
                  <a:schemeClr val="tx1"/>
                </a:solidFill>
                <a:latin typeface="Calibri" charset="0"/>
                <a:ea typeface="ＭＳ Ｐゴシック" charset="0"/>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0"/>
              </a:defRPr>
            </a:lvl9pPr>
          </a:lstStyle>
          <a:p>
            <a:fld id="{D8A15DE8-875F-8745-85D9-1DCC7B3E784F}" type="slidenum">
              <a:rPr lang="en-US">
                <a:latin typeface="Arial" charset="0"/>
              </a:rPr>
              <a:pPr/>
              <a:t>23</a:t>
            </a:fld>
            <a:endParaRPr lang="en-US">
              <a:latin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Palmé, Anna; Fitzgerald, </a:t>
            </a:r>
            <a:r>
              <a:rPr lang="en-US" dirty="0" err="1" smtClean="0"/>
              <a:t>Heli</a:t>
            </a:r>
            <a:r>
              <a:rPr lang="en-US" dirty="0" smtClean="0"/>
              <a:t>; </a:t>
            </a:r>
            <a:r>
              <a:rPr lang="en-US" dirty="0" err="1" smtClean="0"/>
              <a:t>Weibull</a:t>
            </a:r>
            <a:r>
              <a:rPr lang="en-US" dirty="0" smtClean="0"/>
              <a:t>, Jens; Asdal, Åsmund; Lund, </a:t>
            </a:r>
            <a:r>
              <a:rPr lang="en-US" dirty="0" err="1" smtClean="0"/>
              <a:t>Birgitte</a:t>
            </a:r>
            <a:r>
              <a:rPr lang="en-US" dirty="0" smtClean="0"/>
              <a:t>; Endresen, Dag Terje Filip; </a:t>
            </a:r>
            <a:r>
              <a:rPr lang="en-US" dirty="0" err="1" smtClean="0"/>
              <a:t>Kiviharju</a:t>
            </a:r>
            <a:r>
              <a:rPr lang="en-US" dirty="0" smtClean="0"/>
              <a:t>, </a:t>
            </a:r>
            <a:r>
              <a:rPr lang="en-US" dirty="0" err="1" smtClean="0"/>
              <a:t>Elina</a:t>
            </a:r>
            <a:r>
              <a:rPr lang="en-US" dirty="0" smtClean="0"/>
              <a:t>; </a:t>
            </a:r>
            <a:r>
              <a:rPr lang="en-US" dirty="0" err="1" smtClean="0"/>
              <a:t>Þorbjörnsson</a:t>
            </a:r>
            <a:r>
              <a:rPr lang="en-US" dirty="0" smtClean="0"/>
              <a:t>, </a:t>
            </a:r>
            <a:r>
              <a:rPr lang="en-US" dirty="0" err="1" smtClean="0"/>
              <a:t>Hjörtur</a:t>
            </a:r>
            <a:r>
              <a:rPr lang="en-US" dirty="0" smtClean="0"/>
              <a:t>; Rasmussen, Morten &amp; Carlson-Nilsson, Ulrika (2017). A Nordic regional approach for crop wild relative (CWR) conservation. http://</a:t>
            </a:r>
            <a:r>
              <a:rPr lang="en-US" dirty="0" err="1" smtClean="0"/>
              <a:t>www.nordgen.org</a:t>
            </a:r>
            <a:r>
              <a:rPr lang="en-US" dirty="0" smtClean="0"/>
              <a:t>/</a:t>
            </a:r>
            <a:r>
              <a:rPr lang="en-US" dirty="0" err="1" smtClean="0"/>
              <a:t>ngdoc</a:t>
            </a:r>
            <a:r>
              <a:rPr lang="en-US" dirty="0" smtClean="0"/>
              <a:t>/NordicCWR_2016/Poster_EUCARPIA_2017_final.pdf</a:t>
            </a:r>
          </a:p>
          <a:p>
            <a:r>
              <a:rPr lang="en-US" dirty="0" smtClean="0"/>
              <a:t>* Fitzgerald, </a:t>
            </a:r>
            <a:r>
              <a:rPr lang="en-US" dirty="0" err="1" smtClean="0"/>
              <a:t>Heli</a:t>
            </a:r>
            <a:r>
              <a:rPr lang="en-US" dirty="0" smtClean="0"/>
              <a:t>; Palmé, Anna; </a:t>
            </a:r>
            <a:r>
              <a:rPr lang="en-US" dirty="0" err="1" smtClean="0"/>
              <a:t>Aronsson</a:t>
            </a:r>
            <a:r>
              <a:rPr lang="en-US" dirty="0" smtClean="0"/>
              <a:t>, Mora; Endresen, Dag Terje Filip; </a:t>
            </a:r>
            <a:r>
              <a:rPr lang="en-US" dirty="0" err="1" smtClean="0"/>
              <a:t>Weibull</a:t>
            </a:r>
            <a:r>
              <a:rPr lang="en-US" dirty="0" smtClean="0"/>
              <a:t>, Jens; Asdal, Åsmund; </a:t>
            </a:r>
            <a:r>
              <a:rPr lang="en-US" dirty="0" err="1" smtClean="0"/>
              <a:t>Þorbjörnsson</a:t>
            </a:r>
            <a:r>
              <a:rPr lang="en-US" dirty="0" smtClean="0"/>
              <a:t>, </a:t>
            </a:r>
            <a:r>
              <a:rPr lang="en-US" dirty="0" err="1" smtClean="0"/>
              <a:t>Hjörtur</a:t>
            </a:r>
            <a:r>
              <a:rPr lang="en-US" dirty="0" smtClean="0"/>
              <a:t>; </a:t>
            </a:r>
            <a:r>
              <a:rPr lang="en-US" dirty="0" err="1" smtClean="0"/>
              <a:t>Ramussen</a:t>
            </a:r>
            <a:r>
              <a:rPr lang="en-US" dirty="0" smtClean="0"/>
              <a:t>, Morten; Lund, </a:t>
            </a:r>
            <a:r>
              <a:rPr lang="en-US" dirty="0" err="1" smtClean="0"/>
              <a:t>Birgitte</a:t>
            </a:r>
            <a:r>
              <a:rPr lang="en-US" dirty="0" smtClean="0"/>
              <a:t> &amp; </a:t>
            </a:r>
            <a:r>
              <a:rPr lang="en-US" dirty="0" err="1" smtClean="0"/>
              <a:t>Kiviharju</a:t>
            </a:r>
            <a:r>
              <a:rPr lang="en-US" dirty="0" smtClean="0"/>
              <a:t>, </a:t>
            </a:r>
            <a:r>
              <a:rPr lang="en-US" dirty="0" err="1" smtClean="0"/>
              <a:t>Elina</a:t>
            </a:r>
            <a:r>
              <a:rPr lang="en-US" dirty="0" smtClean="0"/>
              <a:t> (2017). Nordic Crop Wild Relative (CWR) Checklist. https://</a:t>
            </a:r>
            <a:r>
              <a:rPr lang="en-US" dirty="0" err="1" smtClean="0"/>
              <a:t>doi.org</a:t>
            </a:r>
            <a:r>
              <a:rPr lang="en-US" dirty="0" smtClean="0"/>
              <a:t>/10.15468/</a:t>
            </a:r>
            <a:r>
              <a:rPr lang="en-US" dirty="0" err="1" smtClean="0"/>
              <a:t>itkype</a:t>
            </a:r>
            <a:endParaRPr lang="en-US" dirty="0" smtClean="0"/>
          </a:p>
          <a:p>
            <a:r>
              <a:rPr lang="en-US" dirty="0" smtClean="0"/>
              <a:t>* </a:t>
            </a:r>
            <a:r>
              <a:rPr lang="en-US" dirty="0" err="1" smtClean="0"/>
              <a:t>Weibull</a:t>
            </a:r>
            <a:r>
              <a:rPr lang="en-US" dirty="0" smtClean="0"/>
              <a:t>, J., Fitzgerald, H., Lund, B., Palmé, A. and </a:t>
            </a:r>
            <a:r>
              <a:rPr lang="en-US" dirty="0" err="1" smtClean="0"/>
              <a:t>Þorbjörnsson</a:t>
            </a:r>
            <a:r>
              <a:rPr lang="en-US" dirty="0" smtClean="0"/>
              <a:t>, H. (2016), Conservation and sustainable use of crop wild relatives: a Nordic initiative. </a:t>
            </a:r>
            <a:r>
              <a:rPr lang="en-US" dirty="0" err="1" smtClean="0"/>
              <a:t>Sveriges</a:t>
            </a:r>
            <a:r>
              <a:rPr lang="en-US" dirty="0" smtClean="0"/>
              <a:t> </a:t>
            </a:r>
            <a:r>
              <a:rPr lang="en-US" dirty="0" err="1" smtClean="0"/>
              <a:t>Utsädesförenings</a:t>
            </a:r>
            <a:r>
              <a:rPr lang="en-US" dirty="0" smtClean="0"/>
              <a:t> </a:t>
            </a:r>
            <a:r>
              <a:rPr lang="en-US" dirty="0" err="1" smtClean="0"/>
              <a:t>Tidskrift</a:t>
            </a:r>
            <a:r>
              <a:rPr lang="en-US" dirty="0" smtClean="0"/>
              <a:t> 2: 53-58.</a:t>
            </a:r>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24</a:t>
            </a:fld>
            <a:endParaRPr lang="en-US"/>
          </a:p>
        </p:txBody>
      </p:sp>
    </p:spTree>
    <p:extLst>
      <p:ext uri="{BB962C8B-B14F-4D97-AF65-F5344CB8AC3E}">
        <p14:creationId xmlns:p14="http://schemas.microsoft.com/office/powerpoint/2010/main" val="2851625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5553" rtl="0" eaLnBrk="1" fontAlgn="auto" latinLnBrk="0" hangingPunct="1">
              <a:lnSpc>
                <a:spcPct val="100000"/>
              </a:lnSpc>
              <a:spcBef>
                <a:spcPts val="0"/>
              </a:spcBef>
              <a:spcAft>
                <a:spcPts val="0"/>
              </a:spcAft>
              <a:buClrTx/>
              <a:buSzTx/>
              <a:buFontTx/>
              <a:buNone/>
              <a:tabLst/>
              <a:defRPr/>
            </a:pPr>
            <a:r>
              <a:rPr lang="en-US" dirty="0" smtClean="0"/>
              <a:t>Fitzgerald H, Helpdesk GBIF.no (2017). Nordic Crop Wild Relative (CWR) Checklist. Version 1.10. Nordic Genetic Resource Center (NORDGEN). Checklist Dataset https://</a:t>
            </a:r>
            <a:r>
              <a:rPr lang="en-US" dirty="0" err="1" smtClean="0"/>
              <a:t>doi.org</a:t>
            </a:r>
            <a:r>
              <a:rPr lang="en-US" dirty="0" smtClean="0"/>
              <a:t>/10.15468/</a:t>
            </a:r>
            <a:r>
              <a:rPr lang="en-US" dirty="0" err="1" smtClean="0"/>
              <a:t>itkype</a:t>
            </a:r>
            <a:r>
              <a:rPr lang="en-US" dirty="0" smtClean="0"/>
              <a:t> accessed via GBIF.org on 2017-11-15.</a:t>
            </a:r>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25</a:t>
            </a:fld>
            <a:endParaRPr lang="en-US"/>
          </a:p>
        </p:txBody>
      </p:sp>
    </p:spTree>
    <p:extLst>
      <p:ext uri="{BB962C8B-B14F-4D97-AF65-F5344CB8AC3E}">
        <p14:creationId xmlns:p14="http://schemas.microsoft.com/office/powerpoint/2010/main" val="3401628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5553" rtl="0" eaLnBrk="1" fontAlgn="auto" latinLnBrk="0" hangingPunct="1">
              <a:lnSpc>
                <a:spcPct val="100000"/>
              </a:lnSpc>
              <a:spcBef>
                <a:spcPts val="0"/>
              </a:spcBef>
              <a:spcAft>
                <a:spcPts val="0"/>
              </a:spcAft>
              <a:buClrTx/>
              <a:buSzTx/>
              <a:buFontTx/>
              <a:buNone/>
              <a:tabLst/>
              <a:defRPr/>
            </a:pPr>
            <a:r>
              <a:rPr lang="en-US" i="1" dirty="0" err="1" smtClean="0"/>
              <a:t>Konferanse</a:t>
            </a:r>
            <a:r>
              <a:rPr lang="en-US" i="1" dirty="0" smtClean="0"/>
              <a:t> </a:t>
            </a:r>
            <a:r>
              <a:rPr lang="en-US" i="1" dirty="0" err="1" smtClean="0"/>
              <a:t>på</a:t>
            </a:r>
            <a:r>
              <a:rPr lang="en-US" i="1" dirty="0" smtClean="0"/>
              <a:t> Lillehammer, 27. </a:t>
            </a:r>
            <a:r>
              <a:rPr lang="en-US" i="1" dirty="0" err="1" smtClean="0"/>
              <a:t>januar</a:t>
            </a:r>
            <a:r>
              <a:rPr lang="en-US" i="1" dirty="0" smtClean="0"/>
              <a:t> 2014: Genetic Resources for Food and Agriculture in a Changing Climate, http://</a:t>
            </a:r>
            <a:r>
              <a:rPr lang="en-US" i="1" dirty="0" err="1" smtClean="0"/>
              <a:t>climate.nordgen.org</a:t>
            </a:r>
            <a:r>
              <a:rPr lang="en-US" i="1" dirty="0" smtClean="0"/>
              <a:t>/</a:t>
            </a:r>
            <a:endParaRPr lang="en-US" dirty="0" smtClean="0"/>
          </a:p>
          <a:p>
            <a:pPr marL="0" marR="0" indent="0" algn="l" defTabSz="455553" rtl="0" eaLnBrk="1" fontAlgn="auto" latinLnBrk="0" hangingPunct="1">
              <a:lnSpc>
                <a:spcPct val="100000"/>
              </a:lnSpc>
              <a:spcBef>
                <a:spcPts val="0"/>
              </a:spcBef>
              <a:spcAft>
                <a:spcPts val="0"/>
              </a:spcAft>
              <a:buClrTx/>
              <a:buSzTx/>
              <a:buFontTx/>
              <a:buNone/>
              <a:tabLst/>
              <a:defRPr/>
            </a:pPr>
            <a:r>
              <a:rPr lang="en-US" dirty="0" err="1" smtClean="0"/>
              <a:t>Foto</a:t>
            </a:r>
            <a:r>
              <a:rPr lang="en-US" dirty="0" smtClean="0"/>
              <a:t>: </a:t>
            </a:r>
            <a:r>
              <a:rPr lang="en-US" dirty="0" err="1" smtClean="0"/>
              <a:t>Deltagere</a:t>
            </a:r>
            <a:r>
              <a:rPr lang="en-US" dirty="0" smtClean="0"/>
              <a:t> </a:t>
            </a:r>
            <a:r>
              <a:rPr lang="en-US" dirty="0" err="1" smtClean="0"/>
              <a:t>i</a:t>
            </a:r>
            <a:r>
              <a:rPr lang="en-US" dirty="0" smtClean="0"/>
              <a:t> </a:t>
            </a:r>
            <a:r>
              <a:rPr lang="en-US" dirty="0" err="1" smtClean="0"/>
              <a:t>Genressurssenterets</a:t>
            </a:r>
            <a:r>
              <a:rPr lang="en-US" dirty="0" smtClean="0"/>
              <a:t> </a:t>
            </a:r>
            <a:r>
              <a:rPr lang="en-US" dirty="0" err="1" smtClean="0"/>
              <a:t>samarbeidsprosjekter</a:t>
            </a:r>
            <a:r>
              <a:rPr lang="en-US" dirty="0" smtClean="0"/>
              <a:t> </a:t>
            </a:r>
            <a:r>
              <a:rPr lang="en-US" dirty="0" err="1" smtClean="0"/>
              <a:t>var</a:t>
            </a:r>
            <a:r>
              <a:rPr lang="en-US" dirty="0" smtClean="0"/>
              <a:t> med </a:t>
            </a:r>
            <a:r>
              <a:rPr lang="en-US" dirty="0" err="1" smtClean="0"/>
              <a:t>på</a:t>
            </a:r>
            <a:r>
              <a:rPr lang="en-US" dirty="0" smtClean="0"/>
              <a:t> </a:t>
            </a:r>
            <a:r>
              <a:rPr lang="en-US" dirty="0" err="1" smtClean="0"/>
              <a:t>konferansen</a:t>
            </a:r>
            <a:r>
              <a:rPr lang="en-US" dirty="0" smtClean="0"/>
              <a:t>; </a:t>
            </a:r>
            <a:r>
              <a:rPr lang="en-US" dirty="0" err="1" smtClean="0"/>
              <a:t>Fuad</a:t>
            </a:r>
            <a:r>
              <a:rPr lang="en-US" dirty="0" smtClean="0"/>
              <a:t> </a:t>
            </a:r>
            <a:r>
              <a:rPr lang="en-US" dirty="0" err="1" smtClean="0"/>
              <a:t>Gasi</a:t>
            </a:r>
            <a:r>
              <a:rPr lang="en-US" dirty="0" smtClean="0"/>
              <a:t> (</a:t>
            </a:r>
            <a:r>
              <a:rPr lang="en-US" dirty="0" err="1" smtClean="0"/>
              <a:t>t.v</a:t>
            </a:r>
            <a:r>
              <a:rPr lang="en-US" dirty="0" smtClean="0"/>
              <a:t>) </a:t>
            </a:r>
            <a:r>
              <a:rPr lang="en-US" dirty="0" err="1" smtClean="0"/>
              <a:t>presenterte</a:t>
            </a:r>
            <a:r>
              <a:rPr lang="en-US" dirty="0" smtClean="0"/>
              <a:t> en poster </a:t>
            </a:r>
            <a:r>
              <a:rPr lang="en-US" dirty="0" err="1" smtClean="0"/>
              <a:t>om</a:t>
            </a:r>
            <a:r>
              <a:rPr lang="en-US" dirty="0" smtClean="0"/>
              <a:t> DNA-testing </a:t>
            </a:r>
            <a:r>
              <a:rPr lang="en-US" dirty="0" err="1" smtClean="0"/>
              <a:t>av</a:t>
            </a:r>
            <a:r>
              <a:rPr lang="en-US" dirty="0" smtClean="0"/>
              <a:t> </a:t>
            </a:r>
            <a:r>
              <a:rPr lang="en-US" dirty="0" err="1" smtClean="0"/>
              <a:t>norske</a:t>
            </a:r>
            <a:r>
              <a:rPr lang="en-US" dirty="0" smtClean="0"/>
              <a:t> </a:t>
            </a:r>
            <a:r>
              <a:rPr lang="en-US" dirty="0" err="1" smtClean="0"/>
              <a:t>eplesorter</a:t>
            </a:r>
            <a:r>
              <a:rPr lang="en-US" dirty="0" smtClean="0"/>
              <a:t> </a:t>
            </a:r>
            <a:r>
              <a:rPr lang="en-US" dirty="0" err="1" smtClean="0"/>
              <a:t>ved</a:t>
            </a:r>
            <a:r>
              <a:rPr lang="en-US" dirty="0" smtClean="0"/>
              <a:t> </a:t>
            </a:r>
            <a:r>
              <a:rPr lang="en-US" dirty="0" err="1" smtClean="0"/>
              <a:t>Universitetet</a:t>
            </a:r>
            <a:r>
              <a:rPr lang="en-US" dirty="0" smtClean="0"/>
              <a:t> </a:t>
            </a:r>
            <a:r>
              <a:rPr lang="en-US" dirty="0" err="1" smtClean="0"/>
              <a:t>i</a:t>
            </a:r>
            <a:r>
              <a:rPr lang="en-US" dirty="0" smtClean="0"/>
              <a:t> Sarajevo, </a:t>
            </a:r>
            <a:r>
              <a:rPr lang="en-US" b="1" dirty="0" smtClean="0"/>
              <a:t>Jade Phillips </a:t>
            </a:r>
            <a:r>
              <a:rPr lang="en-US" dirty="0" err="1" smtClean="0"/>
              <a:t>fra</a:t>
            </a:r>
            <a:r>
              <a:rPr lang="en-US" dirty="0" smtClean="0"/>
              <a:t> </a:t>
            </a:r>
            <a:r>
              <a:rPr lang="en-US" dirty="0" err="1" smtClean="0"/>
              <a:t>Universitetet</a:t>
            </a:r>
            <a:r>
              <a:rPr lang="en-US" dirty="0" smtClean="0"/>
              <a:t> </a:t>
            </a:r>
            <a:r>
              <a:rPr lang="en-US" dirty="0" err="1" smtClean="0"/>
              <a:t>i</a:t>
            </a:r>
            <a:r>
              <a:rPr lang="en-US" dirty="0" smtClean="0"/>
              <a:t> Birmingham </a:t>
            </a:r>
            <a:r>
              <a:rPr lang="en-US" dirty="0" err="1" smtClean="0"/>
              <a:t>holdt</a:t>
            </a:r>
            <a:r>
              <a:rPr lang="en-US" dirty="0" smtClean="0"/>
              <a:t> </a:t>
            </a:r>
            <a:r>
              <a:rPr lang="en-US" dirty="0" err="1" smtClean="0"/>
              <a:t>foredrag</a:t>
            </a:r>
            <a:r>
              <a:rPr lang="en-US" dirty="0" smtClean="0"/>
              <a:t> </a:t>
            </a:r>
            <a:r>
              <a:rPr lang="en-US" dirty="0" err="1" smtClean="0"/>
              <a:t>om</a:t>
            </a:r>
            <a:r>
              <a:rPr lang="en-US" dirty="0" smtClean="0"/>
              <a:t> </a:t>
            </a:r>
            <a:r>
              <a:rPr lang="en-US" i="1" dirty="0" smtClean="0"/>
              <a:t>in situ </a:t>
            </a:r>
            <a:r>
              <a:rPr lang="en-US" dirty="0" err="1" smtClean="0"/>
              <a:t>bevaring</a:t>
            </a:r>
            <a:r>
              <a:rPr lang="en-US" dirty="0" smtClean="0"/>
              <a:t> </a:t>
            </a:r>
            <a:r>
              <a:rPr lang="en-US" dirty="0" err="1" smtClean="0"/>
              <a:t>av</a:t>
            </a:r>
            <a:r>
              <a:rPr lang="en-US" dirty="0" smtClean="0"/>
              <a:t> </a:t>
            </a:r>
            <a:r>
              <a:rPr lang="en-US" dirty="0" err="1" smtClean="0"/>
              <a:t>nyttige</a:t>
            </a:r>
            <a:r>
              <a:rPr lang="en-US" dirty="0" smtClean="0"/>
              <a:t> planter </a:t>
            </a:r>
            <a:r>
              <a:rPr lang="en-US" dirty="0" err="1" smtClean="0"/>
              <a:t>i</a:t>
            </a:r>
            <a:r>
              <a:rPr lang="en-US" dirty="0" smtClean="0"/>
              <a:t> </a:t>
            </a:r>
            <a:r>
              <a:rPr lang="en-US" dirty="0" err="1" smtClean="0"/>
              <a:t>norsk</a:t>
            </a:r>
            <a:r>
              <a:rPr lang="en-US" dirty="0" smtClean="0"/>
              <a:t> </a:t>
            </a:r>
            <a:r>
              <a:rPr lang="en-US" dirty="0" err="1" smtClean="0"/>
              <a:t>natur</a:t>
            </a:r>
            <a:r>
              <a:rPr lang="en-US" dirty="0" smtClean="0"/>
              <a:t> </a:t>
            </a:r>
            <a:r>
              <a:rPr lang="en-US" dirty="0" err="1" smtClean="0"/>
              <a:t>og</a:t>
            </a:r>
            <a:r>
              <a:rPr lang="en-US" dirty="0" smtClean="0"/>
              <a:t> </a:t>
            </a:r>
            <a:r>
              <a:rPr lang="en-US" b="1" dirty="0" smtClean="0"/>
              <a:t>Karen Jordal </a:t>
            </a:r>
            <a:r>
              <a:rPr lang="en-US" dirty="0" smtClean="0"/>
              <a:t>starter </a:t>
            </a:r>
            <a:r>
              <a:rPr lang="en-US" dirty="0" err="1" smtClean="0"/>
              <a:t>i</a:t>
            </a:r>
            <a:r>
              <a:rPr lang="en-US" dirty="0" smtClean="0"/>
              <a:t> </a:t>
            </a:r>
            <a:r>
              <a:rPr lang="en-US" dirty="0" err="1" smtClean="0"/>
              <a:t>disse</a:t>
            </a:r>
            <a:r>
              <a:rPr lang="en-US" dirty="0" smtClean="0"/>
              <a:t> </a:t>
            </a:r>
            <a:r>
              <a:rPr lang="en-US" dirty="0" err="1" smtClean="0"/>
              <a:t>dager</a:t>
            </a:r>
            <a:r>
              <a:rPr lang="en-US" dirty="0" smtClean="0"/>
              <a:t> </a:t>
            </a:r>
            <a:r>
              <a:rPr lang="en-US" dirty="0" err="1" smtClean="0"/>
              <a:t>på</a:t>
            </a:r>
            <a:r>
              <a:rPr lang="en-US" dirty="0" smtClean="0"/>
              <a:t> en </a:t>
            </a:r>
            <a:r>
              <a:rPr lang="en-US" dirty="0" err="1" smtClean="0"/>
              <a:t>mastergrad</a:t>
            </a:r>
            <a:r>
              <a:rPr lang="en-US" dirty="0" smtClean="0"/>
              <a:t> </a:t>
            </a:r>
            <a:r>
              <a:rPr lang="en-US" dirty="0" err="1" smtClean="0"/>
              <a:t>ved</a:t>
            </a:r>
            <a:r>
              <a:rPr lang="en-US" dirty="0" smtClean="0"/>
              <a:t> </a:t>
            </a:r>
            <a:r>
              <a:rPr lang="en-US" dirty="0" err="1" smtClean="0"/>
              <a:t>Universitetet</a:t>
            </a:r>
            <a:r>
              <a:rPr lang="en-US" dirty="0" smtClean="0"/>
              <a:t> </a:t>
            </a:r>
            <a:r>
              <a:rPr lang="en-US" dirty="0" err="1" smtClean="0"/>
              <a:t>i</a:t>
            </a:r>
            <a:r>
              <a:rPr lang="en-US" dirty="0" smtClean="0"/>
              <a:t> Oslo </a:t>
            </a:r>
            <a:r>
              <a:rPr lang="en-US" dirty="0" err="1" smtClean="0"/>
              <a:t>innen</a:t>
            </a:r>
            <a:r>
              <a:rPr lang="en-US" dirty="0" smtClean="0"/>
              <a:t> </a:t>
            </a:r>
            <a:r>
              <a:rPr lang="en-US" dirty="0" err="1" smtClean="0"/>
              <a:t>modellering</a:t>
            </a:r>
            <a:r>
              <a:rPr lang="en-US" dirty="0" smtClean="0"/>
              <a:t> </a:t>
            </a:r>
            <a:r>
              <a:rPr lang="en-US" dirty="0" err="1" smtClean="0"/>
              <a:t>av</a:t>
            </a:r>
            <a:r>
              <a:rPr lang="en-US" dirty="0" smtClean="0"/>
              <a:t> </a:t>
            </a:r>
            <a:r>
              <a:rPr lang="en-US" dirty="0" err="1" smtClean="0"/>
              <a:t>behov</a:t>
            </a:r>
            <a:r>
              <a:rPr lang="en-US" dirty="0" smtClean="0"/>
              <a:t> for </a:t>
            </a:r>
            <a:r>
              <a:rPr lang="en-US" i="1" dirty="0" smtClean="0"/>
              <a:t>ex situ </a:t>
            </a:r>
            <a:r>
              <a:rPr lang="en-US" dirty="0" err="1" smtClean="0"/>
              <a:t>bevaring</a:t>
            </a:r>
            <a:r>
              <a:rPr lang="en-US" dirty="0" smtClean="0"/>
              <a:t> </a:t>
            </a:r>
            <a:r>
              <a:rPr lang="en-US" dirty="0" err="1" smtClean="0"/>
              <a:t>av</a:t>
            </a:r>
            <a:r>
              <a:rPr lang="en-US" dirty="0" smtClean="0"/>
              <a:t> </a:t>
            </a:r>
            <a:r>
              <a:rPr lang="en-US" dirty="0" err="1" smtClean="0"/>
              <a:t>ville</a:t>
            </a:r>
            <a:r>
              <a:rPr lang="en-US" dirty="0" smtClean="0"/>
              <a:t> </a:t>
            </a:r>
            <a:r>
              <a:rPr lang="en-US" dirty="0" err="1" smtClean="0"/>
              <a:t>nytteplanter</a:t>
            </a:r>
            <a:r>
              <a:rPr lang="en-US" dirty="0" smtClean="0"/>
              <a:t>. (</a:t>
            </a:r>
            <a:r>
              <a:rPr lang="en-US" dirty="0" err="1" smtClean="0"/>
              <a:t>Foto</a:t>
            </a:r>
            <a:r>
              <a:rPr lang="en-US" dirty="0" smtClean="0"/>
              <a:t>: Åsmund Asdal, Skog </a:t>
            </a:r>
            <a:r>
              <a:rPr lang="en-US" dirty="0" err="1" smtClean="0"/>
              <a:t>og</a:t>
            </a:r>
            <a:r>
              <a:rPr lang="en-US" dirty="0" smtClean="0"/>
              <a:t> </a:t>
            </a:r>
            <a:r>
              <a:rPr lang="en-US" dirty="0" err="1" smtClean="0"/>
              <a:t>landskap</a:t>
            </a:r>
            <a:r>
              <a:rPr lang="en-US" dirty="0" smtClean="0"/>
              <a:t>)</a:t>
            </a:r>
            <a:r>
              <a:rPr lang="en-US" dirty="0" smtClean="0"/>
              <a:t>.</a:t>
            </a:r>
            <a:r>
              <a:rPr lang="en-US" baseline="0" dirty="0" smtClean="0"/>
              <a:t> </a:t>
            </a:r>
            <a:r>
              <a:rPr lang="en-US" dirty="0" err="1" smtClean="0"/>
              <a:t>Hage.no</a:t>
            </a:r>
            <a:r>
              <a:rPr lang="en-US" dirty="0" smtClean="0"/>
              <a:t>: http://</a:t>
            </a:r>
            <a:r>
              <a:rPr lang="en-US" dirty="0" err="1" smtClean="0"/>
              <a:t>www.bygg.no</a:t>
            </a:r>
            <a:r>
              <a:rPr lang="en-US" dirty="0" smtClean="0"/>
              <a:t>/</a:t>
            </a:r>
            <a:r>
              <a:rPr lang="en-US" dirty="0" err="1" smtClean="0"/>
              <a:t>hage</a:t>
            </a:r>
            <a:r>
              <a:rPr lang="en-US" dirty="0" smtClean="0"/>
              <a:t>/article/</a:t>
            </a:r>
            <a:r>
              <a:rPr lang="en-US" dirty="0" smtClean="0"/>
              <a:t>1182007</a:t>
            </a:r>
            <a:endParaRPr lang="en-US" i="1" dirty="0" smtClean="0"/>
          </a:p>
          <a:p>
            <a:r>
              <a:rPr lang="en-US" i="1" dirty="0" smtClean="0"/>
              <a:t>-----</a:t>
            </a:r>
          </a:p>
          <a:p>
            <a:pPr marL="0" marR="0" indent="0" algn="l" defTabSz="455553"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www.nhm.uio.no</a:t>
            </a:r>
            <a:r>
              <a:rPr lang="en-US" dirty="0" smtClean="0"/>
              <a:t>/</a:t>
            </a:r>
            <a:r>
              <a:rPr lang="en-US" dirty="0" err="1" smtClean="0"/>
              <a:t>forskning</a:t>
            </a:r>
            <a:r>
              <a:rPr lang="en-US" dirty="0" smtClean="0"/>
              <a:t>/</a:t>
            </a:r>
            <a:r>
              <a:rPr lang="en-US" dirty="0" err="1" smtClean="0"/>
              <a:t>aktuelt</a:t>
            </a:r>
            <a:r>
              <a:rPr lang="en-US" dirty="0" smtClean="0"/>
              <a:t>/</a:t>
            </a:r>
            <a:r>
              <a:rPr lang="en-US" dirty="0" err="1" smtClean="0"/>
              <a:t>arrangementer</a:t>
            </a:r>
            <a:r>
              <a:rPr lang="en-US" dirty="0" smtClean="0"/>
              <a:t>/</a:t>
            </a:r>
            <a:r>
              <a:rPr lang="en-US" dirty="0" err="1" smtClean="0"/>
              <a:t>mastereksamen</a:t>
            </a:r>
            <a:r>
              <a:rPr lang="en-US" dirty="0" smtClean="0"/>
              <a:t>/</a:t>
            </a:r>
            <a:r>
              <a:rPr lang="en-US" dirty="0" err="1" smtClean="0"/>
              <a:t>Jordal.html</a:t>
            </a:r>
            <a:endParaRPr lang="en-US" dirty="0" smtClean="0"/>
          </a:p>
          <a:p>
            <a:pPr marL="0" marR="0" indent="0" algn="l" defTabSz="455553"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www.mn.uio.no</a:t>
            </a:r>
            <a:r>
              <a:rPr lang="en-US" dirty="0" smtClean="0"/>
              <a:t>/</a:t>
            </a:r>
            <a:r>
              <a:rPr lang="en-US" dirty="0" err="1" smtClean="0"/>
              <a:t>ibv</a:t>
            </a:r>
            <a:r>
              <a:rPr lang="en-US" dirty="0" smtClean="0"/>
              <a:t>/studier/</a:t>
            </a:r>
            <a:r>
              <a:rPr lang="en-US" dirty="0" err="1" smtClean="0"/>
              <a:t>aktuelt</a:t>
            </a:r>
            <a:r>
              <a:rPr lang="en-US" dirty="0" smtClean="0"/>
              <a:t>/</a:t>
            </a:r>
            <a:r>
              <a:rPr lang="en-US" dirty="0" err="1" smtClean="0"/>
              <a:t>mastereksamen</a:t>
            </a:r>
            <a:r>
              <a:rPr lang="en-US" dirty="0" smtClean="0"/>
              <a:t>/var-2017/</a:t>
            </a:r>
            <a:r>
              <a:rPr lang="en-US" dirty="0" err="1" smtClean="0"/>
              <a:t>karen-jordal.html</a:t>
            </a:r>
            <a:endParaRPr lang="en-US" dirty="0" smtClean="0"/>
          </a:p>
          <a:p>
            <a:pPr marL="0" marR="0" indent="0" algn="l" defTabSz="455553"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455553" rtl="0" eaLnBrk="1" fontAlgn="auto" latinLnBrk="0" hangingPunct="1">
              <a:lnSpc>
                <a:spcPct val="100000"/>
              </a:lnSpc>
              <a:spcBef>
                <a:spcPts val="0"/>
              </a:spcBef>
              <a:spcAft>
                <a:spcPts val="0"/>
              </a:spcAft>
              <a:buClrTx/>
              <a:buSzTx/>
              <a:buFontTx/>
              <a:buNone/>
              <a:tabLst/>
              <a:defRPr/>
            </a:pPr>
            <a:r>
              <a:rPr lang="en-US" dirty="0" smtClean="0"/>
              <a:t>Karen Jordal Master of Science (MSc). BIOLOGI MASTER (</a:t>
            </a:r>
            <a:r>
              <a:rPr lang="en-US" dirty="0" err="1" smtClean="0"/>
              <a:t>Økologi</a:t>
            </a:r>
            <a:r>
              <a:rPr lang="en-US" dirty="0" smtClean="0"/>
              <a:t> </a:t>
            </a:r>
            <a:r>
              <a:rPr lang="en-US" dirty="0" err="1" smtClean="0"/>
              <a:t>og</a:t>
            </a:r>
            <a:r>
              <a:rPr lang="en-US" dirty="0" smtClean="0"/>
              <a:t> </a:t>
            </a:r>
            <a:r>
              <a:rPr lang="en-US" dirty="0" err="1" smtClean="0"/>
              <a:t>Evolusjon</a:t>
            </a:r>
            <a:r>
              <a:rPr lang="en-US" dirty="0" smtClean="0"/>
              <a:t> )</a:t>
            </a:r>
            <a:r>
              <a:rPr lang="en-US" baseline="0" dirty="0" smtClean="0"/>
              <a:t> </a:t>
            </a:r>
            <a:r>
              <a:rPr lang="en-US" dirty="0" err="1" smtClean="0"/>
              <a:t>Tid</a:t>
            </a:r>
            <a:r>
              <a:rPr lang="en-US" dirty="0" smtClean="0"/>
              <a:t> </a:t>
            </a:r>
            <a:r>
              <a:rPr lang="en-US" dirty="0" err="1" smtClean="0"/>
              <a:t>og</a:t>
            </a:r>
            <a:r>
              <a:rPr lang="en-US" dirty="0" smtClean="0"/>
              <a:t> </a:t>
            </a:r>
            <a:r>
              <a:rPr lang="en-US" dirty="0" err="1" smtClean="0"/>
              <a:t>sted</a:t>
            </a:r>
            <a:r>
              <a:rPr lang="en-US" dirty="0" smtClean="0"/>
              <a:t>: 3. </a:t>
            </a:r>
            <a:r>
              <a:rPr lang="en-US" dirty="0" err="1" smtClean="0"/>
              <a:t>juli</a:t>
            </a:r>
            <a:r>
              <a:rPr lang="en-US" dirty="0" smtClean="0"/>
              <a:t> 2017 11:00, Auditorium </a:t>
            </a:r>
            <a:r>
              <a:rPr lang="en-US" dirty="0" err="1" smtClean="0"/>
              <a:t>i</a:t>
            </a:r>
            <a:r>
              <a:rPr lang="en-US" dirty="0" smtClean="0"/>
              <a:t> Lids </a:t>
            </a:r>
            <a:r>
              <a:rPr lang="en-US" dirty="0" err="1" smtClean="0"/>
              <a:t>hus</a:t>
            </a:r>
            <a:endParaRPr lang="en-US" dirty="0" smtClean="0"/>
          </a:p>
          <a:p>
            <a:pPr marL="0" marR="0" indent="0" algn="l" defTabSz="455553" rtl="0" eaLnBrk="1" fontAlgn="auto" latinLnBrk="0" hangingPunct="1">
              <a:lnSpc>
                <a:spcPct val="100000"/>
              </a:lnSpc>
              <a:spcBef>
                <a:spcPts val="0"/>
              </a:spcBef>
              <a:spcAft>
                <a:spcPts val="0"/>
              </a:spcAft>
              <a:buClrTx/>
              <a:buSzTx/>
              <a:buFontTx/>
              <a:buNone/>
              <a:tabLst/>
              <a:defRPr/>
            </a:pPr>
            <a:r>
              <a:rPr lang="en-US" dirty="0" err="1" smtClean="0"/>
              <a:t>Oppgavens</a:t>
            </a:r>
            <a:r>
              <a:rPr lang="en-US" dirty="0" smtClean="0"/>
              <a:t> </a:t>
            </a:r>
            <a:r>
              <a:rPr lang="en-US" dirty="0" err="1" smtClean="0"/>
              <a:t>tittel</a:t>
            </a:r>
            <a:r>
              <a:rPr lang="en-US" dirty="0" smtClean="0"/>
              <a:t>: ”Data fitness for use in conservation planning. Conservation of crop wild relatives in Norway.”</a:t>
            </a:r>
          </a:p>
          <a:p>
            <a:pPr marL="0" marR="0" indent="0" algn="l" defTabSz="455553" rtl="0" eaLnBrk="1" fontAlgn="auto" latinLnBrk="0" hangingPunct="1">
              <a:lnSpc>
                <a:spcPct val="100000"/>
              </a:lnSpc>
              <a:spcBef>
                <a:spcPts val="0"/>
              </a:spcBef>
              <a:spcAft>
                <a:spcPts val="0"/>
              </a:spcAft>
              <a:buClrTx/>
              <a:buSzTx/>
              <a:buFontTx/>
              <a:buNone/>
              <a:tabLst/>
              <a:defRPr/>
            </a:pPr>
            <a:r>
              <a:rPr lang="en-US" dirty="0" err="1" smtClean="0"/>
              <a:t>Veiledere</a:t>
            </a:r>
            <a:r>
              <a:rPr lang="en-US" dirty="0" smtClean="0"/>
              <a:t>: Førsteamanuensis Anders Bryn; Dag Endresen. GBIF.no; Åsmund </a:t>
            </a:r>
            <a:r>
              <a:rPr lang="en-US" dirty="0" err="1" smtClean="0"/>
              <a:t>Aasmund</a:t>
            </a:r>
            <a:r>
              <a:rPr lang="en-US" dirty="0" smtClean="0"/>
              <a:t>, NIBIO/NordGen</a:t>
            </a:r>
          </a:p>
          <a:p>
            <a:pPr marL="0" marR="0" indent="0" algn="l" defTabSz="455553" rtl="0" eaLnBrk="1" fontAlgn="auto" latinLnBrk="0" hangingPunct="1">
              <a:lnSpc>
                <a:spcPct val="100000"/>
              </a:lnSpc>
              <a:spcBef>
                <a:spcPts val="0"/>
              </a:spcBef>
              <a:spcAft>
                <a:spcPts val="0"/>
              </a:spcAft>
              <a:buClrTx/>
              <a:buSzTx/>
              <a:buFontTx/>
              <a:buNone/>
              <a:tabLst/>
              <a:defRPr/>
            </a:pPr>
            <a:r>
              <a:rPr lang="en-US" dirty="0" err="1" smtClean="0"/>
              <a:t>Bedømmelseskomité</a:t>
            </a:r>
            <a:r>
              <a:rPr lang="en-US" dirty="0" smtClean="0"/>
              <a:t>:</a:t>
            </a:r>
            <a:r>
              <a:rPr lang="en-US" baseline="0" dirty="0" smtClean="0"/>
              <a:t> </a:t>
            </a:r>
            <a:r>
              <a:rPr lang="en-US" dirty="0" smtClean="0"/>
              <a:t>Intern sensor: </a:t>
            </a:r>
            <a:r>
              <a:rPr lang="en-US" dirty="0" err="1" smtClean="0"/>
              <a:t>Førstelektor</a:t>
            </a:r>
            <a:r>
              <a:rPr lang="en-US" dirty="0" smtClean="0"/>
              <a:t> </a:t>
            </a:r>
            <a:r>
              <a:rPr lang="en-US" dirty="0" err="1" smtClean="0"/>
              <a:t>Anneleen</a:t>
            </a:r>
            <a:r>
              <a:rPr lang="en-US" dirty="0" smtClean="0"/>
              <a:t> </a:t>
            </a:r>
            <a:r>
              <a:rPr lang="en-US" dirty="0" err="1" smtClean="0"/>
              <a:t>Kool</a:t>
            </a:r>
            <a:r>
              <a:rPr lang="en-US" dirty="0" smtClean="0"/>
              <a:t>; </a:t>
            </a:r>
            <a:r>
              <a:rPr lang="en-US" dirty="0" err="1" smtClean="0"/>
              <a:t>Ekstern</a:t>
            </a:r>
            <a:r>
              <a:rPr lang="en-US" dirty="0" smtClean="0"/>
              <a:t> sensor: </a:t>
            </a:r>
            <a:r>
              <a:rPr lang="en-US" dirty="0" err="1" smtClean="0"/>
              <a:t>Seniorforsker</a:t>
            </a:r>
            <a:r>
              <a:rPr lang="en-US" dirty="0" smtClean="0"/>
              <a:t> Vegar Bakkestuen, NINA</a:t>
            </a:r>
          </a:p>
          <a:p>
            <a:endParaRPr lang="en-US" dirty="0" smtClean="0"/>
          </a:p>
        </p:txBody>
      </p:sp>
      <p:sp>
        <p:nvSpPr>
          <p:cNvPr id="4" name="Slide Number Placeholder 3"/>
          <p:cNvSpPr>
            <a:spLocks noGrp="1"/>
          </p:cNvSpPr>
          <p:nvPr>
            <p:ph type="sldNum" sz="quarter" idx="10"/>
          </p:nvPr>
        </p:nvSpPr>
        <p:spPr/>
        <p:txBody>
          <a:bodyPr/>
          <a:lstStyle/>
          <a:p>
            <a:fld id="{29E35CD9-104A-884E-BC52-5CC6FF5D56A9}" type="slidenum">
              <a:rPr lang="en-US" smtClean="0"/>
              <a:pPr/>
              <a:t>26</a:t>
            </a:fld>
            <a:endParaRPr lang="en-US"/>
          </a:p>
        </p:txBody>
      </p:sp>
    </p:spTree>
    <p:extLst>
      <p:ext uri="{BB962C8B-B14F-4D97-AF65-F5344CB8AC3E}">
        <p14:creationId xmlns:p14="http://schemas.microsoft.com/office/powerpoint/2010/main" val="992404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http://www.gbif.org/</a:t>
            </a:r>
            <a:r>
              <a:rPr lang="nb-NO" dirty="0" err="1" smtClean="0"/>
              <a:t>newsroom</a:t>
            </a:r>
            <a:r>
              <a:rPr lang="nb-NO" dirty="0" smtClean="0"/>
              <a:t>/</a:t>
            </a:r>
            <a:r>
              <a:rPr lang="nb-NO" dirty="0" err="1" smtClean="0"/>
              <a:t>uses</a:t>
            </a:r>
            <a:r>
              <a:rPr lang="nb-NO" dirty="0" smtClean="0"/>
              <a:t>/2016-phillips-et-al</a:t>
            </a:r>
          </a:p>
          <a:p>
            <a:r>
              <a:rPr lang="nb-NO" dirty="0" smtClean="0"/>
              <a:t>Philips et al 2016, 2017; </a:t>
            </a:r>
            <a:r>
              <a:rPr lang="mr-IN" dirty="0" smtClean="0"/>
              <a:t>doi:10.1007/s13280-017-0905-y</a:t>
            </a:r>
            <a:endParaRPr lang="nb-NO"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en-US" sz="1200" dirty="0" smtClean="0"/>
              <a:t>Figure. The predicted distribution of 187 priority CWR in Norway under the current climatic conditions. Red areas indicate taxon-rich areas with up to 124 taxa found there, and green areas indicate low taxon richness. Raster grid cell size 0.0416, approximately equal to 4 × 8 km2  (Philips </a:t>
            </a:r>
            <a:r>
              <a:rPr lang="en-US" sz="1200" i="1" dirty="0" smtClean="0"/>
              <a:t>et al</a:t>
            </a:r>
            <a:r>
              <a:rPr lang="en-US" sz="1200" dirty="0" smtClean="0"/>
              <a:t>. 2017)</a:t>
            </a:r>
            <a:endParaRPr lang="nb-NO" dirty="0" smtClean="0"/>
          </a:p>
          <a:p>
            <a:r>
              <a:rPr lang="nb-NO" dirty="0" smtClean="0"/>
              <a:t>--</a:t>
            </a:r>
          </a:p>
          <a:p>
            <a:pPr marL="0" marR="0" indent="0" algn="l" defTabSz="455553" rtl="0" eaLnBrk="1" fontAlgn="auto" latinLnBrk="0" hangingPunct="1">
              <a:lnSpc>
                <a:spcPct val="100000"/>
              </a:lnSpc>
              <a:spcBef>
                <a:spcPct val="0"/>
              </a:spcBef>
              <a:spcAft>
                <a:spcPts val="0"/>
              </a:spcAft>
              <a:buClrTx/>
              <a:buSzTx/>
              <a:buFontTx/>
              <a:buNone/>
              <a:tabLst/>
              <a:defRPr/>
            </a:pPr>
            <a:r>
              <a:rPr lang="en-US" dirty="0" smtClean="0"/>
              <a:t>Norwegian Forest and Landscape Institute - Norwegian Genetic Resource Centre.</a:t>
            </a:r>
          </a:p>
          <a:p>
            <a:pPr marL="285750" indent="-285750" eaLnBrk="1" hangingPunct="1">
              <a:spcBef>
                <a:spcPct val="0"/>
              </a:spcBef>
              <a:buFontTx/>
              <a:buChar char="•"/>
            </a:pPr>
            <a:r>
              <a:rPr lang="en-US" dirty="0" smtClean="0"/>
              <a:t>Asdal, </a:t>
            </a:r>
            <a:r>
              <a:rPr lang="en-US" dirty="0" err="1" smtClean="0"/>
              <a:t>Å</a:t>
            </a:r>
            <a:r>
              <a:rPr lang="en-US" dirty="0" smtClean="0"/>
              <a:t>, Philips, J., Maxted, N. (2013). Boost for crop wild relative conservation in Norway. Crop Wild Relative 9: 20-21. ISSN 1742-3694.http://</a:t>
            </a:r>
            <a:r>
              <a:rPr lang="en-US" dirty="0" err="1" smtClean="0"/>
              <a:t>www.pgrsecure.bham.ac.uk</a:t>
            </a:r>
            <a:r>
              <a:rPr lang="en-US" dirty="0" smtClean="0"/>
              <a:t>/sites/default/files/documents/newsletters/CWR_Issue_9.pdf</a:t>
            </a:r>
          </a:p>
          <a:p>
            <a:pPr marL="285750" indent="-285750" eaLnBrk="1" hangingPunct="1">
              <a:spcBef>
                <a:spcPct val="0"/>
              </a:spcBef>
              <a:buFontTx/>
              <a:buChar char="•"/>
            </a:pPr>
            <a:r>
              <a:rPr lang="en-US" dirty="0" smtClean="0"/>
              <a:t>Phillips J, </a:t>
            </a:r>
            <a:r>
              <a:rPr lang="en-US" dirty="0" err="1" smtClean="0"/>
              <a:t>Kyratzis</a:t>
            </a:r>
            <a:r>
              <a:rPr lang="en-US" dirty="0" smtClean="0"/>
              <a:t> A, </a:t>
            </a:r>
            <a:r>
              <a:rPr lang="en-US" dirty="0" err="1" smtClean="0"/>
              <a:t>Christoudoulou</a:t>
            </a:r>
            <a:r>
              <a:rPr lang="en-US" dirty="0" smtClean="0"/>
              <a:t> C, Kell S, and Maxted N (2013). Development of a national crop wild relative conservation strategy for Cyprus. Crop Wild Relative 9: 20-21. ISSN 1742-3694.</a:t>
            </a:r>
          </a:p>
          <a:p>
            <a:pPr marL="285750" indent="-285750" eaLnBrk="1" hangingPunct="1">
              <a:spcBef>
                <a:spcPct val="0"/>
              </a:spcBef>
              <a:buFontTx/>
              <a:buChar char="•"/>
            </a:pPr>
            <a:r>
              <a:rPr lang="en-US" dirty="0" smtClean="0"/>
              <a:t>Phillips J, </a:t>
            </a:r>
            <a:r>
              <a:rPr lang="en-US" dirty="0" err="1" smtClean="0"/>
              <a:t>Kyratzis</a:t>
            </a:r>
            <a:r>
              <a:rPr lang="en-US" dirty="0" smtClean="0"/>
              <a:t> A, </a:t>
            </a:r>
            <a:r>
              <a:rPr lang="en-US" dirty="0" err="1" smtClean="0"/>
              <a:t>Christoudoulou</a:t>
            </a:r>
            <a:r>
              <a:rPr lang="en-US" dirty="0" smtClean="0"/>
              <a:t> C, Kell S, and Maxted N (2014). Development of a national crop wild relative conservation strategy for Cyprus. Genetic Resources and Crop Evolution 61(4): 817-827. doi:10.1007/s10722-013-0076</a:t>
            </a:r>
            <a:endParaRPr lang="pt-PT" dirty="0" smtClean="0"/>
          </a:p>
        </p:txBody>
      </p:sp>
      <p:sp>
        <p:nvSpPr>
          <p:cNvPr id="4" name="Slide Number Placeholder 3"/>
          <p:cNvSpPr>
            <a:spLocks noGrp="1"/>
          </p:cNvSpPr>
          <p:nvPr>
            <p:ph type="sldNum" sz="quarter" idx="10"/>
          </p:nvPr>
        </p:nvSpPr>
        <p:spPr/>
        <p:txBody>
          <a:bodyPr/>
          <a:lstStyle/>
          <a:p>
            <a:fld id="{37A0329C-91F7-CD43-B485-EB526DB269DE}" type="slidenum">
              <a:rPr lang="en-US" smtClean="0"/>
              <a:t>27</a:t>
            </a:fld>
            <a:endParaRPr lang="en-US"/>
          </a:p>
        </p:txBody>
      </p:sp>
    </p:spTree>
    <p:extLst>
      <p:ext uri="{BB962C8B-B14F-4D97-AF65-F5344CB8AC3E}">
        <p14:creationId xmlns:p14="http://schemas.microsoft.com/office/powerpoint/2010/main" val="3724680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http://www.gbif.org/</a:t>
            </a:r>
            <a:r>
              <a:rPr lang="nb-NO" dirty="0" err="1" smtClean="0"/>
              <a:t>newsroom</a:t>
            </a:r>
            <a:r>
              <a:rPr lang="nb-NO" dirty="0" smtClean="0"/>
              <a:t>/</a:t>
            </a:r>
            <a:r>
              <a:rPr lang="nb-NO" dirty="0" err="1" smtClean="0"/>
              <a:t>uses</a:t>
            </a:r>
            <a:r>
              <a:rPr lang="nb-NO" dirty="0" smtClean="0"/>
              <a:t>/2016-phillips-et-al</a:t>
            </a:r>
          </a:p>
          <a:p>
            <a:r>
              <a:rPr lang="nb-NO" dirty="0" smtClean="0"/>
              <a:t>Philips et al 2016, 2017; </a:t>
            </a:r>
            <a:r>
              <a:rPr lang="mr-IN" dirty="0" smtClean="0"/>
              <a:t>doi:10.1007/s13280-017-0905-y</a:t>
            </a:r>
            <a:endParaRPr lang="nb-NO"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en-US" sz="1400" b="1" dirty="0" smtClean="0"/>
              <a:t>Figure</a:t>
            </a:r>
            <a:r>
              <a:rPr lang="en-US" sz="1400" dirty="0" smtClean="0"/>
              <a:t>. The average predicted taxon richness of 187 priority CWR in Norway under RCP 2.6 for the years </a:t>
            </a:r>
            <a:r>
              <a:rPr lang="en-US" sz="1400" b="1" dirty="0" smtClean="0"/>
              <a:t>a</a:t>
            </a:r>
            <a:r>
              <a:rPr lang="en-US" sz="1400" dirty="0" smtClean="0"/>
              <a:t> 2030, </a:t>
            </a:r>
            <a:r>
              <a:rPr lang="en-US" sz="1400" b="1" dirty="0" smtClean="0"/>
              <a:t>b</a:t>
            </a:r>
            <a:r>
              <a:rPr lang="en-US" sz="1400" dirty="0" smtClean="0"/>
              <a:t> 2050, </a:t>
            </a:r>
            <a:r>
              <a:rPr lang="en-US" sz="1400" b="1" dirty="0" smtClean="0"/>
              <a:t>c</a:t>
            </a:r>
            <a:r>
              <a:rPr lang="en-US" sz="1400" dirty="0" smtClean="0"/>
              <a:t> 2070, </a:t>
            </a:r>
            <a:r>
              <a:rPr lang="en-US" sz="1400" b="1" dirty="0" smtClean="0"/>
              <a:t>d</a:t>
            </a:r>
            <a:r>
              <a:rPr lang="en-US" sz="1400" dirty="0" smtClean="0"/>
              <a:t> 2080. Raster grid cell size 0.0416, approximately equal to 4 × 8 km</a:t>
            </a:r>
            <a:r>
              <a:rPr lang="en-US" sz="1400" baseline="30000" dirty="0" smtClean="0"/>
              <a:t>2</a:t>
            </a:r>
            <a:r>
              <a:rPr lang="en-US" sz="1400" dirty="0" smtClean="0"/>
              <a:t>  (Philips </a:t>
            </a:r>
            <a:r>
              <a:rPr lang="en-US" sz="1400" i="1" dirty="0" smtClean="0"/>
              <a:t>et al</a:t>
            </a:r>
            <a:r>
              <a:rPr lang="en-US" sz="1400" dirty="0" smtClean="0"/>
              <a:t>. 2017)</a:t>
            </a:r>
          </a:p>
          <a:p>
            <a:r>
              <a:rPr lang="nb-NO"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sz="1400" dirty="0" smtClean="0"/>
              <a:t>Figure. The predicted distribution of 187 priority CWR in Norway under the current climatic conditions. Red areas indicate taxon-rich areas with up to 124 taxa found there, and green areas indicate low taxon richness. Raster grid cell size 0.0416, approximately equal to 4 × 8 km2  (Philips </a:t>
            </a:r>
            <a:r>
              <a:rPr lang="en-US" sz="1400" i="1" dirty="0" smtClean="0"/>
              <a:t>et al</a:t>
            </a:r>
            <a:r>
              <a:rPr lang="en-US" sz="1400" dirty="0" smtClean="0"/>
              <a:t>. 2017)</a:t>
            </a:r>
            <a:endParaRPr lang="nb-NO" dirty="0" smtClean="0"/>
          </a:p>
          <a:p>
            <a:endParaRPr lang="nb-NO" dirty="0" smtClean="0"/>
          </a:p>
        </p:txBody>
      </p:sp>
      <p:sp>
        <p:nvSpPr>
          <p:cNvPr id="4" name="Slide Number Placeholder 3"/>
          <p:cNvSpPr>
            <a:spLocks noGrp="1"/>
          </p:cNvSpPr>
          <p:nvPr>
            <p:ph type="sldNum" sz="quarter" idx="10"/>
          </p:nvPr>
        </p:nvSpPr>
        <p:spPr/>
        <p:txBody>
          <a:bodyPr/>
          <a:lstStyle/>
          <a:p>
            <a:fld id="{37A0329C-91F7-CD43-B485-EB526DB269DE}" type="slidenum">
              <a:rPr lang="en-US" smtClean="0"/>
              <a:t>28</a:t>
            </a:fld>
            <a:endParaRPr lang="en-US"/>
          </a:p>
        </p:txBody>
      </p:sp>
    </p:spTree>
    <p:extLst>
      <p:ext uri="{BB962C8B-B14F-4D97-AF65-F5344CB8AC3E}">
        <p14:creationId xmlns:p14="http://schemas.microsoft.com/office/powerpoint/2010/main" val="3724680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nb-NO" dirty="0" smtClean="0"/>
              <a:t>http://www.gbif.org/</a:t>
            </a:r>
            <a:r>
              <a:rPr lang="nb-NO" dirty="0" err="1" smtClean="0"/>
              <a:t>newsroom</a:t>
            </a:r>
            <a:r>
              <a:rPr lang="nb-NO" dirty="0" smtClean="0"/>
              <a:t>/</a:t>
            </a:r>
            <a:r>
              <a:rPr lang="nb-NO" dirty="0" err="1" smtClean="0"/>
              <a:t>uses</a:t>
            </a:r>
            <a:r>
              <a:rPr lang="nb-NO" dirty="0" smtClean="0"/>
              <a:t>/2016-phillips-et-al</a:t>
            </a:r>
          </a:p>
          <a:p>
            <a:r>
              <a:rPr lang="nb-NO" dirty="0" smtClean="0"/>
              <a:t>Philips et al 2016, 2017; </a:t>
            </a:r>
            <a:r>
              <a:rPr lang="mr-IN" dirty="0" smtClean="0"/>
              <a:t>doi:10.1007/s13280-017-0905-y</a:t>
            </a:r>
            <a:endParaRPr lang="nb-NO" dirty="0" smtClean="0"/>
          </a:p>
          <a:p>
            <a:endParaRPr lang="nb-NO" dirty="0" smtClean="0"/>
          </a:p>
        </p:txBody>
      </p:sp>
      <p:sp>
        <p:nvSpPr>
          <p:cNvPr id="4" name="Slide Number Placeholder 3"/>
          <p:cNvSpPr>
            <a:spLocks noGrp="1"/>
          </p:cNvSpPr>
          <p:nvPr>
            <p:ph type="sldNum" sz="quarter" idx="10"/>
          </p:nvPr>
        </p:nvSpPr>
        <p:spPr/>
        <p:txBody>
          <a:bodyPr/>
          <a:lstStyle/>
          <a:p>
            <a:fld id="{37A0329C-91F7-CD43-B485-EB526DB269DE}" type="slidenum">
              <a:rPr lang="en-US" smtClean="0"/>
              <a:t>29</a:t>
            </a:fld>
            <a:endParaRPr lang="en-US"/>
          </a:p>
        </p:txBody>
      </p:sp>
    </p:spTree>
    <p:extLst>
      <p:ext uri="{BB962C8B-B14F-4D97-AF65-F5344CB8AC3E}">
        <p14:creationId xmlns:p14="http://schemas.microsoft.com/office/powerpoint/2010/main" val="3724680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Wiki Commons,</a:t>
            </a:r>
            <a:r>
              <a:rPr lang="en-US" baseline="0" dirty="0" smtClean="0"/>
              <a:t> Public Domain, </a:t>
            </a:r>
            <a:r>
              <a:rPr lang="en-US" dirty="0" smtClean="0"/>
              <a:t>http://</a:t>
            </a:r>
            <a:r>
              <a:rPr lang="en-US" dirty="0" err="1" smtClean="0"/>
              <a:t>en.wikipedia.org</a:t>
            </a:r>
            <a:r>
              <a:rPr lang="en-US" dirty="0" smtClean="0"/>
              <a:t>/wiki/</a:t>
            </a:r>
            <a:r>
              <a:rPr lang="en-US" dirty="0" err="1" smtClean="0"/>
              <a:t>File:Population_curve.svg</a:t>
            </a:r>
            <a:endParaRPr lang="en-US" dirty="0" smtClean="0"/>
          </a:p>
          <a:p>
            <a:endParaRPr lang="en-US" dirty="0" smtClean="0"/>
          </a:p>
          <a:p>
            <a:r>
              <a:rPr lang="en-US" sz="1300" kern="1200" dirty="0" smtClean="0">
                <a:solidFill>
                  <a:schemeClr val="tx1"/>
                </a:solidFill>
                <a:effectLst/>
                <a:latin typeface="+mn-lt"/>
                <a:ea typeface="+mn-ea"/>
                <a:cs typeface="+mn-cs"/>
              </a:rPr>
              <a:t>FAO (2011). Looking ahead in world food and agriculture: Perspectives to 2050. Edited by </a:t>
            </a:r>
            <a:r>
              <a:rPr lang="en-US" sz="1300" kern="1200" dirty="0" err="1" smtClean="0">
                <a:solidFill>
                  <a:schemeClr val="tx1"/>
                </a:solidFill>
                <a:effectLst/>
                <a:latin typeface="+mn-lt"/>
                <a:ea typeface="+mn-ea"/>
                <a:cs typeface="+mn-cs"/>
              </a:rPr>
              <a:t>Piero</a:t>
            </a:r>
            <a:r>
              <a:rPr lang="en-US" sz="1300" kern="1200" dirty="0" smtClean="0">
                <a:solidFill>
                  <a:schemeClr val="tx1"/>
                </a:solidFill>
                <a:effectLst/>
                <a:latin typeface="+mn-lt"/>
                <a:ea typeface="+mn-ea"/>
                <a:cs typeface="+mn-cs"/>
              </a:rPr>
              <a:t> </a:t>
            </a:r>
            <a:r>
              <a:rPr lang="en-US" sz="1300" kern="1200" dirty="0" err="1" smtClean="0">
                <a:solidFill>
                  <a:schemeClr val="tx1"/>
                </a:solidFill>
                <a:effectLst/>
                <a:latin typeface="+mn-lt"/>
                <a:ea typeface="+mn-ea"/>
                <a:cs typeface="+mn-cs"/>
              </a:rPr>
              <a:t>Conforti</a:t>
            </a:r>
            <a:r>
              <a:rPr lang="en-US" sz="1300" kern="1200" dirty="0" smtClean="0">
                <a:solidFill>
                  <a:schemeClr val="tx1"/>
                </a:solidFill>
                <a:effectLst/>
                <a:latin typeface="+mn-lt"/>
                <a:ea typeface="+mn-ea"/>
                <a:cs typeface="+mn-cs"/>
              </a:rPr>
              <a:t>. FAO, Economic and Social Development Department,</a:t>
            </a:r>
            <a:r>
              <a:rPr lang="en-US" sz="1300" kern="1200" baseline="0" dirty="0" smtClean="0">
                <a:solidFill>
                  <a:schemeClr val="tx1"/>
                </a:solidFill>
                <a:effectLst/>
                <a:latin typeface="+mn-lt"/>
                <a:ea typeface="+mn-ea"/>
                <a:cs typeface="+mn-cs"/>
              </a:rPr>
              <a:t> Rome.</a:t>
            </a:r>
            <a:r>
              <a:rPr lang="en-US" sz="1300" kern="1200" dirty="0" smtClean="0">
                <a:solidFill>
                  <a:schemeClr val="tx1"/>
                </a:solidFill>
                <a:effectLst/>
                <a:latin typeface="+mn-lt"/>
                <a:ea typeface="+mn-ea"/>
                <a:cs typeface="+mn-cs"/>
              </a:rPr>
              <a:t> </a:t>
            </a:r>
            <a:r>
              <a:rPr lang="en-US" dirty="0" smtClean="0"/>
              <a:t>ISBN 978-92-5-106903-5.</a:t>
            </a:r>
          </a:p>
          <a:p>
            <a:r>
              <a:rPr lang="en-US" sz="1300" kern="1200" dirty="0" smtClean="0">
                <a:solidFill>
                  <a:schemeClr val="tx1"/>
                </a:solidFill>
                <a:effectLst/>
                <a:latin typeface="+mn-lt"/>
                <a:ea typeface="+mn-ea"/>
                <a:cs typeface="+mn-cs"/>
              </a:rPr>
              <a:t>Page 235: “For these projections to materialize, annual world agricultural production would need to increase by 70 percent over the period from 2005/2007 to 2050”.</a:t>
            </a:r>
          </a:p>
          <a:p>
            <a:r>
              <a:rPr lang="en-US" sz="1300" kern="1200" dirty="0" smtClean="0">
                <a:solidFill>
                  <a:schemeClr val="tx1"/>
                </a:solidFill>
                <a:effectLst/>
                <a:latin typeface="+mn-lt"/>
                <a:ea typeface="+mn-ea"/>
                <a:cs typeface="+mn-cs"/>
              </a:rPr>
              <a:t>Page 272: “Nevertheless, </a:t>
            </a:r>
            <a:r>
              <a:rPr lang="en-US" sz="1300" b="1" kern="1200" dirty="0" smtClean="0">
                <a:solidFill>
                  <a:schemeClr val="tx1"/>
                </a:solidFill>
                <a:effectLst/>
                <a:latin typeface="+mn-lt"/>
                <a:ea typeface="+mn-ea"/>
                <a:cs typeface="+mn-cs"/>
              </a:rPr>
              <a:t>agricultural production </a:t>
            </a:r>
            <a:r>
              <a:rPr lang="en-US" sz="1300" kern="1200" dirty="0" smtClean="0">
                <a:solidFill>
                  <a:schemeClr val="tx1"/>
                </a:solidFill>
                <a:effectLst/>
                <a:latin typeface="+mn-lt"/>
                <a:ea typeface="+mn-ea"/>
                <a:cs typeface="+mn-cs"/>
              </a:rPr>
              <a:t>would still need to increase by </a:t>
            </a:r>
            <a:r>
              <a:rPr lang="en-US" sz="1300" b="1" kern="1200" dirty="0" smtClean="0">
                <a:solidFill>
                  <a:schemeClr val="tx1"/>
                </a:solidFill>
                <a:effectLst/>
                <a:latin typeface="+mn-lt"/>
                <a:ea typeface="+mn-ea"/>
                <a:cs typeface="+mn-cs"/>
              </a:rPr>
              <a:t>70 percent </a:t>
            </a:r>
            <a:r>
              <a:rPr lang="en-US" sz="1300" kern="1200" dirty="0" smtClean="0">
                <a:solidFill>
                  <a:schemeClr val="tx1"/>
                </a:solidFill>
                <a:effectLst/>
                <a:latin typeface="+mn-lt"/>
                <a:ea typeface="+mn-ea"/>
                <a:cs typeface="+mn-cs"/>
              </a:rPr>
              <a:t>(and nearly </a:t>
            </a:r>
            <a:r>
              <a:rPr lang="en-US" sz="1300" b="1" kern="1200" dirty="0" smtClean="0">
                <a:solidFill>
                  <a:schemeClr val="tx1"/>
                </a:solidFill>
                <a:effectLst/>
                <a:latin typeface="+mn-lt"/>
                <a:ea typeface="+mn-ea"/>
                <a:cs typeface="+mn-cs"/>
              </a:rPr>
              <a:t>100</a:t>
            </a:r>
            <a:r>
              <a:rPr lang="en-US" sz="1300" b="1" kern="1200" baseline="0" dirty="0" smtClean="0">
                <a:solidFill>
                  <a:schemeClr val="tx1"/>
                </a:solidFill>
                <a:effectLst/>
                <a:latin typeface="+mn-lt"/>
                <a:ea typeface="+mn-ea"/>
                <a:cs typeface="+mn-cs"/>
              </a:rPr>
              <a:t> </a:t>
            </a:r>
            <a:r>
              <a:rPr lang="en-US" sz="1300" b="1" kern="1200" dirty="0" smtClean="0">
                <a:solidFill>
                  <a:schemeClr val="tx1"/>
                </a:solidFill>
                <a:effectLst/>
                <a:latin typeface="+mn-lt"/>
                <a:ea typeface="+mn-ea"/>
                <a:cs typeface="+mn-cs"/>
              </a:rPr>
              <a:t>percent </a:t>
            </a:r>
            <a:r>
              <a:rPr lang="en-US" sz="1300" kern="1200" dirty="0" smtClean="0">
                <a:solidFill>
                  <a:schemeClr val="tx1"/>
                </a:solidFill>
                <a:effectLst/>
                <a:latin typeface="+mn-lt"/>
                <a:ea typeface="+mn-ea"/>
                <a:cs typeface="+mn-cs"/>
              </a:rPr>
              <a:t>in developing countries) by 2050 to cope with a 40 percent increase in world population and to raise average food consumption to 3130 kcal per person per day by 2050. This translates into additional production of 1 billion </a:t>
            </a:r>
            <a:r>
              <a:rPr lang="en-US" sz="1300" kern="1200" dirty="0" err="1" smtClean="0">
                <a:solidFill>
                  <a:schemeClr val="tx1"/>
                </a:solidFill>
                <a:effectLst/>
                <a:latin typeface="+mn-lt"/>
                <a:ea typeface="+mn-ea"/>
                <a:cs typeface="+mn-cs"/>
              </a:rPr>
              <a:t>tonnes</a:t>
            </a:r>
            <a:r>
              <a:rPr lang="en-US" sz="1300" kern="1200" dirty="0" smtClean="0">
                <a:solidFill>
                  <a:schemeClr val="tx1"/>
                </a:solidFill>
                <a:effectLst/>
                <a:latin typeface="+mn-lt"/>
                <a:ea typeface="+mn-ea"/>
                <a:cs typeface="+mn-cs"/>
              </a:rPr>
              <a:t> of cereals and 200 million </a:t>
            </a:r>
            <a:r>
              <a:rPr lang="en-US" sz="1300" kern="1200" dirty="0" err="1" smtClean="0">
                <a:solidFill>
                  <a:schemeClr val="tx1"/>
                </a:solidFill>
                <a:effectLst/>
                <a:latin typeface="+mn-lt"/>
                <a:ea typeface="+mn-ea"/>
                <a:cs typeface="+mn-cs"/>
              </a:rPr>
              <a:t>tonnes</a:t>
            </a:r>
            <a:r>
              <a:rPr lang="en-US" sz="1300" kern="1200" dirty="0" smtClean="0">
                <a:solidFill>
                  <a:schemeClr val="tx1"/>
                </a:solidFill>
                <a:effectLst/>
                <a:latin typeface="+mn-lt"/>
                <a:ea typeface="+mn-ea"/>
                <a:cs typeface="+mn-cs"/>
              </a:rPr>
              <a:t> of meat a year by 2050 (compared with production in 2005/2007)”.</a:t>
            </a:r>
            <a:endParaRPr lang="en-US" dirty="0" smtClean="0"/>
          </a:p>
          <a:p>
            <a:endParaRPr lang="en-US" dirty="0" smtClean="0"/>
          </a:p>
          <a:p>
            <a:r>
              <a:rPr lang="en-US" sz="1300" kern="1200" dirty="0" smtClean="0">
                <a:solidFill>
                  <a:schemeClr val="tx1"/>
                </a:solidFill>
                <a:effectLst/>
                <a:latin typeface="+mn-lt"/>
                <a:ea typeface="+mn-ea"/>
                <a:cs typeface="+mn-cs"/>
              </a:rPr>
              <a:t>FAO, IFAD and WFP. 2014.</a:t>
            </a:r>
            <a:r>
              <a:rPr lang="en-US" sz="1300" kern="1200" baseline="0" dirty="0" smtClean="0">
                <a:solidFill>
                  <a:schemeClr val="tx1"/>
                </a:solidFill>
                <a:effectLst/>
                <a:latin typeface="+mn-lt"/>
                <a:ea typeface="+mn-ea"/>
                <a:cs typeface="+mn-cs"/>
              </a:rPr>
              <a:t> </a:t>
            </a:r>
            <a:r>
              <a:rPr lang="en-US" sz="1300" kern="1200" dirty="0" smtClean="0">
                <a:solidFill>
                  <a:schemeClr val="tx1"/>
                </a:solidFill>
                <a:effectLst/>
                <a:latin typeface="+mn-lt"/>
                <a:ea typeface="+mn-ea"/>
                <a:cs typeface="+mn-cs"/>
              </a:rPr>
              <a:t>The State of Food Insecurity in the World 2014.</a:t>
            </a:r>
            <a:r>
              <a:rPr lang="en-US" sz="1300" kern="1200" baseline="0" dirty="0" smtClean="0">
                <a:solidFill>
                  <a:schemeClr val="tx1"/>
                </a:solidFill>
                <a:effectLst/>
                <a:latin typeface="+mn-lt"/>
                <a:ea typeface="+mn-ea"/>
                <a:cs typeface="+mn-cs"/>
              </a:rPr>
              <a:t> </a:t>
            </a:r>
            <a:r>
              <a:rPr lang="en-US" sz="1300" kern="1200" dirty="0" smtClean="0">
                <a:solidFill>
                  <a:schemeClr val="tx1"/>
                </a:solidFill>
                <a:effectLst/>
                <a:latin typeface="+mn-lt"/>
                <a:ea typeface="+mn-ea"/>
                <a:cs typeface="+mn-cs"/>
              </a:rPr>
              <a:t>Strengthening the enabling environment for food security and nutrition. Rome, FAO. ISBN:</a:t>
            </a:r>
            <a:r>
              <a:rPr lang="en-US" sz="1300" kern="1200" baseline="0" dirty="0" smtClean="0">
                <a:solidFill>
                  <a:schemeClr val="tx1"/>
                </a:solidFill>
                <a:effectLst/>
                <a:latin typeface="+mn-lt"/>
                <a:ea typeface="+mn-ea"/>
                <a:cs typeface="+mn-cs"/>
              </a:rPr>
              <a:t> </a:t>
            </a:r>
            <a:r>
              <a:rPr lang="en-US" dirty="0" smtClean="0"/>
              <a:t>978-92-5-108543-1. http://</a:t>
            </a:r>
            <a:r>
              <a:rPr lang="en-US" dirty="0" err="1" smtClean="0"/>
              <a:t>www.fao.org</a:t>
            </a:r>
            <a:r>
              <a:rPr lang="en-US" dirty="0" smtClean="0"/>
              <a:t>/publications/</a:t>
            </a:r>
            <a:r>
              <a:rPr lang="en-US" dirty="0" err="1" smtClean="0"/>
              <a:t>sofi</a:t>
            </a:r>
            <a:r>
              <a:rPr lang="en-US" dirty="0" smtClean="0"/>
              <a:t>/2014/en/, http://</a:t>
            </a:r>
            <a:r>
              <a:rPr lang="en-US" dirty="0" err="1" smtClean="0"/>
              <a:t>www.fao.org</a:t>
            </a:r>
            <a:r>
              <a:rPr lang="en-US" dirty="0" smtClean="0"/>
              <a:t>/3/a-i4030e.pdf</a:t>
            </a:r>
            <a:endParaRPr lang="en-US" sz="1300" kern="1200" dirty="0" smtClean="0">
              <a:solidFill>
                <a:schemeClr val="tx1"/>
              </a:solidFill>
              <a:effectLst/>
              <a:latin typeface="+mn-lt"/>
              <a:ea typeface="+mn-ea"/>
              <a:cs typeface="+mn-cs"/>
            </a:endParaRPr>
          </a:p>
          <a:p>
            <a:endParaRPr lang="en-US" dirty="0" smtClean="0"/>
          </a:p>
          <a:p>
            <a:r>
              <a:rPr lang="en-US" sz="1300" kern="1200" dirty="0" smtClean="0">
                <a:solidFill>
                  <a:schemeClr val="tx1"/>
                </a:solidFill>
                <a:effectLst/>
                <a:latin typeface="+mn-lt"/>
                <a:ea typeface="+mn-ea"/>
                <a:cs typeface="+mn-cs"/>
              </a:rPr>
              <a:t>FAO, IFAD and WFP. 2011. The State of</a:t>
            </a:r>
            <a:r>
              <a:rPr lang="en-US" sz="1300" kern="1200" baseline="0" dirty="0" smtClean="0">
                <a:solidFill>
                  <a:schemeClr val="tx1"/>
                </a:solidFill>
                <a:effectLst/>
                <a:latin typeface="+mn-lt"/>
                <a:ea typeface="+mn-ea"/>
                <a:cs typeface="+mn-cs"/>
              </a:rPr>
              <a:t> </a:t>
            </a:r>
            <a:r>
              <a:rPr lang="en-US" sz="1300" kern="1200" dirty="0" smtClean="0">
                <a:solidFill>
                  <a:schemeClr val="tx1"/>
                </a:solidFill>
                <a:effectLst/>
                <a:latin typeface="+mn-lt"/>
                <a:ea typeface="+mn-ea"/>
                <a:cs typeface="+mn-cs"/>
              </a:rPr>
              <a:t>Food Insecurity in the World 2011.</a:t>
            </a:r>
            <a:r>
              <a:rPr lang="en-US" sz="1300" kern="1200" baseline="0" dirty="0" smtClean="0">
                <a:solidFill>
                  <a:schemeClr val="tx1"/>
                </a:solidFill>
                <a:effectLst/>
                <a:latin typeface="+mn-lt"/>
                <a:ea typeface="+mn-ea"/>
                <a:cs typeface="+mn-cs"/>
              </a:rPr>
              <a:t> </a:t>
            </a:r>
            <a:r>
              <a:rPr lang="en-US" sz="1300" kern="1200" dirty="0" smtClean="0">
                <a:solidFill>
                  <a:schemeClr val="tx1"/>
                </a:solidFill>
                <a:effectLst/>
                <a:latin typeface="+mn-lt"/>
                <a:ea typeface="+mn-ea"/>
                <a:cs typeface="+mn-cs"/>
              </a:rPr>
              <a:t>How does international price volatility affect domestic economies and food security? Rome, FAO.</a:t>
            </a:r>
            <a:r>
              <a:rPr lang="en-US" sz="1300" kern="1200" baseline="0" dirty="0" smtClean="0">
                <a:solidFill>
                  <a:schemeClr val="tx1"/>
                </a:solidFill>
                <a:effectLst/>
                <a:latin typeface="+mn-lt"/>
                <a:ea typeface="+mn-ea"/>
                <a:cs typeface="+mn-cs"/>
              </a:rPr>
              <a:t> </a:t>
            </a:r>
            <a:r>
              <a:rPr lang="en-US" dirty="0" smtClean="0"/>
              <a:t>ISBN: 978-92-5-106927-1.</a:t>
            </a:r>
            <a:r>
              <a:rPr lang="en-US" baseline="0" dirty="0" smtClean="0"/>
              <a:t> </a:t>
            </a:r>
            <a:r>
              <a:rPr lang="en-US" dirty="0" smtClean="0"/>
              <a:t>http://</a:t>
            </a:r>
            <a:r>
              <a:rPr lang="en-US" dirty="0" err="1" smtClean="0"/>
              <a:t>www.fao.org</a:t>
            </a:r>
            <a:r>
              <a:rPr lang="en-US" dirty="0" smtClean="0"/>
              <a:t>/</a:t>
            </a:r>
            <a:r>
              <a:rPr lang="en-US" dirty="0" err="1" smtClean="0"/>
              <a:t>docrep</a:t>
            </a:r>
            <a:r>
              <a:rPr lang="en-US" dirty="0" smtClean="0"/>
              <a:t>/014/i2330e/i2330e00.htm</a:t>
            </a:r>
          </a:p>
          <a:p>
            <a:r>
              <a:rPr lang="en-US" dirty="0" smtClean="0"/>
              <a:t>Page 42: “F</a:t>
            </a:r>
            <a:r>
              <a:rPr lang="en-US" sz="1300" kern="1200" dirty="0" smtClean="0">
                <a:solidFill>
                  <a:schemeClr val="tx1"/>
                </a:solidFill>
                <a:effectLst/>
                <a:latin typeface="+mn-lt"/>
                <a:ea typeface="+mn-ea"/>
                <a:cs typeface="+mn-cs"/>
              </a:rPr>
              <a:t>AO estimates indicate that global agricultural production will need to grow by 70 percent between 2005–07 and 2050, and by almost 100 percent in developing countries, to feed a population of more than 9 billion people in 2050</a:t>
            </a:r>
            <a:r>
              <a:rPr lang="en-US" dirty="0" smtClean="0"/>
              <a:t>”.</a:t>
            </a:r>
          </a:p>
          <a:p>
            <a:endParaRPr lang="en-US" dirty="0" smtClean="0"/>
          </a:p>
          <a:p>
            <a:r>
              <a:rPr lang="en-US" sz="1300" kern="1200" dirty="0" err="1" smtClean="0">
                <a:solidFill>
                  <a:schemeClr val="tx1"/>
                </a:solidFill>
                <a:effectLst/>
                <a:latin typeface="+mn-lt"/>
                <a:ea typeface="+mn-ea"/>
                <a:cs typeface="+mn-cs"/>
              </a:rPr>
              <a:t>Alexandratos</a:t>
            </a:r>
            <a:r>
              <a:rPr lang="en-US" sz="1300" kern="1200" dirty="0" smtClean="0">
                <a:solidFill>
                  <a:schemeClr val="tx1"/>
                </a:solidFill>
                <a:effectLst/>
                <a:latin typeface="+mn-lt"/>
                <a:ea typeface="+mn-ea"/>
                <a:cs typeface="+mn-cs"/>
              </a:rPr>
              <a:t>, N. and J. </a:t>
            </a:r>
            <a:r>
              <a:rPr lang="en-US" sz="1300" kern="1200" dirty="0" err="1" smtClean="0">
                <a:solidFill>
                  <a:schemeClr val="tx1"/>
                </a:solidFill>
                <a:effectLst/>
                <a:latin typeface="+mn-lt"/>
                <a:ea typeface="+mn-ea"/>
                <a:cs typeface="+mn-cs"/>
              </a:rPr>
              <a:t>Bruinsma</a:t>
            </a:r>
            <a:r>
              <a:rPr lang="en-US" sz="1300" kern="1200" baseline="0" dirty="0" smtClean="0">
                <a:solidFill>
                  <a:schemeClr val="tx1"/>
                </a:solidFill>
                <a:effectLst/>
                <a:latin typeface="+mn-lt"/>
                <a:ea typeface="+mn-ea"/>
                <a:cs typeface="+mn-cs"/>
              </a:rPr>
              <a:t> (</a:t>
            </a:r>
            <a:r>
              <a:rPr lang="en-US" sz="1300" kern="1200" dirty="0" smtClean="0">
                <a:solidFill>
                  <a:schemeClr val="tx1"/>
                </a:solidFill>
                <a:effectLst/>
                <a:latin typeface="+mn-lt"/>
                <a:ea typeface="+mn-ea"/>
                <a:cs typeface="+mn-cs"/>
              </a:rPr>
              <a:t>2012). World agriculture towards 2030/2050: the 2012 revision. ESA Working paper No. 12-03. Rome, FAO.</a:t>
            </a:r>
          </a:p>
        </p:txBody>
      </p:sp>
      <p:sp>
        <p:nvSpPr>
          <p:cNvPr id="4" name="Slide Number Placeholder 3"/>
          <p:cNvSpPr>
            <a:spLocks noGrp="1"/>
          </p:cNvSpPr>
          <p:nvPr>
            <p:ph type="sldNum" sz="quarter" idx="10"/>
          </p:nvPr>
        </p:nvSpPr>
        <p:spPr/>
        <p:txBody>
          <a:bodyPr/>
          <a:lstStyle/>
          <a:p>
            <a:fld id="{29E35CD9-104A-884E-BC52-5CC6FF5D56A9}" type="slidenum">
              <a:rPr lang="en-US" smtClean="0"/>
              <a:pPr/>
              <a:t>3</a:t>
            </a:fld>
            <a:endParaRPr lang="en-US"/>
          </a:p>
        </p:txBody>
      </p:sp>
    </p:spTree>
    <p:extLst>
      <p:ext uri="{BB962C8B-B14F-4D97-AF65-F5344CB8AC3E}">
        <p14:creationId xmlns:p14="http://schemas.microsoft.com/office/powerpoint/2010/main" val="2466995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GB" dirty="0">
              <a:latin typeface="Calibri" charset="0"/>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1200">
                <a:solidFill>
                  <a:schemeClr val="tx1"/>
                </a:solidFill>
                <a:latin typeface="Calibri" charset="0"/>
                <a:ea typeface="ＭＳ Ｐゴシック" charset="0"/>
                <a:cs typeface="ＭＳ Ｐゴシック" charset="0"/>
              </a:defRPr>
            </a:lvl1pPr>
            <a:lvl2pPr marL="742950" indent="-285750" defTabSz="457200">
              <a:defRPr sz="1200">
                <a:solidFill>
                  <a:schemeClr val="tx1"/>
                </a:solidFill>
                <a:latin typeface="Calibri" charset="0"/>
                <a:ea typeface="ＭＳ Ｐゴシック" charset="0"/>
              </a:defRPr>
            </a:lvl2pPr>
            <a:lvl3pPr marL="1143000" indent="-228600" defTabSz="457200">
              <a:defRPr sz="1200">
                <a:solidFill>
                  <a:schemeClr val="tx1"/>
                </a:solidFill>
                <a:latin typeface="Calibri" charset="0"/>
                <a:ea typeface="ＭＳ Ｐゴシック" charset="0"/>
              </a:defRPr>
            </a:lvl3pPr>
            <a:lvl4pPr marL="1600200" indent="-228600" defTabSz="457200">
              <a:defRPr sz="1200">
                <a:solidFill>
                  <a:schemeClr val="tx1"/>
                </a:solidFill>
                <a:latin typeface="Calibri" charset="0"/>
                <a:ea typeface="ＭＳ Ｐゴシック" charset="0"/>
              </a:defRPr>
            </a:lvl4pPr>
            <a:lvl5pPr marL="2057400" indent="-228600" defTabSz="457200">
              <a:defRPr sz="1200">
                <a:solidFill>
                  <a:schemeClr val="tx1"/>
                </a:solidFill>
                <a:latin typeface="Calibri" charset="0"/>
                <a:ea typeface="ＭＳ Ｐゴシック" charset="0"/>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0"/>
              </a:defRPr>
            </a:lvl9pPr>
          </a:lstStyle>
          <a:p>
            <a:fld id="{D8A15DE8-875F-8745-85D9-1DCC7B3E784F}" type="slidenum">
              <a:rPr lang="en-US">
                <a:latin typeface="Arial" charset="0"/>
              </a:rPr>
              <a:pPr/>
              <a:t>30</a:t>
            </a:fld>
            <a:endParaRPr lang="en-US">
              <a:latin typeface="Arial"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GBIF and Bioversity (2016) Final report of the task group on GBIF data fitness for use in agrobiodiversity. Global Biodiversity Information Facility, Copenhagen. http://www.gbif.org/resource/82283</a:t>
            </a:r>
          </a:p>
          <a:p>
            <a:r>
              <a:rPr lang="en-US" dirty="0" smtClean="0"/>
              <a:t>https://</a:t>
            </a:r>
            <a:r>
              <a:rPr lang="en-US" dirty="0" err="1" smtClean="0"/>
              <a:t>cgspace.cgiar.org</a:t>
            </a:r>
            <a:r>
              <a:rPr lang="en-US" dirty="0" smtClean="0"/>
              <a:t>/handle/10568/77851 &amp; https://</a:t>
            </a:r>
            <a:r>
              <a:rPr lang="en-US" dirty="0" err="1" smtClean="0"/>
              <a:t>www.duo.uio.no</a:t>
            </a:r>
            <a:r>
              <a:rPr lang="en-US" dirty="0" smtClean="0"/>
              <a:t>/handle/10852/50041</a:t>
            </a:r>
          </a:p>
          <a:p>
            <a:endParaRPr lang="en-US" dirty="0" smtClean="0"/>
          </a:p>
          <a:p>
            <a:r>
              <a:rPr lang="en-US" dirty="0" smtClean="0"/>
              <a:t>News story:</a:t>
            </a:r>
          </a:p>
          <a:p>
            <a:r>
              <a:rPr lang="en-US" dirty="0" smtClean="0"/>
              <a:t>http://www.gbif.org/newsroom/news/</a:t>
            </a:r>
            <a:r>
              <a:rPr lang="en-US" dirty="0" err="1" smtClean="0"/>
              <a:t>agrobiodiversity_report</a:t>
            </a:r>
            <a:endParaRPr lang="en-US" dirty="0" smtClean="0"/>
          </a:p>
          <a:p>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31</a:t>
            </a:fld>
            <a:endParaRPr lang="en-US"/>
          </a:p>
        </p:txBody>
      </p:sp>
    </p:spTree>
    <p:extLst>
      <p:ext uri="{BB962C8B-B14F-4D97-AF65-F5344CB8AC3E}">
        <p14:creationId xmlns:p14="http://schemas.microsoft.com/office/powerpoint/2010/main" val="5319351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pPr marL="0" marR="0" indent="0" algn="l" defTabSz="455724" rtl="0" eaLnBrk="1" fontAlgn="auto" latinLnBrk="0" hangingPunct="1">
              <a:lnSpc>
                <a:spcPct val="100000"/>
              </a:lnSpc>
              <a:spcBef>
                <a:spcPts val="0"/>
              </a:spcBef>
              <a:spcAft>
                <a:spcPts val="0"/>
              </a:spcAft>
              <a:buClrTx/>
              <a:buSzTx/>
              <a:buFontTx/>
              <a:buNone/>
              <a:tabLst/>
              <a:defRPr/>
            </a:pPr>
            <a:r>
              <a:rPr lang="en-US" dirty="0" smtClean="0"/>
              <a:t>Illustration photo: IPK Gatersleben genebank cold storage, photo by Dag Endresen, May 2010, Gatersleben, Germany, CC-by.</a:t>
            </a:r>
          </a:p>
          <a:p>
            <a:pPr marL="0" marR="0" indent="0" algn="l" defTabSz="455724" rtl="0" eaLnBrk="1" fontAlgn="auto" latinLnBrk="0" hangingPunct="1">
              <a:lnSpc>
                <a:spcPct val="100000"/>
              </a:lnSpc>
              <a:spcBef>
                <a:spcPts val="0"/>
              </a:spcBef>
              <a:spcAft>
                <a:spcPts val="0"/>
              </a:spcAft>
              <a:buClrTx/>
              <a:buSzTx/>
              <a:buFontTx/>
              <a:buNone/>
              <a:tabLst/>
              <a:defRPr/>
            </a:pPr>
            <a:r>
              <a:rPr lang="en-US" dirty="0" smtClean="0"/>
              <a:t>Predictive characterization of wheat and barley landraces</a:t>
            </a:r>
          </a:p>
          <a:p>
            <a:pPr marL="0" marR="0" indent="0" algn="l" defTabSz="455724" rtl="0" eaLnBrk="1" fontAlgn="auto" latinLnBrk="0" hangingPunct="1">
              <a:lnSpc>
                <a:spcPct val="100000"/>
              </a:lnSpc>
              <a:spcBef>
                <a:spcPts val="0"/>
              </a:spcBef>
              <a:spcAft>
                <a:spcPts val="0"/>
              </a:spcAft>
              <a:buClrTx/>
              <a:buSzTx/>
              <a:buFontTx/>
              <a:buNone/>
              <a:tabLst/>
              <a:defRPr/>
            </a:pPr>
            <a:r>
              <a:rPr lang="en-US" dirty="0" smtClean="0"/>
              <a:t>Searching for traits of resistance to crop diseases</a:t>
            </a:r>
            <a:r>
              <a:rPr lang="en-US" baseline="0" dirty="0" smtClean="0"/>
              <a:t> and pests in wheat and barley landraces</a:t>
            </a:r>
            <a:endParaRPr lang="en-US" dirty="0" smtClean="0"/>
          </a:p>
          <a:p>
            <a:pPr marL="0" marR="0" indent="0" algn="l" defTabSz="455724" rtl="0" eaLnBrk="1" fontAlgn="auto" latinLnBrk="0" hangingPunct="1">
              <a:lnSpc>
                <a:spcPct val="100000"/>
              </a:lnSpc>
              <a:spcBef>
                <a:spcPts val="0"/>
              </a:spcBef>
              <a:spcAft>
                <a:spcPts val="0"/>
              </a:spcAft>
              <a:buClrTx/>
              <a:buSzTx/>
              <a:buFontTx/>
              <a:buNone/>
              <a:tabLst/>
              <a:defRPr/>
            </a:pPr>
            <a:r>
              <a:rPr lang="en-US" baseline="0" dirty="0" smtClean="0"/>
              <a:t>Focused Identification of Germplasm Strategy (FIGS) analysis for the wild relatives of the cultivated plants. </a:t>
            </a:r>
            <a:endParaRPr lang="en-US" dirty="0" smtClean="0"/>
          </a:p>
          <a:p>
            <a:pPr marL="0" marR="0" indent="0" algn="l" defTabSz="455724" rtl="0" eaLnBrk="1" fontAlgn="auto" latinLnBrk="0" hangingPunct="1">
              <a:lnSpc>
                <a:spcPct val="100000"/>
              </a:lnSpc>
              <a:spcBef>
                <a:spcPts val="0"/>
              </a:spcBef>
              <a:spcAft>
                <a:spcPts val="0"/>
              </a:spcAft>
              <a:buClrTx/>
              <a:buSzTx/>
              <a:buFontTx/>
              <a:buNone/>
              <a:tabLst/>
              <a:defRPr/>
            </a:pPr>
            <a:r>
              <a:rPr lang="en-US" dirty="0" smtClean="0"/>
              <a:t>Presented by Dag Endresen, GBIF Norway, University of Oslo</a:t>
            </a:r>
          </a:p>
        </p:txBody>
      </p:sp>
      <p:sp>
        <p:nvSpPr>
          <p:cNvPr id="4" name="Slide Number Placeholder 3"/>
          <p:cNvSpPr>
            <a:spLocks noGrp="1"/>
          </p:cNvSpPr>
          <p:nvPr>
            <p:ph type="sldNum" sz="quarter" idx="10"/>
          </p:nvPr>
        </p:nvSpPr>
        <p:spPr/>
        <p:txBody>
          <a:bodyPr/>
          <a:lstStyle/>
          <a:p>
            <a:fld id="{29E35CD9-104A-884E-BC52-5CC6FF5D56A9}"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GB">
              <a:latin typeface="Calibri" charset="0"/>
            </a:endParaRP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1200">
                <a:solidFill>
                  <a:schemeClr val="tx1"/>
                </a:solidFill>
                <a:latin typeface="Calibri" charset="0"/>
                <a:ea typeface="ＭＳ Ｐゴシック" charset="0"/>
                <a:cs typeface="ＭＳ Ｐゴシック" charset="0"/>
              </a:defRPr>
            </a:lvl1pPr>
            <a:lvl2pPr marL="742950" indent="-285750" defTabSz="457200">
              <a:defRPr sz="1200">
                <a:solidFill>
                  <a:schemeClr val="tx1"/>
                </a:solidFill>
                <a:latin typeface="Calibri" charset="0"/>
                <a:ea typeface="ＭＳ Ｐゴシック" charset="0"/>
              </a:defRPr>
            </a:lvl2pPr>
            <a:lvl3pPr marL="1143000" indent="-228600" defTabSz="457200">
              <a:defRPr sz="1200">
                <a:solidFill>
                  <a:schemeClr val="tx1"/>
                </a:solidFill>
                <a:latin typeface="Calibri" charset="0"/>
                <a:ea typeface="ＭＳ Ｐゴシック" charset="0"/>
              </a:defRPr>
            </a:lvl3pPr>
            <a:lvl4pPr marL="1600200" indent="-228600" defTabSz="457200">
              <a:defRPr sz="1200">
                <a:solidFill>
                  <a:schemeClr val="tx1"/>
                </a:solidFill>
                <a:latin typeface="Calibri" charset="0"/>
                <a:ea typeface="ＭＳ Ｐゴシック" charset="0"/>
              </a:defRPr>
            </a:lvl4pPr>
            <a:lvl5pPr marL="2057400" indent="-228600" defTabSz="457200">
              <a:defRPr sz="1200">
                <a:solidFill>
                  <a:schemeClr val="tx1"/>
                </a:solidFill>
                <a:latin typeface="Calibri" charset="0"/>
                <a:ea typeface="ＭＳ Ｐゴシック" charset="0"/>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0"/>
              </a:defRPr>
            </a:lvl9pPr>
          </a:lstStyle>
          <a:p>
            <a:fld id="{8DBE6C33-2A03-3C4E-959B-051EE72D3605}" type="slidenum">
              <a:rPr lang="en-US">
                <a:latin typeface="Arial" charset="0"/>
              </a:rPr>
              <a:pPr/>
              <a:t>33</a:t>
            </a:fld>
            <a:endParaRPr lang="en-US">
              <a:latin typeface="Arial"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smtClean="0">
                <a:latin typeface="Calibri" charset="0"/>
                <a:ea typeface="ＭＳ Ｐゴシック" charset="0"/>
                <a:cs typeface="ＭＳ Ｐゴシック" charset="0"/>
              </a:rPr>
              <a:t>Fungus</a:t>
            </a:r>
            <a:r>
              <a:rPr lang="en-US" baseline="0" dirty="0" smtClean="0">
                <a:latin typeface="Calibri" charset="0"/>
                <a:ea typeface="ＭＳ Ｐゴシック" charset="0"/>
                <a:cs typeface="ＭＳ Ｐゴシック" charset="0"/>
              </a:rPr>
              <a:t> plant diseases, </a:t>
            </a:r>
            <a:r>
              <a:rPr lang="en-US" dirty="0" smtClean="0">
                <a:latin typeface="Calibri" charset="0"/>
                <a:ea typeface="ＭＳ Ｐゴシック" charset="0"/>
                <a:cs typeface="ＭＳ Ｐゴシック" charset="0"/>
              </a:rPr>
              <a:t>http</a:t>
            </a:r>
            <a:r>
              <a:rPr lang="en-US" dirty="0">
                <a:latin typeface="Calibri" charset="0"/>
                <a:ea typeface="ＭＳ Ｐゴシック" charset="0"/>
                <a:cs typeface="ＭＳ Ｐゴシック" charset="0"/>
              </a:rPr>
              <a:t>://</a:t>
            </a:r>
            <a:r>
              <a:rPr lang="en-US" dirty="0" err="1">
                <a:latin typeface="Calibri" charset="0"/>
                <a:ea typeface="ＭＳ Ｐゴシック" charset="0"/>
                <a:cs typeface="ＭＳ Ｐゴシック" charset="0"/>
              </a:rPr>
              <a:t>www.hgca.com</a:t>
            </a:r>
            <a:r>
              <a:rPr lang="en-US" dirty="0">
                <a:latin typeface="Calibri" charset="0"/>
                <a:ea typeface="ＭＳ Ｐゴシック" charset="0"/>
                <a:cs typeface="ＭＳ Ｐゴシック" charset="0"/>
              </a:rPr>
              <a:t>/</a:t>
            </a:r>
            <a:r>
              <a:rPr lang="en-US" dirty="0" err="1">
                <a:latin typeface="Calibri" charset="0"/>
                <a:ea typeface="ＭＳ Ｐゴシック" charset="0"/>
                <a:cs typeface="ＭＳ Ｐゴシック" charset="0"/>
              </a:rPr>
              <a:t>hgca</a:t>
            </a:r>
            <a:r>
              <a:rPr lang="en-US" dirty="0">
                <a:latin typeface="Calibri" charset="0"/>
                <a:ea typeface="ＭＳ Ｐゴシック" charset="0"/>
                <a:cs typeface="ＭＳ Ｐゴシック" charset="0"/>
              </a:rPr>
              <a:t>/</a:t>
            </a:r>
            <a:r>
              <a:rPr lang="en-US" dirty="0" err="1">
                <a:latin typeface="Calibri" charset="0"/>
                <a:ea typeface="ＭＳ Ｐゴシック" charset="0"/>
                <a:cs typeface="ＭＳ Ｐゴシック" charset="0"/>
              </a:rPr>
              <a:t>wde</a:t>
            </a:r>
            <a:r>
              <a:rPr lang="en-US" dirty="0">
                <a:latin typeface="Calibri" charset="0"/>
                <a:ea typeface="ＭＳ Ｐゴシック" charset="0"/>
                <a:cs typeface="ＭＳ Ｐゴシック" charset="0"/>
              </a:rPr>
              <a:t>/diseases</a:t>
            </a:r>
            <a:r>
              <a:rPr lang="en-US" dirty="0" smtClean="0">
                <a:latin typeface="Calibri" charset="0"/>
                <a:ea typeface="ＭＳ Ｐゴシック" charset="0"/>
                <a:cs typeface="ＭＳ Ｐゴシック" charset="0"/>
              </a:rPr>
              <a:t>/</a:t>
            </a:r>
          </a:p>
          <a:p>
            <a:pPr eaLnBrk="1" hangingPunct="1">
              <a:spcBef>
                <a:spcPct val="0"/>
              </a:spcBef>
            </a:pPr>
            <a:r>
              <a:rPr lang="en-US" dirty="0" smtClean="0">
                <a:latin typeface="Calibri" charset="0"/>
                <a:ea typeface="ＭＳ Ｐゴシック" charset="0"/>
                <a:cs typeface="ＭＳ Ｐゴシック" charset="0"/>
              </a:rPr>
              <a:t>Apple,</a:t>
            </a:r>
            <a:r>
              <a:rPr lang="en-US" baseline="0" dirty="0" smtClean="0">
                <a:latin typeface="Calibri" charset="0"/>
                <a:ea typeface="ＭＳ Ｐゴシック" charset="0"/>
                <a:cs typeface="ＭＳ Ｐゴシック" charset="0"/>
              </a:rPr>
              <a:t> </a:t>
            </a:r>
            <a:r>
              <a:rPr lang="en-US" baseline="0" dirty="0" err="1" smtClean="0">
                <a:latin typeface="Calibri" charset="0"/>
                <a:ea typeface="ＭＳ Ｐゴシック" charset="0"/>
                <a:cs typeface="ＭＳ Ｐゴシック" charset="0"/>
              </a:rPr>
              <a:t>Malus</a:t>
            </a:r>
            <a:r>
              <a:rPr lang="en-US" baseline="0" dirty="0" smtClean="0">
                <a:latin typeface="Calibri" charset="0"/>
                <a:ea typeface="ＭＳ Ｐゴシック" charset="0"/>
                <a:cs typeface="ＭＳ Ｐゴシック" charset="0"/>
              </a:rPr>
              <a:t> </a:t>
            </a:r>
            <a:r>
              <a:rPr lang="en-US" baseline="0" dirty="0" err="1" smtClean="0">
                <a:latin typeface="Calibri" charset="0"/>
                <a:ea typeface="ＭＳ Ｐゴシック" charset="0"/>
                <a:cs typeface="ＭＳ Ｐゴシック" charset="0"/>
              </a:rPr>
              <a:t>domestica</a:t>
            </a:r>
            <a:r>
              <a:rPr lang="en-US" baseline="0" dirty="0" smtClean="0">
                <a:latin typeface="Calibri" charset="0"/>
                <a:ea typeface="ＭＳ Ｐゴシック" charset="0"/>
                <a:cs typeface="ＭＳ Ｐゴシック" charset="0"/>
              </a:rPr>
              <a:t> “</a:t>
            </a:r>
            <a:r>
              <a:rPr lang="en-US" baseline="0" dirty="0" err="1" smtClean="0">
                <a:latin typeface="Calibri" charset="0"/>
                <a:ea typeface="ＭＳ Ｐゴシック" charset="0"/>
                <a:cs typeface="ＭＳ Ｐゴシック" charset="0"/>
              </a:rPr>
              <a:t>Nanna</a:t>
            </a:r>
            <a:r>
              <a:rPr lang="en-US" baseline="0" dirty="0" smtClean="0">
                <a:latin typeface="Calibri" charset="0"/>
                <a:ea typeface="ＭＳ Ｐゴシック" charset="0"/>
                <a:cs typeface="ＭＳ Ｐゴシック" charset="0"/>
              </a:rPr>
              <a:t>” from </a:t>
            </a:r>
            <a:r>
              <a:rPr lang="en-US" baseline="0" dirty="0" err="1" smtClean="0">
                <a:latin typeface="Calibri" charset="0"/>
                <a:ea typeface="ＭＳ Ｐゴシック" charset="0"/>
                <a:cs typeface="ＭＳ Ｐゴシック" charset="0"/>
              </a:rPr>
              <a:t>Njøs</a:t>
            </a:r>
            <a:r>
              <a:rPr lang="en-US" baseline="0" dirty="0" smtClean="0">
                <a:latin typeface="Calibri" charset="0"/>
                <a:ea typeface="ＭＳ Ｐゴシック" charset="0"/>
                <a:cs typeface="ＭＳ Ｐゴシック" charset="0"/>
              </a:rPr>
              <a:t> in Norway by Stein </a:t>
            </a:r>
            <a:r>
              <a:rPr lang="en-US" baseline="0" dirty="0" err="1" smtClean="0">
                <a:latin typeface="Calibri" charset="0"/>
                <a:ea typeface="ＭＳ Ｐゴシック" charset="0"/>
                <a:cs typeface="ＭＳ Ｐゴシック" charset="0"/>
              </a:rPr>
              <a:t>Harald</a:t>
            </a:r>
            <a:r>
              <a:rPr lang="en-US" baseline="0" dirty="0" smtClean="0">
                <a:latin typeface="Calibri" charset="0"/>
                <a:ea typeface="ＭＳ Ｐゴシック" charset="0"/>
                <a:cs typeface="ＭＳ Ｐゴシック" charset="0"/>
              </a:rPr>
              <a:t> </a:t>
            </a:r>
            <a:r>
              <a:rPr lang="en-US" baseline="0" dirty="0" err="1" smtClean="0">
                <a:latin typeface="Calibri" charset="0"/>
                <a:ea typeface="ＭＳ Ｐゴシック" charset="0"/>
                <a:cs typeface="ＭＳ Ｐゴシック" charset="0"/>
              </a:rPr>
              <a:t>Hjeltnes</a:t>
            </a:r>
            <a:r>
              <a:rPr lang="en-US" baseline="0" dirty="0" smtClean="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http://</a:t>
            </a:r>
            <a:r>
              <a:rPr lang="en-US" dirty="0" err="1" smtClean="0">
                <a:latin typeface="Calibri" charset="0"/>
                <a:ea typeface="ＭＳ Ｐゴシック" charset="0"/>
                <a:cs typeface="ＭＳ Ｐゴシック" charset="0"/>
              </a:rPr>
              <a:t>sesto.nordgen.org</a:t>
            </a:r>
            <a:r>
              <a:rPr lang="en-US" dirty="0" smtClean="0">
                <a:latin typeface="Calibri" charset="0"/>
                <a:ea typeface="ＭＳ Ｐゴシック" charset="0"/>
                <a:cs typeface="ＭＳ Ｐゴシック" charset="0"/>
              </a:rPr>
              <a:t>/</a:t>
            </a:r>
            <a:r>
              <a:rPr lang="en-US" dirty="0" err="1" smtClean="0">
                <a:latin typeface="Calibri" charset="0"/>
                <a:ea typeface="ＭＳ Ｐゴシック" charset="0"/>
                <a:cs typeface="ＭＳ Ｐゴシック" charset="0"/>
              </a:rPr>
              <a:t>sesto</a:t>
            </a:r>
            <a:r>
              <a:rPr lang="en-US" dirty="0" smtClean="0">
                <a:latin typeface="Calibri" charset="0"/>
                <a:ea typeface="ＭＳ Ｐゴシック" charset="0"/>
                <a:cs typeface="ＭＳ Ｐゴシック" charset="0"/>
              </a:rPr>
              <a:t>/</a:t>
            </a:r>
            <a:r>
              <a:rPr lang="en-US" dirty="0" err="1" smtClean="0">
                <a:latin typeface="Calibri" charset="0"/>
                <a:ea typeface="ＭＳ Ｐゴシック" charset="0"/>
                <a:cs typeface="ＭＳ Ｐゴシック" charset="0"/>
              </a:rPr>
              <a:t>index.php?scp</a:t>
            </a:r>
            <a:r>
              <a:rPr lang="en-US" dirty="0" smtClean="0">
                <a:latin typeface="Calibri" charset="0"/>
                <a:ea typeface="ＭＳ Ｐゴシック" charset="0"/>
                <a:cs typeface="ＭＳ Ｐゴシック" charset="0"/>
              </a:rPr>
              <a:t>=</a:t>
            </a:r>
            <a:r>
              <a:rPr lang="en-US" dirty="0" err="1" smtClean="0">
                <a:latin typeface="Calibri" charset="0"/>
                <a:ea typeface="ＭＳ Ｐゴシック" charset="0"/>
                <a:cs typeface="ＭＳ Ｐゴシック" charset="0"/>
              </a:rPr>
              <a:t>ngb&amp;thm</a:t>
            </a:r>
            <a:r>
              <a:rPr lang="en-US" dirty="0" smtClean="0">
                <a:latin typeface="Calibri" charset="0"/>
                <a:ea typeface="ＭＳ Ｐゴシック" charset="0"/>
                <a:cs typeface="ＭＳ Ｐゴシック" charset="0"/>
              </a:rPr>
              <a:t>=</a:t>
            </a:r>
            <a:r>
              <a:rPr lang="en-US" dirty="0" err="1" smtClean="0">
                <a:latin typeface="Calibri" charset="0"/>
                <a:ea typeface="ＭＳ Ｐゴシック" charset="0"/>
                <a:cs typeface="ＭＳ Ｐゴシック" charset="0"/>
              </a:rPr>
              <a:t>pictures&amp;mod</a:t>
            </a:r>
            <a:r>
              <a:rPr lang="en-US" dirty="0" smtClean="0">
                <a:latin typeface="Calibri" charset="0"/>
                <a:ea typeface="ＭＳ Ｐゴシック" charset="0"/>
                <a:cs typeface="ＭＳ Ｐゴシック" charset="0"/>
              </a:rPr>
              <a:t>=</a:t>
            </a:r>
            <a:r>
              <a:rPr lang="en-US" dirty="0" err="1" smtClean="0">
                <a:latin typeface="Calibri" charset="0"/>
                <a:ea typeface="ＭＳ Ｐゴシック" charset="0"/>
                <a:cs typeface="ＭＳ Ｐゴシック" charset="0"/>
              </a:rPr>
              <a:t>det&amp;id</a:t>
            </a:r>
            <a:r>
              <a:rPr lang="en-US" dirty="0" smtClean="0">
                <a:latin typeface="Calibri" charset="0"/>
                <a:ea typeface="ＭＳ Ｐゴシック" charset="0"/>
                <a:cs typeface="ＭＳ Ｐゴシック" charset="0"/>
              </a:rPr>
              <a:t>=004019&amp;img_size=768x512</a:t>
            </a:r>
          </a:p>
          <a:p>
            <a:pPr eaLnBrk="1" hangingPunct="1">
              <a:spcBef>
                <a:spcPct val="0"/>
              </a:spcBef>
            </a:pPr>
            <a:r>
              <a:rPr lang="en-US" dirty="0" smtClean="0">
                <a:latin typeface="Calibri" charset="0"/>
                <a:ea typeface="ＭＳ Ｐゴシック" charset="0"/>
                <a:cs typeface="ＭＳ Ｐゴシック" charset="0"/>
              </a:rPr>
              <a:t>Rhubarb, Rheum x </a:t>
            </a:r>
            <a:r>
              <a:rPr lang="en-US" dirty="0" err="1" smtClean="0">
                <a:latin typeface="Calibri" charset="0"/>
                <a:ea typeface="ＭＳ Ｐゴシック" charset="0"/>
                <a:cs typeface="ＭＳ Ｐゴシック" charset="0"/>
              </a:rPr>
              <a:t>hybridum</a:t>
            </a:r>
            <a:r>
              <a:rPr lang="en-US" dirty="0" smtClean="0">
                <a:latin typeface="Calibri" charset="0"/>
                <a:ea typeface="ＭＳ Ｐゴシック" charset="0"/>
                <a:cs typeface="ＭＳ Ｐゴシック" charset="0"/>
              </a:rPr>
              <a:t> Murray, DKRHE43, by </a:t>
            </a:r>
            <a:r>
              <a:rPr lang="en-US" dirty="0" err="1" smtClean="0">
                <a:latin typeface="Calibri" charset="0"/>
                <a:ea typeface="ＭＳ Ｐゴシック" charset="0"/>
                <a:cs typeface="ＭＳ Ｐゴシック" charset="0"/>
              </a:rPr>
              <a:t>Gitte</a:t>
            </a:r>
            <a:r>
              <a:rPr lang="en-US" dirty="0" smtClean="0">
                <a:latin typeface="Calibri" charset="0"/>
                <a:ea typeface="ＭＳ Ｐゴシック" charset="0"/>
                <a:cs typeface="ＭＳ Ｐゴシック" charset="0"/>
              </a:rPr>
              <a:t> K. </a:t>
            </a:r>
            <a:r>
              <a:rPr lang="en-US" dirty="0" err="1" smtClean="0">
                <a:latin typeface="Calibri" charset="0"/>
                <a:ea typeface="ＭＳ Ｐゴシック" charset="0"/>
                <a:cs typeface="ＭＳ Ｐゴシック" charset="0"/>
              </a:rPr>
              <a:t>Bjørn</a:t>
            </a:r>
            <a:r>
              <a:rPr lang="en-US" dirty="0" smtClean="0">
                <a:latin typeface="Calibri" charset="0"/>
                <a:ea typeface="ＭＳ Ｐゴシック" charset="0"/>
                <a:cs typeface="ＭＳ Ｐゴシック" charset="0"/>
              </a:rPr>
              <a:t>, http://</a:t>
            </a:r>
            <a:r>
              <a:rPr lang="en-US" dirty="0" err="1" smtClean="0">
                <a:latin typeface="Calibri" charset="0"/>
                <a:ea typeface="ＭＳ Ｐゴシック" charset="0"/>
                <a:cs typeface="ＭＳ Ｐゴシック" charset="0"/>
              </a:rPr>
              <a:t>sesto.nordgen.org</a:t>
            </a:r>
            <a:r>
              <a:rPr lang="en-US" dirty="0" smtClean="0">
                <a:latin typeface="Calibri" charset="0"/>
                <a:ea typeface="ＭＳ Ｐゴシック" charset="0"/>
                <a:cs typeface="ＭＳ Ｐゴシック" charset="0"/>
              </a:rPr>
              <a:t>/</a:t>
            </a:r>
            <a:r>
              <a:rPr lang="en-US" dirty="0" err="1" smtClean="0">
                <a:latin typeface="Calibri" charset="0"/>
                <a:ea typeface="ＭＳ Ｐゴシック" charset="0"/>
                <a:cs typeface="ＭＳ Ｐゴシック" charset="0"/>
              </a:rPr>
              <a:t>sesto</a:t>
            </a:r>
            <a:r>
              <a:rPr lang="en-US" dirty="0" smtClean="0">
                <a:latin typeface="Calibri" charset="0"/>
                <a:ea typeface="ＭＳ Ｐゴシック" charset="0"/>
                <a:cs typeface="ＭＳ Ｐゴシック" charset="0"/>
              </a:rPr>
              <a:t>/</a:t>
            </a:r>
            <a:r>
              <a:rPr lang="en-US" dirty="0" err="1" smtClean="0">
                <a:latin typeface="Calibri" charset="0"/>
                <a:ea typeface="ＭＳ Ｐゴシック" charset="0"/>
                <a:cs typeface="ＭＳ Ｐゴシック" charset="0"/>
              </a:rPr>
              <a:t>index.php?scp</a:t>
            </a:r>
            <a:r>
              <a:rPr lang="en-US" dirty="0" smtClean="0">
                <a:latin typeface="Calibri" charset="0"/>
                <a:ea typeface="ＭＳ Ｐゴシック" charset="0"/>
                <a:cs typeface="ＭＳ Ｐゴシック" charset="0"/>
              </a:rPr>
              <a:t>=</a:t>
            </a:r>
            <a:r>
              <a:rPr lang="en-US" dirty="0" err="1" smtClean="0">
                <a:latin typeface="Calibri" charset="0"/>
                <a:ea typeface="ＭＳ Ｐゴシック" charset="0"/>
                <a:cs typeface="ＭＳ Ｐゴシック" charset="0"/>
              </a:rPr>
              <a:t>ngb&amp;thm</a:t>
            </a:r>
            <a:r>
              <a:rPr lang="en-US" dirty="0" smtClean="0">
                <a:latin typeface="Calibri" charset="0"/>
                <a:ea typeface="ＭＳ Ｐゴシック" charset="0"/>
                <a:cs typeface="ＭＳ Ｐゴシック" charset="0"/>
              </a:rPr>
              <a:t>=</a:t>
            </a:r>
            <a:r>
              <a:rPr lang="en-US" dirty="0" err="1" smtClean="0">
                <a:latin typeface="Calibri" charset="0"/>
                <a:ea typeface="ＭＳ Ｐゴシック" charset="0"/>
                <a:cs typeface="ＭＳ Ｐゴシック" charset="0"/>
              </a:rPr>
              <a:t>sesto&amp;lev</a:t>
            </a:r>
            <a:r>
              <a:rPr lang="en-US" dirty="0" smtClean="0">
                <a:latin typeface="Calibri" charset="0"/>
                <a:ea typeface="ＭＳ Ｐゴシック" charset="0"/>
                <a:cs typeface="ＭＳ Ｐゴシック" charset="0"/>
              </a:rPr>
              <a:t>=</a:t>
            </a:r>
            <a:r>
              <a:rPr lang="en-US" dirty="0" err="1" smtClean="0">
                <a:latin typeface="Calibri" charset="0"/>
                <a:ea typeface="ＭＳ Ｐゴシック" charset="0"/>
                <a:cs typeface="ＭＳ Ｐゴシック" charset="0"/>
              </a:rPr>
              <a:t>acc&amp;accide</a:t>
            </a:r>
            <a:r>
              <a:rPr lang="en-US" dirty="0" smtClean="0">
                <a:latin typeface="Calibri" charset="0"/>
                <a:ea typeface="ＭＳ Ｐゴシック" charset="0"/>
                <a:cs typeface="ＭＳ Ｐゴシック" charset="0"/>
              </a:rPr>
              <a:t>=28981&amp;lst=</a:t>
            </a:r>
            <a:r>
              <a:rPr lang="en-US" dirty="0" err="1" smtClean="0">
                <a:latin typeface="Calibri" charset="0"/>
                <a:ea typeface="ＭＳ Ｐゴシック" charset="0"/>
                <a:cs typeface="ＭＳ Ｐゴシック" charset="0"/>
              </a:rPr>
              <a:t>img</a:t>
            </a:r>
            <a:endParaRPr lang="en-US" dirty="0" smtClean="0">
              <a:latin typeface="Calibri" charset="0"/>
              <a:ea typeface="ＭＳ Ｐゴシック" charset="0"/>
              <a:cs typeface="ＭＳ Ｐゴシック" charset="0"/>
            </a:endParaRPr>
          </a:p>
          <a:p>
            <a:pPr eaLnBrk="1" hangingPunct="1">
              <a:spcBef>
                <a:spcPct val="0"/>
              </a:spcBef>
            </a:pPr>
            <a:r>
              <a:rPr lang="fr-FR" dirty="0" err="1" smtClean="0">
                <a:latin typeface="Calibri" charset="0"/>
                <a:ea typeface="ＭＳ Ｐゴシック" charset="0"/>
                <a:cs typeface="ＭＳ Ｐゴシック" charset="0"/>
              </a:rPr>
              <a:t>Chickpea</a:t>
            </a:r>
            <a:r>
              <a:rPr lang="fr-FR" dirty="0" smtClean="0">
                <a:latin typeface="Calibri" charset="0"/>
                <a:ea typeface="ＭＳ Ｐゴシック" charset="0"/>
                <a:cs typeface="ＭＳ Ｐゴシック" charset="0"/>
              </a:rPr>
              <a:t> </a:t>
            </a:r>
            <a:r>
              <a:rPr lang="fr-FR" dirty="0" err="1" smtClean="0">
                <a:latin typeface="Calibri" charset="0"/>
                <a:ea typeface="ＭＳ Ｐゴシック" charset="0"/>
                <a:cs typeface="ＭＳ Ｐゴシック" charset="0"/>
              </a:rPr>
              <a:t>at</a:t>
            </a:r>
            <a:r>
              <a:rPr lang="fr-FR" dirty="0" smtClean="0">
                <a:latin typeface="Calibri" charset="0"/>
                <a:ea typeface="ＭＳ Ｐゴシック" charset="0"/>
                <a:cs typeface="ＭＳ Ｐゴシック" charset="0"/>
              </a:rPr>
              <a:t> Horsham in </a:t>
            </a:r>
            <a:r>
              <a:rPr lang="fr-FR" dirty="0" err="1" smtClean="0">
                <a:latin typeface="Calibri" charset="0"/>
                <a:ea typeface="ＭＳ Ｐゴシック" charset="0"/>
                <a:cs typeface="ＭＳ Ｐゴシック" charset="0"/>
              </a:rPr>
              <a:t>Australia</a:t>
            </a:r>
            <a:r>
              <a:rPr lang="fr-FR" dirty="0" smtClean="0">
                <a:latin typeface="Calibri" charset="0"/>
                <a:ea typeface="ＭＳ Ｐゴシック" charset="0"/>
                <a:cs typeface="ＭＳ Ｐゴシック" charset="0"/>
              </a:rPr>
              <a:t>, CC-by D Endresen, </a:t>
            </a:r>
            <a:r>
              <a:rPr lang="fr-FR" dirty="0" err="1" smtClean="0">
                <a:latin typeface="Calibri" charset="0"/>
                <a:ea typeface="ＭＳ Ｐゴシック" charset="0"/>
                <a:cs typeface="ＭＳ Ｐゴシック" charset="0"/>
              </a:rPr>
              <a:t>https</a:t>
            </a:r>
            <a:r>
              <a:rPr lang="fr-FR" dirty="0" smtClean="0">
                <a:latin typeface="Calibri" charset="0"/>
                <a:ea typeface="ＭＳ Ｐゴシック" charset="0"/>
                <a:cs typeface="ＭＳ Ｐゴシック" charset="0"/>
              </a:rPr>
              <a:t>://</a:t>
            </a:r>
            <a:r>
              <a:rPr lang="fr-FR" dirty="0" err="1" smtClean="0">
                <a:latin typeface="Calibri" charset="0"/>
                <a:ea typeface="ＭＳ Ｐゴシック" charset="0"/>
                <a:cs typeface="ＭＳ Ｐゴシック" charset="0"/>
              </a:rPr>
              <a:t>plus.google.com</a:t>
            </a:r>
            <a:r>
              <a:rPr lang="fr-FR" dirty="0" smtClean="0">
                <a:latin typeface="Calibri" charset="0"/>
                <a:ea typeface="ＭＳ Ｐゴシック" charset="0"/>
                <a:cs typeface="ＭＳ Ｐゴシック" charset="0"/>
              </a:rPr>
              <a:t>/photos/+</a:t>
            </a:r>
            <a:r>
              <a:rPr lang="fr-FR" dirty="0" err="1" smtClean="0">
                <a:latin typeface="Calibri" charset="0"/>
                <a:ea typeface="ＭＳ Ｐゴシック" charset="0"/>
                <a:cs typeface="ＭＳ Ｐゴシック" charset="0"/>
              </a:rPr>
              <a:t>DagEndresen</a:t>
            </a:r>
            <a:r>
              <a:rPr lang="fr-FR" dirty="0" smtClean="0">
                <a:latin typeface="Calibri" charset="0"/>
                <a:ea typeface="ＭＳ Ｐゴシック" charset="0"/>
                <a:cs typeface="ＭＳ Ｐゴシック" charset="0"/>
              </a:rPr>
              <a:t>/albums/5323049422958990705/5365279366656917090?banner=</a:t>
            </a:r>
            <a:r>
              <a:rPr lang="fr-FR" dirty="0" err="1" smtClean="0">
                <a:latin typeface="Calibri" charset="0"/>
                <a:ea typeface="ＭＳ Ｐゴシック" charset="0"/>
                <a:cs typeface="ＭＳ Ｐゴシック" charset="0"/>
              </a:rPr>
              <a:t>pwa&amp;pid</a:t>
            </a:r>
            <a:r>
              <a:rPr lang="fr-FR" dirty="0" smtClean="0">
                <a:latin typeface="Calibri" charset="0"/>
                <a:ea typeface="ＭＳ Ｐゴシック" charset="0"/>
                <a:cs typeface="ＭＳ Ｐゴシック" charset="0"/>
              </a:rPr>
              <a:t>=5365279366656917090&amp;oid=115547050550954466285</a:t>
            </a:r>
            <a:endParaRPr lang="en-GB" dirty="0">
              <a:latin typeface="Calibri" charset="0"/>
              <a:ea typeface="ＭＳ Ｐゴシック" charset="0"/>
              <a:cs typeface="ＭＳ Ｐゴシック" charset="0"/>
            </a:endParaRPr>
          </a:p>
        </p:txBody>
      </p:sp>
      <p:sp>
        <p:nvSpPr>
          <p:cNvPr id="24580" name="Slide Number Placeholder 3"/>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FA972A7-281E-E74B-B2C7-648BDFAE011A}" type="slidenum">
              <a:rPr lang="en-US" sz="1200">
                <a:latin typeface="Calibri" charset="0"/>
              </a:rPr>
              <a:pPr eaLnBrk="1" hangingPunct="1"/>
              <a:t>34</a:t>
            </a:fld>
            <a:endParaRPr lang="en-US" sz="1200">
              <a:latin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r>
              <a:rPr lang="en-US" dirty="0" smtClean="0"/>
              <a:t>Photo: Dag Endresen.</a:t>
            </a:r>
            <a:r>
              <a:rPr lang="en-US" baseline="0" dirty="0" smtClean="0"/>
              <a:t> </a:t>
            </a:r>
            <a:r>
              <a:rPr lang="en-US" dirty="0" smtClean="0"/>
              <a:t>Field of sugar beet (</a:t>
            </a:r>
            <a:r>
              <a:rPr lang="en-US" i="1" dirty="0" smtClean="0"/>
              <a:t>Beta </a:t>
            </a:r>
            <a:r>
              <a:rPr lang="en-US" i="1" dirty="0" err="1" smtClean="0"/>
              <a:t>vulgaris</a:t>
            </a:r>
            <a:r>
              <a:rPr lang="en-US" i="1" dirty="0" smtClean="0"/>
              <a:t> </a:t>
            </a:r>
            <a:r>
              <a:rPr lang="en-US" dirty="0" smtClean="0"/>
              <a:t>L.) at Alnarp (June 2005). URL: http://www.flickr.com/photos/dag_endresen/4189812241/</a:t>
            </a:r>
            <a:endParaRPr lang="en-US" dirty="0"/>
          </a:p>
        </p:txBody>
      </p:sp>
      <p:sp>
        <p:nvSpPr>
          <p:cNvPr id="4" name="Slide Number Placeholder 3"/>
          <p:cNvSpPr>
            <a:spLocks noGrp="1"/>
          </p:cNvSpPr>
          <p:nvPr>
            <p:ph type="sldNum" sz="quarter" idx="10"/>
          </p:nvPr>
        </p:nvSpPr>
        <p:spPr/>
        <p:txBody>
          <a:bodyPr/>
          <a:lstStyle/>
          <a:p>
            <a:fld id="{B3EAA6F6-35D0-ED4D-9BB3-028D5745D095}"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pPr marL="0" marR="0" indent="0" algn="l" defTabSz="455724" rtl="0" eaLnBrk="1" fontAlgn="auto" latinLnBrk="0" hangingPunct="1">
              <a:lnSpc>
                <a:spcPct val="100000"/>
              </a:lnSpc>
              <a:spcBef>
                <a:spcPts val="0"/>
              </a:spcBef>
              <a:spcAft>
                <a:spcPts val="0"/>
              </a:spcAft>
              <a:buClrTx/>
              <a:buSzTx/>
              <a:buFontTx/>
              <a:buNone/>
              <a:tabLst/>
              <a:defRPr/>
            </a:pPr>
            <a:r>
              <a:rPr lang="en-US" dirty="0" smtClean="0"/>
              <a:t>Photo from</a:t>
            </a:r>
            <a:r>
              <a:rPr lang="en-US" baseline="0" dirty="0" smtClean="0"/>
              <a:t> the</a:t>
            </a:r>
            <a:r>
              <a:rPr lang="en-US" dirty="0" smtClean="0"/>
              <a:t> USDA Photo archive. </a:t>
            </a:r>
            <a:r>
              <a:rPr lang="en-US" sz="1200" dirty="0" smtClean="0"/>
              <a:t>Slide text by Ken Street, ICARDA FIGS team (2009).</a:t>
            </a:r>
          </a:p>
        </p:txBody>
      </p:sp>
      <p:sp>
        <p:nvSpPr>
          <p:cNvPr id="4" name="Slide Number Placeholder 3"/>
          <p:cNvSpPr>
            <a:spLocks noGrp="1"/>
          </p:cNvSpPr>
          <p:nvPr>
            <p:ph type="sldNum" sz="quarter" idx="10"/>
          </p:nvPr>
        </p:nvSpPr>
        <p:spPr/>
        <p:txBody>
          <a:bodyPr/>
          <a:lstStyle/>
          <a:p>
            <a:fld id="{5F13F7A3-C763-EB4C-B29D-8F375A12CE9B}"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r>
              <a:rPr lang="en-US" dirty="0" smtClean="0"/>
              <a:t>Photo: Bread</a:t>
            </a:r>
            <a:r>
              <a:rPr lang="en-US" baseline="0" dirty="0" smtClean="0"/>
              <a:t> wheat (</a:t>
            </a:r>
            <a:r>
              <a:rPr lang="en-US" i="1" baseline="0" dirty="0" smtClean="0"/>
              <a:t>Triticum aestivum </a:t>
            </a:r>
            <a:r>
              <a:rPr lang="en-US" baseline="0" dirty="0" smtClean="0"/>
              <a:t>L.) at Nöbbelöv in Lund July 2010 by Dag Endresen. URL: http://www.flickr.com/photos/dag_endresen/4826565058/</a:t>
            </a:r>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r>
              <a:rPr lang="en-US" dirty="0" smtClean="0"/>
              <a:t>Modern agriculture uses advanced plant varieties based on the most productive genetics. The original land races and wild forms produce lower yields, but their greater genetic variation contains a higher diversity in e.g. resistance to disease. High-yielding modern crops are therefore vulnerable when a new disease arises.</a:t>
            </a:r>
            <a:endParaRPr lang="en-US" dirty="0"/>
          </a:p>
        </p:txBody>
      </p:sp>
      <p:sp>
        <p:nvSpPr>
          <p:cNvPr id="4" name="Slide Number Placeholder 3"/>
          <p:cNvSpPr>
            <a:spLocks noGrp="1"/>
          </p:cNvSpPr>
          <p:nvPr>
            <p:ph type="sldNum" sz="quarter" idx="10"/>
          </p:nvPr>
        </p:nvSpPr>
        <p:spPr/>
        <p:txBody>
          <a:bodyPr/>
          <a:lstStyle/>
          <a:p>
            <a:fld id="{5F13F7A3-C763-EB4C-B29D-8F375A12CE9B}"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r>
              <a:rPr lang="en-US" dirty="0" smtClean="0"/>
              <a:t>Illustration traditional cattle farming: </a:t>
            </a:r>
            <a:r>
              <a:rPr lang="en-US" dirty="0" err="1" smtClean="0"/>
              <a:t>http://commons.wikimedia.org/wiki/File:Traditional_farming_Guinea.jpg</a:t>
            </a:r>
            <a:r>
              <a:rPr lang="en-US" dirty="0" smtClean="0"/>
              <a:t> (USAID, Public Domain)</a:t>
            </a:r>
            <a:endParaRPr lang="en-US" dirty="0"/>
          </a:p>
        </p:txBody>
      </p:sp>
      <p:sp>
        <p:nvSpPr>
          <p:cNvPr id="4" name="Slide Number Placeholder 3"/>
          <p:cNvSpPr>
            <a:spLocks noGrp="1"/>
          </p:cNvSpPr>
          <p:nvPr>
            <p:ph type="sldNum" sz="quarter" idx="10"/>
          </p:nvPr>
        </p:nvSpPr>
        <p:spPr/>
        <p:txBody>
          <a:bodyPr/>
          <a:lstStyle/>
          <a:p>
            <a:fld id="{5F13F7A3-C763-EB4C-B29D-8F375A12CE9B}"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 of World population density</a:t>
            </a:r>
            <a:r>
              <a:rPr lang="en-US" baseline="0" dirty="0" smtClean="0"/>
              <a:t> 2015, prepared by Alex E, available at </a:t>
            </a:r>
            <a:r>
              <a:rPr lang="en-US" baseline="0" dirty="0" err="1" smtClean="0"/>
              <a:t>Ecoclimax</a:t>
            </a:r>
            <a:r>
              <a:rPr lang="en-US" baseline="0" dirty="0" smtClean="0"/>
              <a:t>, http://</a:t>
            </a:r>
            <a:r>
              <a:rPr lang="en-US" baseline="0" dirty="0" err="1" smtClean="0"/>
              <a:t>www.ecoclimax.com</a:t>
            </a:r>
            <a:r>
              <a:rPr lang="en-US" baseline="0" dirty="0" smtClean="0"/>
              <a:t>/2016/10/population-density-of-</a:t>
            </a:r>
            <a:r>
              <a:rPr lang="en-US" baseline="0" dirty="0" err="1" smtClean="0"/>
              <a:t>world.html</a:t>
            </a:r>
            <a:endParaRPr lang="en-US" dirty="0" smtClean="0"/>
          </a:p>
          <a:p>
            <a:r>
              <a:rPr lang="en-US" dirty="0" smtClean="0"/>
              <a:t>Map of</a:t>
            </a:r>
            <a:r>
              <a:rPr lang="en-US" baseline="0" dirty="0" smtClean="0"/>
              <a:t> </a:t>
            </a:r>
            <a:r>
              <a:rPr lang="en-US" dirty="0" smtClean="0"/>
              <a:t>World population density 1994. </a:t>
            </a:r>
            <a:r>
              <a:rPr lang="en-US" baseline="0" dirty="0" smtClean="0"/>
              <a:t>Public Domain by </a:t>
            </a:r>
            <a:r>
              <a:rPr lang="en-US" dirty="0" smtClean="0"/>
              <a:t>U.S. department of agriculture,</a:t>
            </a:r>
            <a:r>
              <a:rPr lang="en-US" baseline="0" dirty="0" smtClean="0"/>
              <a:t> </a:t>
            </a:r>
            <a:r>
              <a:rPr lang="en-US" dirty="0" smtClean="0"/>
              <a:t>http://</a:t>
            </a:r>
            <a:r>
              <a:rPr lang="en-US" dirty="0" err="1" smtClean="0"/>
              <a:t>en.wikipedia.org</a:t>
            </a:r>
            <a:r>
              <a:rPr lang="en-US" dirty="0" smtClean="0"/>
              <a:t>/wiki/</a:t>
            </a:r>
            <a:r>
              <a:rPr lang="en-US" dirty="0" err="1" smtClean="0"/>
              <a:t>World_population#mediaviewer</a:t>
            </a:r>
            <a:r>
              <a:rPr lang="en-US" dirty="0" smtClean="0"/>
              <a:t>/File:World_population_density_1994.png</a:t>
            </a:r>
          </a:p>
          <a:p>
            <a:r>
              <a:rPr lang="en-US" dirty="0" smtClean="0"/>
              <a:t>World population 2000, map:</a:t>
            </a:r>
            <a:r>
              <a:rPr lang="en-US" baseline="0" dirty="0" smtClean="0"/>
              <a:t> </a:t>
            </a:r>
            <a:r>
              <a:rPr lang="en-US" dirty="0" smtClean="0"/>
              <a:t>http://</a:t>
            </a:r>
            <a:r>
              <a:rPr lang="en-US" dirty="0" err="1" smtClean="0"/>
              <a:t>sedac.ciesin.columbia.edu</a:t>
            </a:r>
            <a:r>
              <a:rPr lang="en-US" dirty="0" smtClean="0"/>
              <a:t>/data/collection/gpw-v3/maps/gallery/search/7?facets=</a:t>
            </a:r>
            <a:r>
              <a:rPr lang="en-US" dirty="0" err="1" smtClean="0"/>
              <a:t>theme:population</a:t>
            </a:r>
            <a:endParaRPr lang="en-US" dirty="0" smtClean="0"/>
          </a:p>
          <a:p>
            <a:r>
              <a:rPr lang="en-US" dirty="0" smtClean="0"/>
              <a:t>http://</a:t>
            </a:r>
            <a:r>
              <a:rPr lang="en-US" dirty="0" err="1" smtClean="0"/>
              <a:t>www.fao.org</a:t>
            </a:r>
            <a:r>
              <a:rPr lang="en-US" dirty="0" smtClean="0"/>
              <a:t>/</a:t>
            </a:r>
            <a:r>
              <a:rPr lang="en-US" dirty="0" err="1" smtClean="0"/>
              <a:t>docrep</a:t>
            </a:r>
            <a:r>
              <a:rPr lang="en-US" dirty="0" smtClean="0"/>
              <a:t>/009/a0310e/A0310E06.htm</a:t>
            </a:r>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4</a:t>
            </a:fld>
            <a:endParaRPr lang="en-US"/>
          </a:p>
        </p:txBody>
      </p:sp>
    </p:spTree>
    <p:extLst>
      <p:ext uri="{BB962C8B-B14F-4D97-AF65-F5344CB8AC3E}">
        <p14:creationId xmlns:p14="http://schemas.microsoft.com/office/powerpoint/2010/main" val="2745871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de-DE">
                <a:ea typeface="ＭＳ Ｐゴシック" charset="-128"/>
                <a:cs typeface="ＭＳ Ｐゴシック" charset="-128"/>
              </a:rPr>
              <a:t>Presentation of TDWG and Net Blotch</a:t>
            </a:r>
          </a:p>
        </p:txBody>
      </p:sp>
      <p:sp>
        <p:nvSpPr>
          <p:cNvPr id="28675"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89B4B036-2D39-9E49-A234-E3CCEA1BA68F}" type="datetime1">
              <a:rPr lang="en-US">
                <a:ea typeface="ＭＳ Ｐゴシック" charset="-128"/>
                <a:cs typeface="ＭＳ Ｐゴシック" charset="-128"/>
              </a:rPr>
              <a:pPr fontAlgn="base">
                <a:spcBef>
                  <a:spcPct val="0"/>
                </a:spcBef>
                <a:spcAft>
                  <a:spcPct val="0"/>
                </a:spcAft>
                <a:defRPr/>
              </a:pPr>
              <a:t>2018-02-13</a:t>
            </a:fld>
            <a:endParaRPr lang="de-DE">
              <a:ea typeface="ＭＳ Ｐゴシック" charset="-128"/>
              <a:cs typeface="ＭＳ Ｐゴシック" charset="-128"/>
            </a:endParaRPr>
          </a:p>
        </p:txBody>
      </p:sp>
      <p:sp>
        <p:nvSpPr>
          <p:cNvPr id="2867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7592C32-8F84-0448-9AF7-963E56AE70C2}" type="slidenum">
              <a:rPr lang="de-DE">
                <a:ea typeface="ＭＳ Ｐゴシック" charset="-128"/>
                <a:cs typeface="ＭＳ Ｐゴシック" charset="-128"/>
              </a:rPr>
              <a:pPr fontAlgn="base">
                <a:spcBef>
                  <a:spcPct val="0"/>
                </a:spcBef>
                <a:spcAft>
                  <a:spcPct val="0"/>
                </a:spcAft>
                <a:defRPr/>
              </a:pPr>
              <a:t>40</a:t>
            </a:fld>
            <a:endParaRPr lang="de-DE">
              <a:ea typeface="ＭＳ Ｐゴシック" charset="-128"/>
              <a:cs typeface="ＭＳ Ｐゴシック" charset="-128"/>
            </a:endParaRPr>
          </a:p>
        </p:txBody>
      </p:sp>
      <p:sp>
        <p:nvSpPr>
          <p:cNvPr id="43013" name="Rectangle 2"/>
          <p:cNvSpPr>
            <a:spLocks noGrp="1" noRot="1" noChangeAspect="1" noChangeArrowheads="1" noTextEdit="1"/>
          </p:cNvSpPr>
          <p:nvPr>
            <p:ph type="sldImg"/>
          </p:nvPr>
        </p:nvSpPr>
        <p:spPr bwMode="auto">
          <a:xfrm>
            <a:off x="1006475" y="685800"/>
            <a:ext cx="4845050" cy="3429000"/>
          </a:xfrm>
          <a:solidFill>
            <a:srgbClr val="FFFFFF"/>
          </a:solidFill>
          <a:ln>
            <a:solidFill>
              <a:srgbClr val="000000"/>
            </a:solidFill>
            <a:miter lim="800000"/>
            <a:headEnd/>
            <a:tailEnd/>
          </a:ln>
        </p:spPr>
      </p:sp>
      <p:sp>
        <p:nvSpPr>
          <p:cNvPr id="43014"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r>
              <a:rPr lang="en-AU" dirty="0" smtClean="0"/>
              <a:t>This slide was originally made by Michael Mackay around 1995.</a:t>
            </a:r>
          </a:p>
          <a:p>
            <a:pPr eaLnBrk="1" hangingPunct="1"/>
            <a:r>
              <a:rPr lang="en-AU" b="1" dirty="0" smtClean="0"/>
              <a:t>We </a:t>
            </a:r>
            <a:r>
              <a:rPr lang="en-AU" dirty="0" smtClean="0"/>
              <a:t>can then use these layers of information as sieves, through which we can filter our accessions to identify those most likely to contain the genetic variation we are seeking. </a:t>
            </a:r>
          </a:p>
          <a:p>
            <a:pPr eaLnBrk="1" hangingPunct="1"/>
            <a:r>
              <a:rPr lang="en-AU" b="1" dirty="0" smtClean="0"/>
              <a:t>We </a:t>
            </a:r>
            <a:r>
              <a:rPr lang="en-AU" dirty="0" smtClean="0"/>
              <a:t>can “tune in” the environments from which we want to sample germplasm.</a:t>
            </a:r>
          </a:p>
          <a:p>
            <a:pPr eaLnBrk="1" hangingPunct="1"/>
            <a:r>
              <a:rPr lang="en-AU" b="1" dirty="0" smtClean="0"/>
              <a:t>For </a:t>
            </a:r>
            <a:r>
              <a:rPr lang="en-AU" dirty="0" smtClean="0"/>
              <a:t>example, we can specify annual precipitation, temperature during heading, humidity at another growth stage - and so on.</a:t>
            </a:r>
          </a:p>
          <a:p>
            <a:pPr eaLnBrk="1" hangingPunct="1"/>
            <a:r>
              <a:rPr lang="en-AU" b="1" dirty="0" smtClean="0"/>
              <a:t>Then </a:t>
            </a:r>
            <a:r>
              <a:rPr lang="en-AU" dirty="0" smtClean="0"/>
              <a:t>we tip our collection of accessions in the top of the FIGS machine and wait for those that filter out the bottom. These ones we evaluate thoroughly.</a:t>
            </a:r>
          </a:p>
          <a:p>
            <a:r>
              <a:rPr lang="en-US" sz="1200" kern="1200" dirty="0" smtClean="0">
                <a:solidFill>
                  <a:schemeClr val="tx1"/>
                </a:solidFill>
                <a:latin typeface="+mn-lt"/>
                <a:ea typeface="+mn-ea"/>
                <a:cs typeface="+mn-cs"/>
              </a:rPr>
              <a:t>References:</a:t>
            </a:r>
          </a:p>
          <a:p>
            <a:r>
              <a:rPr lang="en-US" sz="1200" kern="1200" dirty="0" smtClean="0">
                <a:solidFill>
                  <a:schemeClr val="tx1"/>
                </a:solidFill>
                <a:latin typeface="+mn-lt"/>
                <a:ea typeface="+mn-ea"/>
                <a:cs typeface="+mn-cs"/>
              </a:rPr>
              <a:t>* Mackay, M.C. (1986). Utilizing wheat genetic resources in Australia. p. 56-61. </a:t>
            </a:r>
            <a:r>
              <a:rPr lang="en-US" sz="1200" i="1" kern="1200" dirty="0" smtClean="0">
                <a:solidFill>
                  <a:schemeClr val="tx1"/>
                </a:solidFill>
                <a:latin typeface="+mn-lt"/>
                <a:ea typeface="+mn-ea"/>
                <a:cs typeface="+mn-cs"/>
              </a:rPr>
              <a:t>In</a:t>
            </a:r>
            <a:r>
              <a:rPr lang="en-US" sz="1200" kern="1200" dirty="0" smtClean="0">
                <a:solidFill>
                  <a:schemeClr val="tx1"/>
                </a:solidFill>
                <a:latin typeface="+mn-lt"/>
                <a:ea typeface="+mn-ea"/>
                <a:cs typeface="+mn-cs"/>
              </a:rPr>
              <a:t>: McLean, R. (</a:t>
            </a:r>
            <a:r>
              <a:rPr lang="en-US" sz="1200" kern="1200" dirty="0" err="1" smtClean="0">
                <a:solidFill>
                  <a:schemeClr val="tx1"/>
                </a:solidFill>
                <a:latin typeface="+mn-lt"/>
                <a:ea typeface="+mn-ea"/>
                <a:cs typeface="+mn-cs"/>
              </a:rPr>
              <a:t>ed</a:t>
            </a:r>
            <a:r>
              <a:rPr lang="en-US" sz="1200" kern="1200" dirty="0" smtClean="0">
                <a:solidFill>
                  <a:schemeClr val="tx1"/>
                </a:solidFill>
                <a:latin typeface="+mn-lt"/>
                <a:ea typeface="+mn-ea"/>
                <a:cs typeface="+mn-cs"/>
              </a:rPr>
              <a:t>). Proceedings of the 5th assembly wheat breeders' society in Australia, </a:t>
            </a:r>
            <a:r>
              <a:rPr lang="en-US" sz="1200" kern="1200" dirty="0" err="1" smtClean="0">
                <a:solidFill>
                  <a:schemeClr val="tx1"/>
                </a:solidFill>
                <a:latin typeface="+mn-lt"/>
                <a:ea typeface="+mn-ea"/>
                <a:cs typeface="+mn-cs"/>
              </a:rPr>
              <a:t>Merredin</a:t>
            </a:r>
            <a:r>
              <a:rPr lang="en-US" sz="1200" kern="1200" dirty="0" smtClean="0">
                <a:solidFill>
                  <a:schemeClr val="tx1"/>
                </a:solidFill>
                <a:latin typeface="+mn-lt"/>
                <a:ea typeface="+mn-ea"/>
                <a:cs typeface="+mn-cs"/>
              </a:rPr>
              <a:t> 18-22 Aug 1986. Western Australian Department of Agriculture, Perth, Australia. 580 p. ISBN: 9780730913269.</a:t>
            </a:r>
          </a:p>
          <a:p>
            <a:r>
              <a:rPr lang="en-US" sz="1200" kern="1200" dirty="0" smtClean="0">
                <a:solidFill>
                  <a:schemeClr val="tx1"/>
                </a:solidFill>
                <a:latin typeface="+mn-lt"/>
                <a:ea typeface="+mn-ea"/>
                <a:cs typeface="+mn-cs"/>
              </a:rPr>
              <a:t>* Mackay, M.C. (1990). Strategic planning for effective evaluation of plant germplasm. p. 21–25. </a:t>
            </a:r>
            <a:r>
              <a:rPr lang="en-US" sz="1200" i="1" kern="1200" dirty="0" smtClean="0">
                <a:solidFill>
                  <a:schemeClr val="tx1"/>
                </a:solidFill>
                <a:latin typeface="+mn-lt"/>
                <a:ea typeface="+mn-ea"/>
                <a:cs typeface="+mn-cs"/>
              </a:rPr>
              <a:t>In</a:t>
            </a:r>
            <a:r>
              <a:rPr lang="en-US" sz="1200" kern="1200" dirty="0" smtClean="0">
                <a:solidFill>
                  <a:schemeClr val="tx1"/>
                </a:solidFill>
                <a:latin typeface="+mn-lt"/>
                <a:ea typeface="+mn-ea"/>
                <a:cs typeface="+mn-cs"/>
              </a:rPr>
              <a:t>: J.P. </a:t>
            </a:r>
            <a:r>
              <a:rPr lang="en-US" sz="1200" kern="1200" dirty="0" err="1" smtClean="0">
                <a:solidFill>
                  <a:schemeClr val="tx1"/>
                </a:solidFill>
                <a:latin typeface="+mn-lt"/>
                <a:ea typeface="+mn-ea"/>
                <a:cs typeface="+mn-cs"/>
              </a:rPr>
              <a:t>Srivastava</a:t>
            </a:r>
            <a:r>
              <a:rPr lang="en-US" sz="1200" kern="1200" dirty="0" smtClean="0">
                <a:solidFill>
                  <a:schemeClr val="tx1"/>
                </a:solidFill>
                <a:latin typeface="+mn-lt"/>
                <a:ea typeface="+mn-ea"/>
                <a:cs typeface="+mn-cs"/>
              </a:rPr>
              <a:t> and A.B. </a:t>
            </a:r>
            <a:r>
              <a:rPr lang="en-US" sz="1200" kern="1200" dirty="0" err="1" smtClean="0">
                <a:solidFill>
                  <a:schemeClr val="tx1"/>
                </a:solidFill>
                <a:latin typeface="+mn-lt"/>
                <a:ea typeface="+mn-ea"/>
                <a:cs typeface="+mn-cs"/>
              </a:rPr>
              <a:t>Damania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eds</a:t>
            </a:r>
            <a:r>
              <a:rPr lang="en-US" sz="1200" kern="1200" dirty="0" smtClean="0">
                <a:solidFill>
                  <a:schemeClr val="tx1"/>
                </a:solidFill>
                <a:latin typeface="+mn-lt"/>
                <a:ea typeface="+mn-ea"/>
                <a:cs typeface="+mn-cs"/>
              </a:rPr>
              <a:t>). Wheat genetic resources: Meeting diverse needs. John Wiley &amp; Sons, Chichester, UK. ISBN 0-471-92880-1</a:t>
            </a:r>
          </a:p>
          <a:p>
            <a:r>
              <a:rPr lang="en-US" sz="1200" kern="1200" dirty="0" smtClean="0">
                <a:solidFill>
                  <a:schemeClr val="tx1"/>
                </a:solidFill>
                <a:latin typeface="+mn-lt"/>
                <a:ea typeface="+mn-ea"/>
                <a:cs typeface="+mn-cs"/>
              </a:rPr>
              <a:t>* Mackay, M.C. (1995). One core collection or many? p. 199-210. </a:t>
            </a:r>
            <a:r>
              <a:rPr lang="en-US" sz="1200" i="1" kern="1200" dirty="0" smtClean="0">
                <a:solidFill>
                  <a:schemeClr val="tx1"/>
                </a:solidFill>
                <a:latin typeface="+mn-lt"/>
                <a:ea typeface="+mn-ea"/>
                <a:cs typeface="+mn-cs"/>
              </a:rPr>
              <a:t>In:</a:t>
            </a:r>
            <a:r>
              <a:rPr lang="en-US" sz="1200" kern="1200" dirty="0" smtClean="0">
                <a:solidFill>
                  <a:schemeClr val="tx1"/>
                </a:solidFill>
                <a:latin typeface="+mn-lt"/>
                <a:ea typeface="+mn-ea"/>
                <a:cs typeface="+mn-cs"/>
              </a:rPr>
              <a:t> T. Hodgkin, A.H.D. Brown, </a:t>
            </a:r>
            <a:r>
              <a:rPr lang="en-US" sz="1200" kern="1200" dirty="0" err="1" smtClean="0">
                <a:solidFill>
                  <a:schemeClr val="tx1"/>
                </a:solidFill>
                <a:latin typeface="+mn-lt"/>
                <a:ea typeface="+mn-ea"/>
                <a:cs typeface="+mn-cs"/>
              </a:rPr>
              <a:t>Th.J.L</a:t>
            </a:r>
            <a:r>
              <a:rPr lang="en-US" sz="1200" kern="1200" dirty="0" smtClean="0">
                <a:solidFill>
                  <a:schemeClr val="tx1"/>
                </a:solidFill>
                <a:latin typeface="+mn-lt"/>
                <a:ea typeface="+mn-ea"/>
                <a:cs typeface="+mn-cs"/>
              </a:rPr>
              <a:t>. van Hintum and A.A.V. Morales (</a:t>
            </a:r>
            <a:r>
              <a:rPr lang="en-US" sz="1200" kern="1200" dirty="0" err="1" smtClean="0">
                <a:solidFill>
                  <a:schemeClr val="tx1"/>
                </a:solidFill>
                <a:latin typeface="+mn-lt"/>
                <a:ea typeface="+mn-ea"/>
                <a:cs typeface="+mn-cs"/>
              </a:rPr>
              <a:t>eds</a:t>
            </a:r>
            <a:r>
              <a:rPr lang="en-US" sz="1200" kern="1200" dirty="0" smtClean="0">
                <a:solidFill>
                  <a:schemeClr val="tx1"/>
                </a:solidFill>
                <a:latin typeface="+mn-lt"/>
                <a:ea typeface="+mn-ea"/>
                <a:cs typeface="+mn-cs"/>
              </a:rPr>
              <a:t>). </a:t>
            </a:r>
            <a:r>
              <a:rPr lang="en-US" sz="1200" i="1" kern="1200" dirty="0" smtClean="0">
                <a:solidFill>
                  <a:schemeClr val="tx1"/>
                </a:solidFill>
                <a:latin typeface="+mn-lt"/>
                <a:ea typeface="+mn-ea"/>
                <a:cs typeface="+mn-cs"/>
              </a:rPr>
              <a:t>Core collections of plant genetic resources</a:t>
            </a:r>
            <a:r>
              <a:rPr lang="en-US" sz="1200" kern="1200" dirty="0" smtClean="0">
                <a:solidFill>
                  <a:schemeClr val="tx1"/>
                </a:solidFill>
                <a:latin typeface="+mn-lt"/>
                <a:ea typeface="+mn-ea"/>
                <a:cs typeface="+mn-cs"/>
              </a:rPr>
              <a:t>. Proceedings from the IBPGR/CGN/CENARGEN workshop on 'Core Collections: Improving the Management and Use of Plant Germplasm Collections', held in Brasilia August 1992. John Wiley &amp; Sons, Chichester, UK. 269 p. ISBN: 978-0-471-95545-0.</a:t>
            </a:r>
          </a:p>
          <a:p>
            <a:r>
              <a:rPr lang="en-US" sz="1200" kern="1200" dirty="0" smtClean="0">
                <a:solidFill>
                  <a:schemeClr val="tx1"/>
                </a:solidFill>
                <a:latin typeface="+mn-lt"/>
                <a:ea typeface="+mn-ea"/>
                <a:cs typeface="+mn-cs"/>
              </a:rPr>
              <a:t>* Mackay, M.C. (2011). Surfing the </a:t>
            </a:r>
            <a:r>
              <a:rPr lang="en-US" sz="1200" kern="1200" dirty="0" err="1" smtClean="0">
                <a:solidFill>
                  <a:schemeClr val="tx1"/>
                </a:solidFill>
                <a:latin typeface="+mn-lt"/>
                <a:ea typeface="+mn-ea"/>
                <a:cs typeface="+mn-cs"/>
              </a:rPr>
              <a:t>genepool</a:t>
            </a:r>
            <a:r>
              <a:rPr lang="en-US" sz="1200" kern="1200" dirty="0" smtClean="0">
                <a:solidFill>
                  <a:schemeClr val="tx1"/>
                </a:solidFill>
                <a:latin typeface="+mn-lt"/>
                <a:ea typeface="+mn-ea"/>
                <a:cs typeface="+mn-cs"/>
              </a:rPr>
              <a:t>, the effective and efficient use of plant genetic resources. PhD thesis. Department of Plant Breeding and Biotechnology, Faculty of landscape planning, horticulture and agricultural science, Swedish University of Agricultural Sciences (SLU), Alnarp. ISBN: 978-91-576-7634-4. Available at </a:t>
            </a:r>
            <a:r>
              <a:rPr lang="en-US" sz="1200" u="sng" kern="1200" dirty="0" smtClean="0">
                <a:solidFill>
                  <a:schemeClr val="tx1"/>
                </a:solidFill>
                <a:latin typeface="+mn-lt"/>
                <a:ea typeface="+mn-ea"/>
                <a:cs typeface="+mn-cs"/>
                <a:hlinkClick r:id="rId3"/>
              </a:rPr>
              <a:t>http://pub.epsilon.slu.se/8439/</a:t>
            </a:r>
            <a:r>
              <a:rPr lang="en-US" sz="1200" kern="1200" dirty="0" smtClean="0">
                <a:solidFill>
                  <a:schemeClr val="tx1"/>
                </a:solidFill>
                <a:latin typeface="+mn-lt"/>
                <a:ea typeface="+mn-ea"/>
                <a:cs typeface="+mn-cs"/>
              </a:rPr>
              <a:t>, verified 9 Dec 2011.</a:t>
            </a:r>
          </a:p>
          <a:p>
            <a:pPr eaLnBrk="1" hangingPunct="1">
              <a:spcBef>
                <a:spcPct val="0"/>
              </a:spcBef>
            </a:pPr>
            <a:endParaRPr lang="en-AU"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pPr eaLnBrk="1" hangingPunct="1"/>
            <a:r>
              <a:rPr lang="en-AU" b="0" dirty="0" smtClean="0"/>
              <a:t>“We can then use these layers of information as sieves, through which we can filter our accessions to identify those most likely to contain the genetic variation we are seeking. We can “tune in” the environments from which we want to sample germplasm.</a:t>
            </a:r>
            <a:r>
              <a:rPr lang="en-AU" b="0" baseline="0" dirty="0" smtClean="0"/>
              <a:t> </a:t>
            </a:r>
            <a:r>
              <a:rPr lang="en-AU" b="0" dirty="0" smtClean="0"/>
              <a:t>For example, we can specify annual precipitation, temperature during heading, humidity at another growth stage - and so on.</a:t>
            </a:r>
            <a:r>
              <a:rPr lang="en-AU" b="0" baseline="0" dirty="0" smtClean="0"/>
              <a:t> </a:t>
            </a:r>
            <a:r>
              <a:rPr lang="en-AU" b="0" dirty="0" smtClean="0"/>
              <a:t>Then we tip our collection of accessions in the top of the FIGS machine and wait for those that filter out the bottom. These ones we evaluate thoroughly” (Michael</a:t>
            </a:r>
            <a:r>
              <a:rPr lang="en-AU" b="0" baseline="0" dirty="0" smtClean="0"/>
              <a:t> Mackay, 1995).</a:t>
            </a:r>
          </a:p>
          <a:p>
            <a:pPr eaLnBrk="1" hangingPunct="1"/>
            <a:r>
              <a:rPr lang="en-AU" b="1" baseline="0" dirty="0" smtClean="0"/>
              <a:t>References</a:t>
            </a:r>
            <a:r>
              <a:rPr lang="en-AU" baseline="0" dirty="0" smtClean="0"/>
              <a:t>: </a:t>
            </a:r>
            <a:r>
              <a:rPr lang="en-US" sz="1100" kern="1200" dirty="0" smtClean="0">
                <a:solidFill>
                  <a:schemeClr val="tx1"/>
                </a:solidFill>
                <a:latin typeface="+mn-lt"/>
                <a:ea typeface="+mn-ea"/>
                <a:cs typeface="+mn-cs"/>
              </a:rPr>
              <a:t>* Mackay, M.C. (1986). Utilizing wheat genetic resources in Australia. p. 56-61. </a:t>
            </a:r>
            <a:r>
              <a:rPr lang="en-US" sz="1100" i="1" kern="1200" dirty="0" smtClean="0">
                <a:solidFill>
                  <a:schemeClr val="tx1"/>
                </a:solidFill>
                <a:latin typeface="+mn-lt"/>
                <a:ea typeface="+mn-ea"/>
                <a:cs typeface="+mn-cs"/>
              </a:rPr>
              <a:t>In</a:t>
            </a:r>
            <a:r>
              <a:rPr lang="en-US" sz="1100" kern="1200" dirty="0" smtClean="0">
                <a:solidFill>
                  <a:schemeClr val="tx1"/>
                </a:solidFill>
                <a:latin typeface="+mn-lt"/>
                <a:ea typeface="+mn-ea"/>
                <a:cs typeface="+mn-cs"/>
              </a:rPr>
              <a:t>: McLean, R. (ed.). Proceedings of the 5th assembly wheat breeders' society in Australia, </a:t>
            </a:r>
            <a:r>
              <a:rPr lang="en-US" sz="1100" kern="1200" dirty="0" err="1" smtClean="0">
                <a:solidFill>
                  <a:schemeClr val="tx1"/>
                </a:solidFill>
                <a:latin typeface="+mn-lt"/>
                <a:ea typeface="+mn-ea"/>
                <a:cs typeface="+mn-cs"/>
              </a:rPr>
              <a:t>Merredin</a:t>
            </a:r>
            <a:r>
              <a:rPr lang="en-US" sz="1100" kern="1200" dirty="0" smtClean="0">
                <a:solidFill>
                  <a:schemeClr val="tx1"/>
                </a:solidFill>
                <a:latin typeface="+mn-lt"/>
                <a:ea typeface="+mn-ea"/>
                <a:cs typeface="+mn-cs"/>
              </a:rPr>
              <a:t> 18-22 Aug 1986. Western Australian Department of Agriculture, Perth, Australia. 580 p. ISBN: 9780730913269.</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 Mackay, M.C. (1990). Strategic planning for effective evaluation of plant germplasm. p. 21–25. </a:t>
            </a:r>
            <a:r>
              <a:rPr lang="en-US" sz="1100" i="1" kern="1200" dirty="0" smtClean="0">
                <a:solidFill>
                  <a:schemeClr val="tx1"/>
                </a:solidFill>
                <a:latin typeface="+mn-lt"/>
                <a:ea typeface="+mn-ea"/>
                <a:cs typeface="+mn-cs"/>
              </a:rPr>
              <a:t>In</a:t>
            </a:r>
            <a:r>
              <a:rPr lang="en-US" sz="1100" kern="1200" dirty="0" smtClean="0">
                <a:solidFill>
                  <a:schemeClr val="tx1"/>
                </a:solidFill>
                <a:latin typeface="+mn-lt"/>
                <a:ea typeface="+mn-ea"/>
                <a:cs typeface="+mn-cs"/>
              </a:rPr>
              <a:t>: J.P. </a:t>
            </a:r>
            <a:r>
              <a:rPr lang="en-US" sz="1100" kern="1200" dirty="0" err="1" smtClean="0">
                <a:solidFill>
                  <a:schemeClr val="tx1"/>
                </a:solidFill>
                <a:latin typeface="+mn-lt"/>
                <a:ea typeface="+mn-ea"/>
                <a:cs typeface="+mn-cs"/>
              </a:rPr>
              <a:t>Srivastava</a:t>
            </a:r>
            <a:r>
              <a:rPr lang="en-US" sz="1100" kern="1200" dirty="0" smtClean="0">
                <a:solidFill>
                  <a:schemeClr val="tx1"/>
                </a:solidFill>
                <a:latin typeface="+mn-lt"/>
                <a:ea typeface="+mn-ea"/>
                <a:cs typeface="+mn-cs"/>
              </a:rPr>
              <a:t> and A.B. </a:t>
            </a:r>
            <a:r>
              <a:rPr lang="en-US" sz="1100" kern="1200" dirty="0" err="1" smtClean="0">
                <a:solidFill>
                  <a:schemeClr val="tx1"/>
                </a:solidFill>
                <a:latin typeface="+mn-lt"/>
                <a:ea typeface="+mn-ea"/>
                <a:cs typeface="+mn-cs"/>
              </a:rPr>
              <a:t>Damania</a:t>
            </a:r>
            <a:r>
              <a:rPr lang="en-US" sz="1100" kern="1200" dirty="0" smtClean="0">
                <a:solidFill>
                  <a:schemeClr val="tx1"/>
                </a:solidFill>
                <a:latin typeface="+mn-lt"/>
                <a:ea typeface="+mn-ea"/>
                <a:cs typeface="+mn-cs"/>
              </a:rPr>
              <a:t> (</a:t>
            </a:r>
            <a:r>
              <a:rPr lang="en-US" sz="1100" kern="1200" dirty="0" err="1" smtClean="0">
                <a:solidFill>
                  <a:schemeClr val="tx1"/>
                </a:solidFill>
                <a:latin typeface="+mn-lt"/>
                <a:ea typeface="+mn-ea"/>
                <a:cs typeface="+mn-cs"/>
              </a:rPr>
              <a:t>eds</a:t>
            </a:r>
            <a:r>
              <a:rPr lang="en-US" sz="1100" kern="1200" dirty="0" smtClean="0">
                <a:solidFill>
                  <a:schemeClr val="tx1"/>
                </a:solidFill>
                <a:latin typeface="+mn-lt"/>
                <a:ea typeface="+mn-ea"/>
                <a:cs typeface="+mn-cs"/>
              </a:rPr>
              <a:t>). Wheat genetic resources: Meeting diverse needs. John Wiley &amp; Sons, Chichester, UK. ISBN 0-471-92880-1.</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 Mackay, M.C. (1995). One core collection or many? p. 199-210. </a:t>
            </a:r>
            <a:r>
              <a:rPr lang="en-US" sz="1100" i="1" kern="1200" dirty="0" smtClean="0">
                <a:solidFill>
                  <a:schemeClr val="tx1"/>
                </a:solidFill>
                <a:latin typeface="+mn-lt"/>
                <a:ea typeface="+mn-ea"/>
                <a:cs typeface="+mn-cs"/>
              </a:rPr>
              <a:t>In:</a:t>
            </a:r>
            <a:r>
              <a:rPr lang="en-US" sz="1100" kern="1200" dirty="0" smtClean="0">
                <a:solidFill>
                  <a:schemeClr val="tx1"/>
                </a:solidFill>
                <a:latin typeface="+mn-lt"/>
                <a:ea typeface="+mn-ea"/>
                <a:cs typeface="+mn-cs"/>
              </a:rPr>
              <a:t> T. Hodgkin, A.H.D. Brown, </a:t>
            </a:r>
            <a:r>
              <a:rPr lang="en-US" sz="1100" kern="1200" dirty="0" err="1" smtClean="0">
                <a:solidFill>
                  <a:schemeClr val="tx1"/>
                </a:solidFill>
                <a:latin typeface="+mn-lt"/>
                <a:ea typeface="+mn-ea"/>
                <a:cs typeface="+mn-cs"/>
              </a:rPr>
              <a:t>Th.J.L</a:t>
            </a:r>
            <a:r>
              <a:rPr lang="en-US" sz="1100" kern="1200" dirty="0" smtClean="0">
                <a:solidFill>
                  <a:schemeClr val="tx1"/>
                </a:solidFill>
                <a:latin typeface="+mn-lt"/>
                <a:ea typeface="+mn-ea"/>
                <a:cs typeface="+mn-cs"/>
              </a:rPr>
              <a:t>. van Hintum and A.A.V. Morales (</a:t>
            </a:r>
            <a:r>
              <a:rPr lang="en-US" sz="1100" kern="1200" dirty="0" err="1" smtClean="0">
                <a:solidFill>
                  <a:schemeClr val="tx1"/>
                </a:solidFill>
                <a:latin typeface="+mn-lt"/>
                <a:ea typeface="+mn-ea"/>
                <a:cs typeface="+mn-cs"/>
              </a:rPr>
              <a:t>eds</a:t>
            </a:r>
            <a:r>
              <a:rPr lang="en-US" sz="1100" kern="1200" dirty="0" smtClean="0">
                <a:solidFill>
                  <a:schemeClr val="tx1"/>
                </a:solidFill>
                <a:latin typeface="+mn-lt"/>
                <a:ea typeface="+mn-ea"/>
                <a:cs typeface="+mn-cs"/>
              </a:rPr>
              <a:t>). </a:t>
            </a:r>
            <a:r>
              <a:rPr lang="en-US" sz="1100" i="1" kern="1200" dirty="0" smtClean="0">
                <a:solidFill>
                  <a:schemeClr val="tx1"/>
                </a:solidFill>
                <a:latin typeface="+mn-lt"/>
                <a:ea typeface="+mn-ea"/>
                <a:cs typeface="+mn-cs"/>
              </a:rPr>
              <a:t>Core collections of plant genetic resources</a:t>
            </a:r>
            <a:r>
              <a:rPr lang="en-US" sz="1100" kern="1200" dirty="0" smtClean="0">
                <a:solidFill>
                  <a:schemeClr val="tx1"/>
                </a:solidFill>
                <a:latin typeface="+mn-lt"/>
                <a:ea typeface="+mn-ea"/>
                <a:cs typeface="+mn-cs"/>
              </a:rPr>
              <a:t>. Proceedings from the IBPGR/CGN/CENARGEN workshop on 'Core Collections: Improving the Management and Use of Plant Germplasm Collections', held in Brasilia August 1992. John Wiley &amp; Sons, Chichester, UK. 269 p. ISBN: 978-0-471-95545-0.</a:t>
            </a:r>
            <a:r>
              <a:rPr lang="en-US" sz="1100" kern="1200" baseline="0" dirty="0" smtClean="0">
                <a:solidFill>
                  <a:schemeClr val="tx1"/>
                </a:solidFill>
                <a:latin typeface="+mn-lt"/>
                <a:ea typeface="+mn-ea"/>
                <a:cs typeface="+mn-cs"/>
              </a:rPr>
              <a:t> * </a:t>
            </a:r>
            <a:r>
              <a:rPr lang="en-US" sz="1100" kern="1200" dirty="0" smtClean="0">
                <a:solidFill>
                  <a:schemeClr val="tx1"/>
                </a:solidFill>
                <a:latin typeface="+mn-lt"/>
                <a:ea typeface="+mn-ea"/>
                <a:cs typeface="+mn-cs"/>
              </a:rPr>
              <a:t>Mackay, M.C. (2011). Surfing the </a:t>
            </a:r>
            <a:r>
              <a:rPr lang="en-US" sz="1100" kern="1200" dirty="0" err="1" smtClean="0">
                <a:solidFill>
                  <a:schemeClr val="tx1"/>
                </a:solidFill>
                <a:latin typeface="+mn-lt"/>
                <a:ea typeface="+mn-ea"/>
                <a:cs typeface="+mn-cs"/>
              </a:rPr>
              <a:t>genepool</a:t>
            </a:r>
            <a:r>
              <a:rPr lang="en-US" sz="1100" kern="1200" dirty="0" smtClean="0">
                <a:solidFill>
                  <a:schemeClr val="tx1"/>
                </a:solidFill>
                <a:latin typeface="+mn-lt"/>
                <a:ea typeface="+mn-ea"/>
                <a:cs typeface="+mn-cs"/>
              </a:rPr>
              <a:t>, the effective and efficient use of plant genetic resources. PhD thesis. Department of Plant Breeding and Biotechnology, Faculty of landscape planning, horticulture and agricultural science, Swedish University of Agricultural Sciences (SLU), Alnarp. ISBN: 978-91-576-7634-4. Available at </a:t>
            </a:r>
            <a:r>
              <a:rPr lang="en-US" sz="1100" u="sng" kern="1200" dirty="0" smtClean="0">
                <a:solidFill>
                  <a:schemeClr val="tx1"/>
                </a:solidFill>
                <a:latin typeface="+mn-lt"/>
                <a:ea typeface="+mn-ea"/>
                <a:cs typeface="+mn-cs"/>
                <a:hlinkClick r:id="rId3"/>
              </a:rPr>
              <a:t>http://pub.epsilon.slu.se/8439/</a:t>
            </a:r>
            <a:r>
              <a:rPr lang="en-US" sz="1100" kern="1200" dirty="0" smtClean="0">
                <a:solidFill>
                  <a:schemeClr val="tx1"/>
                </a:solidFill>
                <a:latin typeface="+mn-lt"/>
                <a:ea typeface="+mn-ea"/>
                <a:cs typeface="+mn-cs"/>
              </a:rPr>
              <a:t>, verified 9 Dec 2011.</a:t>
            </a:r>
          </a:p>
          <a:p>
            <a:r>
              <a:rPr lang="en-US" sz="1100" b="1" dirty="0" smtClean="0"/>
              <a:t>Wikipedia:</a:t>
            </a:r>
            <a:r>
              <a:rPr lang="en-US" sz="1100" b="1" baseline="0" dirty="0" smtClean="0"/>
              <a:t> </a:t>
            </a:r>
            <a:r>
              <a:rPr lang="en-US" sz="1100" b="1" dirty="0" smtClean="0"/>
              <a:t>Heuristic</a:t>
            </a:r>
            <a:r>
              <a:rPr lang="en-US" sz="1100" dirty="0" smtClean="0"/>
              <a:t> ( </a:t>
            </a:r>
            <a:r>
              <a:rPr lang="en-US" sz="1100" dirty="0" smtClean="0">
                <a:hlinkClick r:id="rId4" tooltip="Wikipedia:IPA for English"/>
              </a:rPr>
              <a:t>/</a:t>
            </a:r>
            <a:r>
              <a:rPr lang="en-US" sz="1100" dirty="0" err="1" smtClean="0">
                <a:effectLst/>
              </a:rPr>
              <a:t>hjʉˈrɪstɨk</a:t>
            </a:r>
            <a:r>
              <a:rPr lang="en-US" sz="1100" dirty="0" smtClean="0">
                <a:hlinkClick r:id="rId4" tooltip="Wikipedia:IPA for English"/>
              </a:rPr>
              <a:t>/</a:t>
            </a:r>
            <a:r>
              <a:rPr lang="en-US" sz="1100" dirty="0" smtClean="0"/>
              <a:t>; or </a:t>
            </a:r>
            <a:r>
              <a:rPr lang="en-US" sz="1100" b="1" dirty="0" smtClean="0"/>
              <a:t>heuristics</a:t>
            </a:r>
            <a:r>
              <a:rPr lang="en-US" sz="1100" dirty="0" smtClean="0"/>
              <a:t>; Greek: "</a:t>
            </a:r>
            <a:r>
              <a:rPr lang="en-US" sz="1100" dirty="0" err="1" smtClean="0"/>
              <a:t>Εὑρίσκω</a:t>
            </a:r>
            <a:r>
              <a:rPr lang="en-US" sz="1100" dirty="0" smtClean="0"/>
              <a:t>", </a:t>
            </a:r>
            <a:r>
              <a:rPr lang="en-US" sz="1100" b="1" dirty="0" smtClean="0"/>
              <a:t>"find"</a:t>
            </a:r>
            <a:r>
              <a:rPr lang="en-US" sz="1100" dirty="0" smtClean="0"/>
              <a:t> or </a:t>
            </a:r>
            <a:r>
              <a:rPr lang="en-US" sz="1100" b="1" dirty="0" smtClean="0"/>
              <a:t>"discover"</a:t>
            </a:r>
            <a:r>
              <a:rPr lang="en-US" sz="1100" dirty="0" smtClean="0"/>
              <a:t>) refers to experience-based techniques for problem solving, learning, and discovery. Where an exhaustive search is impractical, heuristic methods are used to speed up the process of finding a satisfactory solution. Examples of this method include using a "rule of thumb", an educated guess, an intuitive judgment, or common sense.</a:t>
            </a:r>
            <a:r>
              <a:rPr lang="en-US" sz="1100" baseline="0" dirty="0" smtClean="0"/>
              <a:t> </a:t>
            </a:r>
            <a:r>
              <a:rPr lang="en-US" sz="1100" dirty="0" smtClean="0"/>
              <a:t>In more precise terms, heuristics are strategies using readily accessible, though loosely applicable, information to control problem solving in human beings and machines.</a:t>
            </a:r>
          </a:p>
        </p:txBody>
      </p:sp>
      <p:sp>
        <p:nvSpPr>
          <p:cNvPr id="4" name="Slide Number Placeholder 3"/>
          <p:cNvSpPr>
            <a:spLocks noGrp="1"/>
          </p:cNvSpPr>
          <p:nvPr>
            <p:ph type="sldNum" sz="quarter" idx="10"/>
          </p:nvPr>
        </p:nvSpPr>
        <p:spPr/>
        <p:txBody>
          <a:bodyPr/>
          <a:lstStyle/>
          <a:p>
            <a:fld id="{29E35CD9-104A-884E-BC52-5CC6FF5D56A9}"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r>
              <a:rPr lang="en-US" sz="1200" i="0" kern="1200" dirty="0" smtClean="0">
                <a:solidFill>
                  <a:schemeClr val="tx1"/>
                </a:solidFill>
                <a:latin typeface="+mn-lt"/>
                <a:ea typeface="+mn-ea"/>
                <a:cs typeface="+mn-cs"/>
              </a:rPr>
              <a:t>Hijmans, R.J., S.E. Cameron, J.L. </a:t>
            </a:r>
            <a:r>
              <a:rPr lang="en-US" sz="1200" i="0" kern="1200" dirty="0" err="1" smtClean="0">
                <a:solidFill>
                  <a:schemeClr val="tx1"/>
                </a:solidFill>
                <a:latin typeface="+mn-lt"/>
                <a:ea typeface="+mn-ea"/>
                <a:cs typeface="+mn-cs"/>
              </a:rPr>
              <a:t>Parra</a:t>
            </a:r>
            <a:r>
              <a:rPr lang="en-US" sz="1200" i="0" kern="1200" dirty="0" smtClean="0">
                <a:solidFill>
                  <a:schemeClr val="tx1"/>
                </a:solidFill>
                <a:latin typeface="+mn-lt"/>
                <a:ea typeface="+mn-ea"/>
                <a:cs typeface="+mn-cs"/>
              </a:rPr>
              <a:t>, P.G. Jones and A. Jarvis</a:t>
            </a:r>
            <a:r>
              <a:rPr lang="en-US" sz="1200" i="0" kern="1200" baseline="0" dirty="0" smtClean="0">
                <a:solidFill>
                  <a:schemeClr val="tx1"/>
                </a:solidFill>
                <a:latin typeface="+mn-lt"/>
                <a:ea typeface="+mn-ea"/>
                <a:cs typeface="+mn-cs"/>
              </a:rPr>
              <a:t> (</a:t>
            </a:r>
            <a:r>
              <a:rPr lang="en-US" sz="1200" i="0" kern="1200" dirty="0" smtClean="0">
                <a:solidFill>
                  <a:schemeClr val="tx1"/>
                </a:solidFill>
                <a:latin typeface="+mn-lt"/>
                <a:ea typeface="+mn-ea"/>
                <a:cs typeface="+mn-cs"/>
              </a:rPr>
              <a:t>2005). Very high resolution interpolated climate surfaces for global land areas. International Journal of Climatology 25: 1965-1978. </a:t>
            </a:r>
            <a:r>
              <a:rPr lang="ro-RO" sz="1200" i="0" kern="1200" dirty="0" smtClean="0">
                <a:solidFill>
                  <a:schemeClr val="tx1"/>
                </a:solidFill>
                <a:latin typeface="+mn-lt"/>
                <a:ea typeface="+mn-ea"/>
                <a:cs typeface="+mn-cs"/>
              </a:rPr>
              <a:t>DOI: 10.1002/joc.1276</a:t>
            </a:r>
            <a:endParaRPr lang="en-US" sz="1200" i="0" kern="1200" dirty="0" smtClean="0">
              <a:solidFill>
                <a:schemeClr val="tx1"/>
              </a:solidFill>
              <a:latin typeface="+mn-lt"/>
              <a:ea typeface="+mn-ea"/>
              <a:cs typeface="+mn-cs"/>
            </a:endParaRPr>
          </a:p>
          <a:p>
            <a:r>
              <a:rPr lang="en-US" dirty="0" smtClean="0"/>
              <a:t>Total 20 590 weather stations with data for precipitation,</a:t>
            </a:r>
            <a:r>
              <a:rPr lang="en-US" baseline="0" dirty="0" smtClean="0"/>
              <a:t> and 7 280</a:t>
            </a:r>
            <a:r>
              <a:rPr lang="en-US" dirty="0" smtClean="0"/>
              <a:t> with data for temperatures.</a:t>
            </a:r>
          </a:p>
          <a:p>
            <a:r>
              <a:rPr lang="en-US" dirty="0" smtClean="0"/>
              <a:t>--</a:t>
            </a:r>
          </a:p>
          <a:p>
            <a:pPr marL="0" marR="0" indent="0" algn="l" defTabSz="455553" rtl="0" eaLnBrk="1" fontAlgn="auto" latinLnBrk="0" hangingPunct="1">
              <a:lnSpc>
                <a:spcPct val="100000"/>
              </a:lnSpc>
              <a:spcBef>
                <a:spcPts val="0"/>
              </a:spcBef>
              <a:spcAft>
                <a:spcPts val="0"/>
              </a:spcAft>
              <a:buClrTx/>
              <a:buSzTx/>
              <a:buFontTx/>
              <a:buNone/>
              <a:tabLst/>
              <a:defRPr/>
            </a:pPr>
            <a:r>
              <a:rPr lang="en-US" dirty="0" smtClean="0"/>
              <a:t>Fick, S.E. and R.J. Hijmans (2017). Worldclim 2: New 1-km spatial resolution climate surfaces for global land areas. International Journal of Climatology. </a:t>
            </a:r>
            <a:r>
              <a:rPr lang="ro-RO" dirty="0" smtClean="0"/>
              <a:t>DOI: 10.1002/joc.5086</a:t>
            </a:r>
            <a:endParaRPr lang="en-US" dirty="0" smtClean="0"/>
          </a:p>
          <a:p>
            <a:r>
              <a:rPr lang="en-US" dirty="0" smtClean="0"/>
              <a:t>New updated version issued</a:t>
            </a:r>
            <a:r>
              <a:rPr lang="en-US" baseline="0" dirty="0" smtClean="0"/>
              <a:t> 1</a:t>
            </a:r>
            <a:r>
              <a:rPr lang="en-US" baseline="30000" dirty="0" smtClean="0"/>
              <a:t>st</a:t>
            </a:r>
            <a:r>
              <a:rPr lang="en-US" baseline="0" dirty="0" smtClean="0"/>
              <a:t> June 2016</a:t>
            </a:r>
            <a:r>
              <a:rPr lang="en-US" dirty="0" smtClean="0"/>
              <a:t>: http://</a:t>
            </a:r>
            <a:r>
              <a:rPr lang="en-US" dirty="0" err="1" smtClean="0"/>
              <a:t>worldclim.org</a:t>
            </a:r>
            <a:r>
              <a:rPr lang="en-US" dirty="0" smtClean="0"/>
              <a:t>/version2</a:t>
            </a:r>
          </a:p>
          <a:p>
            <a:pPr marL="0" marR="0" indent="0" algn="l" defTabSz="455553" rtl="0" eaLnBrk="1" fontAlgn="auto" latinLnBrk="0" hangingPunct="1">
              <a:lnSpc>
                <a:spcPct val="100000"/>
              </a:lnSpc>
              <a:spcBef>
                <a:spcPts val="0"/>
              </a:spcBef>
              <a:spcAft>
                <a:spcPts val="0"/>
              </a:spcAft>
              <a:buClrTx/>
              <a:buSzTx/>
              <a:buFontTx/>
              <a:buNone/>
              <a:tabLst/>
              <a:defRPr/>
            </a:pPr>
            <a:r>
              <a:rPr lang="en-US" dirty="0" smtClean="0"/>
              <a:t>Very high spatial resolution (approximately 1 km2),</a:t>
            </a:r>
            <a:r>
              <a:rPr lang="en-US" baseline="0" dirty="0" smtClean="0"/>
              <a:t> </a:t>
            </a:r>
            <a:r>
              <a:rPr lang="en-US" sz="1300" kern="1200" dirty="0" smtClean="0">
                <a:solidFill>
                  <a:schemeClr val="tx1"/>
                </a:solidFill>
                <a:effectLst/>
                <a:latin typeface="+mn-lt"/>
                <a:ea typeface="+mn-ea"/>
                <a:cs typeface="+mn-cs"/>
              </a:rPr>
              <a:t>monthly temperature (minimum, maximum and average), precipitation, solar radiation, </a:t>
            </a:r>
            <a:r>
              <a:rPr lang="en-US" sz="1300" kern="1200" dirty="0" err="1" smtClean="0">
                <a:solidFill>
                  <a:schemeClr val="tx1"/>
                </a:solidFill>
                <a:effectLst/>
                <a:latin typeface="+mn-lt"/>
                <a:ea typeface="+mn-ea"/>
                <a:cs typeface="+mn-cs"/>
              </a:rPr>
              <a:t>vapour</a:t>
            </a:r>
            <a:r>
              <a:rPr lang="en-US" sz="1300" kern="1200" dirty="0" smtClean="0">
                <a:solidFill>
                  <a:schemeClr val="tx1"/>
                </a:solidFill>
                <a:effectLst/>
                <a:latin typeface="+mn-lt"/>
                <a:ea typeface="+mn-ea"/>
                <a:cs typeface="+mn-cs"/>
              </a:rPr>
              <a:t> pressure and wind speed, aggregated across a target temporal range of 1970–2000, using data from between 9000 and 60 000 weather stations.</a:t>
            </a:r>
            <a:endParaRPr lang="en-US" dirty="0" smtClean="0"/>
          </a:p>
        </p:txBody>
      </p:sp>
      <p:sp>
        <p:nvSpPr>
          <p:cNvPr id="4" name="Slide Number Placeholder 3"/>
          <p:cNvSpPr>
            <a:spLocks noGrp="1"/>
          </p:cNvSpPr>
          <p:nvPr>
            <p:ph type="sldNum" sz="quarter" idx="10"/>
          </p:nvPr>
        </p:nvSpPr>
        <p:spPr/>
        <p:txBody>
          <a:bodyPr/>
          <a:lstStyle/>
          <a:p>
            <a:fld id="{5F13F7A3-C763-EB4C-B29D-8F375A12CE9B}"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http://www.worldclim.org/bioclim</a:t>
            </a: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5E8946-443D-F440-A218-61328B3A65E0}" type="slidenum">
              <a:rPr lang="en-US" sz="1200"/>
              <a:pPr eaLnBrk="1" hangingPunct="1"/>
              <a:t>43</a:t>
            </a:fld>
            <a:endParaRPr lang="en-US"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pPr marL="0" marR="0" indent="0" algn="l" defTabSz="455610" rtl="0" eaLnBrk="1" fontAlgn="auto" latinLnBrk="0" hangingPunct="1">
              <a:lnSpc>
                <a:spcPct val="100000"/>
              </a:lnSpc>
              <a:spcBef>
                <a:spcPts val="0"/>
              </a:spcBef>
              <a:spcAft>
                <a:spcPts val="0"/>
              </a:spcAft>
              <a:buClrTx/>
              <a:buSzTx/>
              <a:buFontTx/>
              <a:buNone/>
              <a:tabLst/>
              <a:defRPr/>
            </a:pPr>
            <a:r>
              <a:rPr lang="en-US" dirty="0" smtClean="0"/>
              <a:t>Photo: Wheat in the </a:t>
            </a:r>
            <a:r>
              <a:rPr lang="en-US" dirty="0" err="1" smtClean="0"/>
              <a:t>Hulah</a:t>
            </a:r>
            <a:r>
              <a:rPr lang="en-US" dirty="0" smtClean="0"/>
              <a:t> valley (Israel), 2007 by </a:t>
            </a:r>
            <a:r>
              <a:rPr lang="en-US" dirty="0" err="1" smtClean="0"/>
              <a:t>Aviad</a:t>
            </a:r>
            <a:r>
              <a:rPr lang="en-US" dirty="0" smtClean="0"/>
              <a:t> </a:t>
            </a:r>
            <a:r>
              <a:rPr lang="en-US" dirty="0" err="1" smtClean="0"/>
              <a:t>Bublil</a:t>
            </a:r>
            <a:r>
              <a:rPr lang="en-US" dirty="0" smtClean="0"/>
              <a:t>. License: Public Domain. http://</a:t>
            </a:r>
            <a:r>
              <a:rPr lang="en-US" dirty="0" err="1" smtClean="0"/>
              <a:t>commons.wikimedia.org</a:t>
            </a:r>
            <a:r>
              <a:rPr lang="en-US" dirty="0" smtClean="0"/>
              <a:t>/wiki/File:Wheat-haHula-ISRAEL2.JPG</a:t>
            </a:r>
          </a:p>
        </p:txBody>
      </p:sp>
      <p:sp>
        <p:nvSpPr>
          <p:cNvPr id="4" name="Slide Number Placeholder 3"/>
          <p:cNvSpPr>
            <a:spLocks noGrp="1"/>
          </p:cNvSpPr>
          <p:nvPr>
            <p:ph type="sldNum" sz="quarter" idx="10"/>
          </p:nvPr>
        </p:nvSpPr>
        <p:spPr/>
        <p:txBody>
          <a:bodyPr/>
          <a:lstStyle/>
          <a:p>
            <a:fld id="{5CED574B-3618-4E44-A711-ECF6C5934C59}"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analysis</a:t>
            </a:r>
            <a:endParaRPr lang="en-US" dirty="0"/>
          </a:p>
        </p:txBody>
      </p:sp>
      <p:sp>
        <p:nvSpPr>
          <p:cNvPr id="4" name="Slide Number Placeholder 3"/>
          <p:cNvSpPr>
            <a:spLocks noGrp="1"/>
          </p:cNvSpPr>
          <p:nvPr>
            <p:ph type="sldNum" sz="quarter" idx="10"/>
          </p:nvPr>
        </p:nvSpPr>
        <p:spPr/>
        <p:txBody>
          <a:bodyPr/>
          <a:lstStyle/>
          <a:p>
            <a:pPr>
              <a:defRPr/>
            </a:pPr>
            <a:fld id="{EDDD3E31-27C4-1D42-8CFE-F30619D60F72}" type="slidenum">
              <a:rPr lang="en-US" smtClean="0"/>
              <a:pPr>
                <a:defRPr/>
              </a:pPr>
              <a:t>45</a:t>
            </a:fld>
            <a:endParaRPr lang="en-US" dirty="0"/>
          </a:p>
        </p:txBody>
      </p:sp>
    </p:spTree>
    <p:extLst>
      <p:ext uri="{BB962C8B-B14F-4D97-AF65-F5344CB8AC3E}">
        <p14:creationId xmlns:p14="http://schemas.microsoft.com/office/powerpoint/2010/main" val="39043793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pPr marL="0" marR="0" indent="0" algn="l" defTabSz="455553" rtl="0" eaLnBrk="1" fontAlgn="auto" latinLnBrk="0" hangingPunct="1">
              <a:lnSpc>
                <a:spcPct val="100000"/>
              </a:lnSpc>
              <a:spcBef>
                <a:spcPts val="0"/>
              </a:spcBef>
              <a:spcAft>
                <a:spcPts val="0"/>
              </a:spcAft>
              <a:buClrTx/>
              <a:buSzTx/>
              <a:buFontTx/>
              <a:buNone/>
              <a:tabLst/>
              <a:defRPr/>
            </a:pPr>
            <a:r>
              <a:rPr lang="en-US" sz="1300" kern="1200" dirty="0" smtClean="0">
                <a:solidFill>
                  <a:schemeClr val="tx1"/>
                </a:solidFill>
                <a:effectLst/>
                <a:latin typeface="+mn-lt"/>
                <a:ea typeface="+mn-ea"/>
                <a:cs typeface="+mn-cs"/>
              </a:rPr>
              <a:t>Thormann I, Parra-Quijano M, </a:t>
            </a:r>
            <a:r>
              <a:rPr lang="en-US" sz="1300" b="1" kern="1200" dirty="0" smtClean="0">
                <a:solidFill>
                  <a:schemeClr val="tx1"/>
                </a:solidFill>
                <a:effectLst/>
                <a:latin typeface="+mn-lt"/>
                <a:ea typeface="+mn-ea"/>
                <a:cs typeface="+mn-cs"/>
              </a:rPr>
              <a:t>Endresen DTF</a:t>
            </a:r>
            <a:r>
              <a:rPr lang="en-US" sz="1300" kern="1200" dirty="0" smtClean="0">
                <a:solidFill>
                  <a:schemeClr val="tx1"/>
                </a:solidFill>
                <a:effectLst/>
                <a:latin typeface="+mn-lt"/>
                <a:ea typeface="+mn-ea"/>
                <a:cs typeface="+mn-cs"/>
              </a:rPr>
              <a:t>, Rubio-Teso ML, Iriondo JM, and Maxted N (2014). Predictive characterization of crop wild relatives and landraces: Technical guidelines. Bioversity International, Rome, Italy.</a:t>
            </a:r>
          </a:p>
          <a:p>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98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NGB6300 (accide 9039, FRO) observed at Priekuli, Latvia in 2003, replicate 2 is highlighted.</a:t>
            </a:r>
          </a:p>
          <a:p>
            <a:r>
              <a:rPr lang="en-US">
                <a:latin typeface="Calibri" charset="0"/>
              </a:rPr>
              <a:t>NGB776 (accide 8510, SWE) observed at Landskrona, Sweden in 2002 (both replicates) are highlighted. Replicate 2 (LYR312) largest residual, replicate 1 (LYR311) below.</a:t>
            </a:r>
          </a:p>
          <a:p>
            <a:endParaRPr lang="en-US">
              <a:latin typeface="Calibri" charset="0"/>
            </a:endParaRPr>
          </a:p>
        </p:txBody>
      </p:sp>
      <p:sp>
        <p:nvSpPr>
          <p:cNvPr id="798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37CE61A-7AC8-AE47-8B6E-A143BEB05BD4}" type="slidenum">
              <a:rPr lang="en-US" sz="1200"/>
              <a:pPr eaLnBrk="1" hangingPunct="1"/>
              <a:t>47</a:t>
            </a:fld>
            <a:endParaRPr lang="en-US" sz="12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19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Box-plot of the trait scores to illustrate the effect of the preprocessing. First row is no preprocessing; row 2 is mean-centering (centering across mode 1, samples); last row is auto-scale (centering across mode 1 and scaling across mode 2, traits).</a:t>
            </a:r>
          </a:p>
          <a:p>
            <a:r>
              <a:rPr lang="en-US" b="1" u="sng">
                <a:latin typeface="Calibri" charset="0"/>
              </a:rPr>
              <a:t>Mean centering</a:t>
            </a:r>
            <a:r>
              <a:rPr lang="en-US" u="sng">
                <a:latin typeface="Calibri" charset="0"/>
              </a:rPr>
              <a:t> </a:t>
            </a:r>
            <a:r>
              <a:rPr lang="en-US">
                <a:latin typeface="Calibri" charset="0"/>
              </a:rPr>
              <a:t>removes the absolute intensity information (the mean for each variable is subtracted from the individual data values). This pre-processing strategy is applied to avoid the model to focus on the variables with the highest numerical values (intensity).</a:t>
            </a:r>
          </a:p>
          <a:p>
            <a:r>
              <a:rPr lang="en-US" b="1" u="sng">
                <a:latin typeface="Calibri" charset="0"/>
              </a:rPr>
              <a:t>Scaling</a:t>
            </a:r>
            <a:r>
              <a:rPr lang="en-US">
                <a:latin typeface="Calibri" charset="0"/>
              </a:rPr>
              <a:t>: In general, scaling a variable in the data can be viewed as a multiplication of the corresponding column vector entries with some number. If the significances of the variables to the model are known prior to modeling, then it might be a good idea to upscale the highly relevant variables. In contrast, if a variable is supposed to bear merely noise, then its significance must be downscaled. However this is a rare case in reality. Therefore, unit-variance scaling (UV-scaling) is most often used. Moreover scaling itself is sometimes associated with UV-scaling. (Johann Gasteiger, and Dr. Thomas Engel (editors). 2003. Chemoinformatics: a textbook. Wiley-VCH, Weinheim. ISBN 9783527306817. Page 214)</a:t>
            </a:r>
          </a:p>
        </p:txBody>
      </p:sp>
      <p:sp>
        <p:nvSpPr>
          <p:cNvPr id="819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B0EB421-DF95-DC47-9AB5-588EC3DDA2DF}" type="slidenum">
              <a:rPr lang="en-US" sz="1200"/>
              <a:pPr eaLnBrk="1" hangingPunct="1"/>
              <a:t>48</a:t>
            </a:fld>
            <a:endParaRPr lang="en-US" sz="12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rPr>
              <a:t>Box-plot of the trait scores to illustrate the effect of the preprocessing. First row is no preprocessing; row 2 is mean-centering (centering across mode 1, samples); last row is auto-scale (centering across mode 1 and scaling across mode 2, traits). </a:t>
            </a: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40EC650-5DBB-8C41-B0C8-C8C111EED4D8}" type="slidenum">
              <a:rPr lang="en-US" sz="1200"/>
              <a:pPr eaLnBrk="1" hangingPunct="1"/>
              <a:t>49</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indent="0" algn="l" defTabSz="455553" rtl="0" eaLnBrk="1" fontAlgn="auto" latinLnBrk="0" hangingPunct="1">
              <a:lnSpc>
                <a:spcPct val="100000"/>
              </a:lnSpc>
              <a:spcBef>
                <a:spcPts val="0"/>
              </a:spcBef>
              <a:spcAft>
                <a:spcPts val="0"/>
              </a:spcAft>
              <a:buClrTx/>
              <a:buSzTx/>
              <a:buFontTx/>
              <a:buNone/>
              <a:tabLst/>
              <a:defRPr/>
            </a:pPr>
            <a:r>
              <a:rPr lang="en-US" b="1" dirty="0" smtClean="0"/>
              <a:t>Map: </a:t>
            </a:r>
            <a:r>
              <a:rPr lang="en-US" b="0" dirty="0" smtClean="0"/>
              <a:t>Hugo </a:t>
            </a:r>
            <a:r>
              <a:rPr lang="en-US" b="0" dirty="0" err="1" smtClean="0"/>
              <a:t>Ahlenius</a:t>
            </a:r>
            <a:r>
              <a:rPr lang="en-US" b="0" dirty="0" smtClean="0"/>
              <a:t> (2008). Projected agriculture in 2080 due to climate change. UNEP/GRID-Arendal. http://</a:t>
            </a:r>
            <a:r>
              <a:rPr lang="en-US" b="0" dirty="0" err="1" smtClean="0"/>
              <a:t>www.grida.no</a:t>
            </a:r>
            <a:r>
              <a:rPr lang="en-US" b="0" dirty="0" smtClean="0"/>
              <a:t>/</a:t>
            </a:r>
            <a:r>
              <a:rPr lang="en-US" b="0" dirty="0" err="1" smtClean="0"/>
              <a:t>graphicslib</a:t>
            </a:r>
            <a:r>
              <a:rPr lang="en-US" b="0" dirty="0" smtClean="0"/>
              <a:t>/detail/projected-agriculture-in-2080-due-to-climate-change_15f0</a:t>
            </a:r>
          </a:p>
          <a:p>
            <a:r>
              <a:rPr lang="en-US" dirty="0" smtClean="0"/>
              <a:t>“Using this graphic and referring to it is encouraged, and please use it in presentations, web pages, newspapers, blogs and reports.</a:t>
            </a:r>
            <a:r>
              <a:rPr lang="en-US" baseline="0" dirty="0" smtClean="0"/>
              <a:t> </a:t>
            </a:r>
            <a:r>
              <a:rPr lang="en-US" dirty="0" smtClean="0"/>
              <a:t>For any form of publication, please include the link to this page and give the cartographer/designer credit (in this case Hugo </a:t>
            </a:r>
            <a:r>
              <a:rPr lang="en-US" dirty="0" err="1" smtClean="0"/>
              <a:t>Ahlenius</a:t>
            </a:r>
            <a:r>
              <a:rPr lang="en-US" dirty="0" smtClean="0"/>
              <a:t>, UNEP/GRID-Arendal)”.</a:t>
            </a:r>
            <a:endParaRPr lang="en-US" b="0" dirty="0" smtClean="0"/>
          </a:p>
          <a:p>
            <a:r>
              <a:rPr lang="en-US" dirty="0" smtClean="0"/>
              <a:t>Source: Cline, W. R. 2007. Global Warming and Agriculture: Impact Estimates by Country. Washington D.C., USA: Peterson Institute.</a:t>
            </a:r>
          </a:p>
          <a:p>
            <a:r>
              <a:rPr lang="en-US" dirty="0" smtClean="0"/>
              <a:t>Africa: Kenya and Egypt are green – TODO: find out why. Kenya might get wetter, 18 out of 21 GCM models predict mor</a:t>
            </a:r>
            <a:r>
              <a:rPr lang="en-US" baseline="0" dirty="0" smtClean="0"/>
              <a:t>e rain</a:t>
            </a:r>
            <a:r>
              <a:rPr lang="en-US" dirty="0" smtClean="0"/>
              <a:t> Kenya.</a:t>
            </a:r>
          </a:p>
          <a:p>
            <a:r>
              <a:rPr lang="en-US" dirty="0" smtClean="0"/>
              <a:t>--</a:t>
            </a:r>
          </a:p>
          <a:p>
            <a:r>
              <a:rPr lang="pt-PT" dirty="0" smtClean="0"/>
              <a:t>William R. </a:t>
            </a:r>
            <a:r>
              <a:rPr lang="pt-PT" dirty="0" err="1" smtClean="0"/>
              <a:t>Cline</a:t>
            </a:r>
            <a:r>
              <a:rPr lang="pt-PT" dirty="0" smtClean="0"/>
              <a:t> (2007). </a:t>
            </a:r>
            <a:r>
              <a:rPr lang="pt-PT" baseline="0" dirty="0" smtClean="0"/>
              <a:t>Global </a:t>
            </a:r>
            <a:r>
              <a:rPr lang="pt-PT" baseline="0" dirty="0" err="1" smtClean="0"/>
              <a:t>Warming</a:t>
            </a:r>
            <a:r>
              <a:rPr lang="pt-PT" baseline="0" dirty="0" smtClean="0"/>
              <a:t> </a:t>
            </a:r>
            <a:r>
              <a:rPr lang="pt-PT" baseline="0" dirty="0" err="1" smtClean="0"/>
              <a:t>and</a:t>
            </a:r>
            <a:r>
              <a:rPr lang="pt-PT" baseline="0" dirty="0" smtClean="0"/>
              <a:t> </a:t>
            </a:r>
            <a:r>
              <a:rPr lang="pt-PT" baseline="0" dirty="0" err="1" smtClean="0"/>
              <a:t>Agriculture</a:t>
            </a:r>
            <a:r>
              <a:rPr lang="pt-PT" baseline="0" dirty="0" smtClean="0"/>
              <a:t>: </a:t>
            </a:r>
            <a:r>
              <a:rPr lang="pt-PT" baseline="0" dirty="0" err="1" smtClean="0"/>
              <a:t>Impacts</a:t>
            </a:r>
            <a:r>
              <a:rPr lang="pt-PT" baseline="0" dirty="0" smtClean="0"/>
              <a:t> </a:t>
            </a:r>
            <a:r>
              <a:rPr lang="pt-PT" baseline="0" dirty="0" err="1" smtClean="0"/>
              <a:t>estimated</a:t>
            </a:r>
            <a:r>
              <a:rPr lang="pt-PT" baseline="0" dirty="0" smtClean="0"/>
              <a:t> </a:t>
            </a:r>
            <a:r>
              <a:rPr lang="pt-PT" baseline="0" dirty="0" err="1" smtClean="0"/>
              <a:t>by</a:t>
            </a:r>
            <a:r>
              <a:rPr lang="pt-PT" baseline="0" dirty="0" smtClean="0"/>
              <a:t> </a:t>
            </a:r>
            <a:r>
              <a:rPr lang="pt-PT" baseline="0" dirty="0" err="1" smtClean="0"/>
              <a:t>country</a:t>
            </a:r>
            <a:r>
              <a:rPr lang="pt-PT" baseline="0" dirty="0" smtClean="0"/>
              <a:t>. </a:t>
            </a:r>
            <a:r>
              <a:rPr lang="pt-PT" sz="1300" kern="1200" dirty="0" smtClean="0">
                <a:solidFill>
                  <a:schemeClr val="tx1"/>
                </a:solidFill>
                <a:effectLst/>
                <a:latin typeface="+mn-lt"/>
                <a:ea typeface="+mn-ea"/>
                <a:cs typeface="+mn-cs"/>
              </a:rPr>
              <a:t>Washington: Center for Global </a:t>
            </a:r>
            <a:r>
              <a:rPr lang="pt-PT" sz="1300" kern="1200" dirty="0" err="1" smtClean="0">
                <a:solidFill>
                  <a:schemeClr val="tx1"/>
                </a:solidFill>
                <a:effectLst/>
                <a:latin typeface="+mn-lt"/>
                <a:ea typeface="+mn-ea"/>
                <a:cs typeface="+mn-cs"/>
              </a:rPr>
              <a:t>Development</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and</a:t>
            </a:r>
            <a:r>
              <a:rPr lang="pt-PT" sz="1300" kern="1200" dirty="0" smtClean="0">
                <a:solidFill>
                  <a:schemeClr val="tx1"/>
                </a:solidFill>
                <a:effectLst/>
                <a:latin typeface="+mn-lt"/>
                <a:ea typeface="+mn-ea"/>
                <a:cs typeface="+mn-cs"/>
              </a:rPr>
              <a:t> </a:t>
            </a:r>
          </a:p>
          <a:p>
            <a:r>
              <a:rPr lang="pt-PT" sz="1300" kern="1200" dirty="0" smtClean="0">
                <a:solidFill>
                  <a:schemeClr val="tx1"/>
                </a:solidFill>
                <a:effectLst/>
                <a:latin typeface="+mn-lt"/>
                <a:ea typeface="+mn-ea"/>
                <a:cs typeface="+mn-cs"/>
              </a:rPr>
              <a:t>Peterson </a:t>
            </a:r>
            <a:r>
              <a:rPr lang="pt-PT" sz="1300" kern="1200" dirty="0" err="1" smtClean="0">
                <a:solidFill>
                  <a:schemeClr val="tx1"/>
                </a:solidFill>
                <a:effectLst/>
                <a:latin typeface="+mn-lt"/>
                <a:ea typeface="+mn-ea"/>
                <a:cs typeface="+mn-cs"/>
              </a:rPr>
              <a:t>Institute</a:t>
            </a:r>
            <a:r>
              <a:rPr lang="pt-PT" sz="1300" kern="1200" dirty="0" smtClean="0">
                <a:solidFill>
                  <a:schemeClr val="tx1"/>
                </a:solidFill>
                <a:effectLst/>
                <a:latin typeface="+mn-lt"/>
                <a:ea typeface="+mn-ea"/>
                <a:cs typeface="+mn-cs"/>
              </a:rPr>
              <a:t> for </a:t>
            </a:r>
            <a:r>
              <a:rPr lang="pt-PT" sz="1300" kern="1200" dirty="0" err="1" smtClean="0">
                <a:solidFill>
                  <a:schemeClr val="tx1"/>
                </a:solidFill>
                <a:effectLst/>
                <a:latin typeface="+mn-lt"/>
                <a:ea typeface="+mn-ea"/>
                <a:cs typeface="+mn-cs"/>
              </a:rPr>
              <a:t>International</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Economics</a:t>
            </a:r>
            <a:r>
              <a:rPr lang="pt-PT" sz="1300" kern="1200" dirty="0" smtClean="0">
                <a:solidFill>
                  <a:schemeClr val="tx1"/>
                </a:solidFill>
                <a:effectLst/>
                <a:latin typeface="+mn-lt"/>
                <a:ea typeface="+mn-ea"/>
                <a:cs typeface="+mn-cs"/>
              </a:rPr>
              <a:t>. </a:t>
            </a:r>
            <a:r>
              <a:rPr lang="it-IT" dirty="0" smtClean="0"/>
              <a:t>ISBN 978-0-88132-403-7.</a:t>
            </a:r>
            <a:r>
              <a:rPr lang="pt-PT" baseline="0" dirty="0" smtClean="0"/>
              <a:t> </a:t>
            </a:r>
            <a:r>
              <a:rPr lang="pt-PT" baseline="0" dirty="0" err="1" smtClean="0"/>
              <a:t>http</a:t>
            </a:r>
            <a:r>
              <a:rPr lang="pt-PT" baseline="0" dirty="0" smtClean="0"/>
              <a:t>://</a:t>
            </a:r>
            <a:r>
              <a:rPr lang="pt-PT" baseline="0" dirty="0" err="1" smtClean="0"/>
              <a:t>bookstore.piie.com</a:t>
            </a:r>
            <a:r>
              <a:rPr lang="pt-PT" baseline="0" dirty="0" smtClean="0"/>
              <a:t>/</a:t>
            </a:r>
            <a:r>
              <a:rPr lang="pt-PT" baseline="0" dirty="0" err="1" smtClean="0"/>
              <a:t>book-store</a:t>
            </a:r>
            <a:r>
              <a:rPr lang="pt-PT" baseline="0" dirty="0" smtClean="0"/>
              <a:t>/4037.html, </a:t>
            </a:r>
            <a:r>
              <a:rPr lang="pt-PT" baseline="0" dirty="0" err="1" smtClean="0"/>
              <a:t>http</a:t>
            </a:r>
            <a:r>
              <a:rPr lang="pt-PT" baseline="0" dirty="0" smtClean="0"/>
              <a:t>://</a:t>
            </a:r>
            <a:r>
              <a:rPr lang="pt-PT" baseline="0" dirty="0" err="1" smtClean="0"/>
              <a:t>www.google.se</a:t>
            </a:r>
            <a:r>
              <a:rPr lang="pt-PT" baseline="0" dirty="0" smtClean="0"/>
              <a:t>/</a:t>
            </a:r>
            <a:r>
              <a:rPr lang="pt-PT" baseline="0" dirty="0" err="1" smtClean="0"/>
              <a:t>books?id</a:t>
            </a:r>
            <a:r>
              <a:rPr lang="pt-PT" baseline="0" dirty="0" smtClean="0"/>
              <a:t>=CwIQ-9YdjzQC</a:t>
            </a:r>
            <a:endParaRPr lang="pt-PT" dirty="0" smtClean="0"/>
          </a:p>
          <a:p>
            <a:endParaRPr lang="pt-PT" dirty="0" smtClean="0"/>
          </a:p>
          <a:p>
            <a:r>
              <a:rPr lang="pt-PT" dirty="0" smtClean="0"/>
              <a:t>William R. </a:t>
            </a:r>
            <a:r>
              <a:rPr lang="pt-PT" dirty="0" err="1" smtClean="0"/>
              <a:t>Cline</a:t>
            </a:r>
            <a:r>
              <a:rPr lang="pt-PT" dirty="0" smtClean="0"/>
              <a:t> (2008). </a:t>
            </a:r>
            <a:r>
              <a:rPr lang="pt-PT" baseline="0" dirty="0" smtClean="0"/>
              <a:t>Global </a:t>
            </a:r>
            <a:r>
              <a:rPr lang="pt-PT" baseline="0" dirty="0" err="1" smtClean="0"/>
              <a:t>Warming</a:t>
            </a:r>
            <a:r>
              <a:rPr lang="pt-PT" baseline="0" dirty="0" smtClean="0"/>
              <a:t> </a:t>
            </a:r>
            <a:r>
              <a:rPr lang="pt-PT" baseline="0" dirty="0" err="1" smtClean="0"/>
              <a:t>and</a:t>
            </a:r>
            <a:r>
              <a:rPr lang="pt-PT" baseline="0" dirty="0" smtClean="0"/>
              <a:t> </a:t>
            </a:r>
            <a:r>
              <a:rPr lang="pt-PT" baseline="0" dirty="0" err="1" smtClean="0"/>
              <a:t>Agriculture</a:t>
            </a:r>
            <a:r>
              <a:rPr lang="pt-PT" baseline="0" dirty="0" smtClean="0"/>
              <a:t>. </a:t>
            </a:r>
            <a:r>
              <a:rPr lang="pt-PT" baseline="0" dirty="0" err="1" smtClean="0"/>
              <a:t>Finance</a:t>
            </a:r>
            <a:r>
              <a:rPr lang="pt-PT" baseline="0" dirty="0" smtClean="0"/>
              <a:t> </a:t>
            </a:r>
            <a:r>
              <a:rPr lang="pt-PT" baseline="0" dirty="0" err="1" smtClean="0"/>
              <a:t>and</a:t>
            </a:r>
            <a:r>
              <a:rPr lang="pt-PT" baseline="0" dirty="0" smtClean="0"/>
              <a:t> </a:t>
            </a:r>
            <a:r>
              <a:rPr lang="pt-PT" baseline="0" dirty="0" err="1" smtClean="0"/>
              <a:t>Development</a:t>
            </a:r>
            <a:r>
              <a:rPr lang="pt-PT" baseline="0" dirty="0" smtClean="0"/>
              <a:t> </a:t>
            </a:r>
            <a:r>
              <a:rPr lang="pt-PT" baseline="0" dirty="0" err="1" smtClean="0"/>
              <a:t>March</a:t>
            </a:r>
            <a:r>
              <a:rPr lang="pt-PT" baseline="0" dirty="0" smtClean="0"/>
              <a:t> 2008. </a:t>
            </a:r>
            <a:r>
              <a:rPr lang="pt-PT" baseline="0" dirty="0" err="1" smtClean="0"/>
              <a:t>https</a:t>
            </a:r>
            <a:r>
              <a:rPr lang="pt-PT" baseline="0" dirty="0" smtClean="0"/>
              <a:t>://</a:t>
            </a:r>
            <a:r>
              <a:rPr lang="pt-PT" baseline="0" dirty="0" err="1" smtClean="0"/>
              <a:t>www.imf.org</a:t>
            </a:r>
            <a:r>
              <a:rPr lang="pt-PT" baseline="0" dirty="0" smtClean="0"/>
              <a:t>/</a:t>
            </a:r>
            <a:r>
              <a:rPr lang="pt-PT" baseline="0" dirty="0" err="1" smtClean="0"/>
              <a:t>external</a:t>
            </a:r>
            <a:r>
              <a:rPr lang="pt-PT" baseline="0" dirty="0" smtClean="0"/>
              <a:t>/pubs/</a:t>
            </a:r>
            <a:r>
              <a:rPr lang="pt-PT" baseline="0" dirty="0" err="1" smtClean="0"/>
              <a:t>ft</a:t>
            </a:r>
            <a:r>
              <a:rPr lang="pt-PT" baseline="0" dirty="0" smtClean="0"/>
              <a:t>/</a:t>
            </a:r>
            <a:r>
              <a:rPr lang="pt-PT" baseline="0" dirty="0" err="1" smtClean="0"/>
              <a:t>fandd</a:t>
            </a:r>
            <a:r>
              <a:rPr lang="pt-PT" baseline="0" dirty="0" smtClean="0"/>
              <a:t>/2008/03/</a:t>
            </a:r>
            <a:r>
              <a:rPr lang="pt-PT" baseline="0" dirty="0" err="1" smtClean="0"/>
              <a:t>pdf</a:t>
            </a:r>
            <a:r>
              <a:rPr lang="pt-PT" baseline="0" dirty="0" smtClean="0"/>
              <a:t>/</a:t>
            </a:r>
            <a:r>
              <a:rPr lang="pt-PT" baseline="0" dirty="0" err="1" smtClean="0"/>
              <a:t>cline.pdf</a:t>
            </a:r>
            <a:endParaRPr lang="pt-PT" dirty="0" smtClean="0"/>
          </a:p>
          <a:p>
            <a:endParaRPr lang="pt-PT" dirty="0" smtClean="0"/>
          </a:p>
          <a:p>
            <a:r>
              <a:rPr lang="pt-PT" dirty="0" smtClean="0"/>
              <a:t>MAP: </a:t>
            </a:r>
            <a:r>
              <a:rPr lang="pt-PT" dirty="0" err="1" smtClean="0"/>
              <a:t>Projected</a:t>
            </a:r>
            <a:r>
              <a:rPr lang="pt-PT" dirty="0" smtClean="0"/>
              <a:t> </a:t>
            </a:r>
            <a:r>
              <a:rPr lang="pt-PT" dirty="0" err="1" smtClean="0"/>
              <a:t>impact</a:t>
            </a:r>
            <a:r>
              <a:rPr lang="pt-PT" dirty="0" smtClean="0"/>
              <a:t> of </a:t>
            </a:r>
            <a:r>
              <a:rPr lang="pt-PT" dirty="0" err="1" smtClean="0"/>
              <a:t>climate</a:t>
            </a:r>
            <a:r>
              <a:rPr lang="pt-PT" dirty="0" smtClean="0"/>
              <a:t> </a:t>
            </a:r>
            <a:r>
              <a:rPr lang="pt-PT" dirty="0" err="1" smtClean="0"/>
              <a:t>change</a:t>
            </a:r>
            <a:r>
              <a:rPr lang="pt-PT" dirty="0" smtClean="0"/>
              <a:t> </a:t>
            </a:r>
            <a:r>
              <a:rPr lang="pt-PT" dirty="0" err="1" smtClean="0"/>
              <a:t>on</a:t>
            </a:r>
            <a:r>
              <a:rPr lang="pt-PT" dirty="0" smtClean="0"/>
              <a:t> </a:t>
            </a:r>
            <a:r>
              <a:rPr lang="pt-PT" dirty="0" err="1" smtClean="0"/>
              <a:t>agricultural</a:t>
            </a:r>
            <a:r>
              <a:rPr lang="pt-PT" dirty="0" smtClean="0"/>
              <a:t> </a:t>
            </a:r>
            <a:r>
              <a:rPr lang="pt-PT" dirty="0" err="1" smtClean="0"/>
              <a:t>yields</a:t>
            </a:r>
            <a:r>
              <a:rPr lang="pt-PT" dirty="0" smtClean="0"/>
              <a:t> (</a:t>
            </a:r>
            <a:r>
              <a:rPr lang="pt-PT" dirty="0" err="1" smtClean="0"/>
              <a:t>Cline</a:t>
            </a:r>
            <a:r>
              <a:rPr lang="pt-PT" dirty="0" smtClean="0"/>
              <a:t>, 2007):</a:t>
            </a:r>
            <a:r>
              <a:rPr lang="pt-PT" baseline="0" dirty="0" smtClean="0"/>
              <a:t> </a:t>
            </a:r>
            <a:r>
              <a:rPr lang="pt-PT" dirty="0" err="1" smtClean="0"/>
              <a:t>http</a:t>
            </a:r>
            <a:r>
              <a:rPr lang="pt-PT" dirty="0" smtClean="0"/>
              <a:t>://</a:t>
            </a:r>
            <a:r>
              <a:rPr lang="pt-PT" dirty="0" err="1" smtClean="0"/>
              <a:t>en.wikipedia.org</a:t>
            </a:r>
            <a:r>
              <a:rPr lang="pt-PT" dirty="0" smtClean="0"/>
              <a:t>/</a:t>
            </a:r>
            <a:r>
              <a:rPr lang="pt-PT" dirty="0" err="1" smtClean="0"/>
              <a:t>wiki</a:t>
            </a:r>
            <a:r>
              <a:rPr lang="pt-PT" dirty="0" smtClean="0"/>
              <a:t>/</a:t>
            </a:r>
            <a:r>
              <a:rPr lang="pt-PT" dirty="0" err="1" smtClean="0"/>
              <a:t>Climate_change_and_gender#mediaviewer</a:t>
            </a:r>
            <a:r>
              <a:rPr lang="pt-PT" dirty="0" smtClean="0"/>
              <a:t>/File:Projected_impact_of_climate_change_on_agricultural_yields_by_the_2080s,_compared_to_2003_levels_%28Cline,_2007%29.png</a:t>
            </a:r>
          </a:p>
          <a:p>
            <a:r>
              <a:rPr lang="pt-PT" dirty="0" err="1" smtClean="0"/>
              <a:t>http</a:t>
            </a:r>
            <a:r>
              <a:rPr lang="pt-PT" dirty="0" smtClean="0"/>
              <a:t>://</a:t>
            </a:r>
            <a:r>
              <a:rPr lang="pt-PT" dirty="0" err="1" smtClean="0"/>
              <a:t>en.wikipedia.org</a:t>
            </a:r>
            <a:r>
              <a:rPr lang="pt-PT" dirty="0" smtClean="0"/>
              <a:t>/</a:t>
            </a:r>
            <a:r>
              <a:rPr lang="pt-PT" dirty="0" err="1" smtClean="0"/>
              <a:t>wiki</a:t>
            </a:r>
            <a:r>
              <a:rPr lang="pt-PT" dirty="0" smtClean="0"/>
              <a:t>/</a:t>
            </a:r>
            <a:r>
              <a:rPr lang="pt-PT" dirty="0" err="1" smtClean="0"/>
              <a:t>Climate_change_and_agriculture</a:t>
            </a:r>
            <a:r>
              <a:rPr lang="pt-PT" dirty="0" smtClean="0"/>
              <a:t>,</a:t>
            </a:r>
            <a:r>
              <a:rPr lang="pt-PT" baseline="0" dirty="0" smtClean="0"/>
              <a:t> </a:t>
            </a:r>
            <a:r>
              <a:rPr lang="pt-PT" dirty="0" err="1" smtClean="0"/>
              <a:t>http</a:t>
            </a:r>
            <a:r>
              <a:rPr lang="pt-PT" dirty="0" smtClean="0"/>
              <a:t>://</a:t>
            </a:r>
            <a:r>
              <a:rPr lang="pt-PT" dirty="0" err="1" smtClean="0"/>
              <a:t>en.wikipedia.org</a:t>
            </a:r>
            <a:r>
              <a:rPr lang="pt-PT" dirty="0" smtClean="0"/>
              <a:t>/</a:t>
            </a:r>
            <a:r>
              <a:rPr lang="pt-PT" dirty="0" err="1" smtClean="0"/>
              <a:t>wiki</a:t>
            </a:r>
            <a:r>
              <a:rPr lang="pt-PT" dirty="0" smtClean="0"/>
              <a:t>/</a:t>
            </a:r>
            <a:r>
              <a:rPr lang="pt-PT" dirty="0" err="1" smtClean="0"/>
              <a:t>Food_security</a:t>
            </a:r>
            <a:endParaRPr lang="pt-PT" dirty="0" smtClean="0"/>
          </a:p>
          <a:p>
            <a:endParaRPr lang="pt-PT" dirty="0" smtClean="0"/>
          </a:p>
          <a:p>
            <a:r>
              <a:rPr lang="pt-PT" dirty="0" smtClean="0"/>
              <a:t>David B. </a:t>
            </a:r>
            <a:r>
              <a:rPr lang="pt-PT" dirty="0" err="1" smtClean="0"/>
              <a:t>Lobell</a:t>
            </a:r>
            <a:r>
              <a:rPr lang="pt-PT" dirty="0" smtClean="0"/>
              <a:t>, Marshall B. </a:t>
            </a:r>
            <a:r>
              <a:rPr lang="pt-PT" dirty="0" err="1" smtClean="0"/>
              <a:t>Burke</a:t>
            </a:r>
            <a:r>
              <a:rPr lang="pt-PT" dirty="0" smtClean="0"/>
              <a:t>, </a:t>
            </a:r>
            <a:r>
              <a:rPr lang="pt-PT" dirty="0" err="1" smtClean="0"/>
              <a:t>Claudia</a:t>
            </a:r>
            <a:r>
              <a:rPr lang="pt-PT" dirty="0" smtClean="0"/>
              <a:t> </a:t>
            </a:r>
            <a:r>
              <a:rPr lang="pt-PT" dirty="0" err="1" smtClean="0"/>
              <a:t>Tebaldi</a:t>
            </a:r>
            <a:r>
              <a:rPr lang="pt-PT" dirty="0" smtClean="0"/>
              <a:t>, Michael D. </a:t>
            </a:r>
            <a:r>
              <a:rPr lang="pt-PT" dirty="0" err="1" smtClean="0"/>
              <a:t>Mastrandrea</a:t>
            </a:r>
            <a:r>
              <a:rPr lang="pt-PT" dirty="0" smtClean="0"/>
              <a:t>, Walter P. </a:t>
            </a:r>
            <a:r>
              <a:rPr lang="pt-PT" dirty="0" err="1" smtClean="0"/>
              <a:t>Falcon</a:t>
            </a:r>
            <a:r>
              <a:rPr lang="pt-PT" dirty="0" smtClean="0"/>
              <a:t>, </a:t>
            </a:r>
            <a:r>
              <a:rPr lang="pt-PT" dirty="0" err="1" smtClean="0"/>
              <a:t>and</a:t>
            </a:r>
            <a:r>
              <a:rPr lang="pt-PT" dirty="0" smtClean="0"/>
              <a:t> </a:t>
            </a:r>
            <a:r>
              <a:rPr lang="pt-PT" dirty="0" err="1" smtClean="0"/>
              <a:t>Rosamond</a:t>
            </a:r>
            <a:r>
              <a:rPr lang="pt-PT" dirty="0" smtClean="0"/>
              <a:t> L. </a:t>
            </a:r>
            <a:r>
              <a:rPr lang="pt-PT" dirty="0" err="1" smtClean="0"/>
              <a:t>Naylor</a:t>
            </a:r>
            <a:r>
              <a:rPr lang="pt-PT" dirty="0" smtClean="0"/>
              <a:t> (2008). </a:t>
            </a:r>
            <a:r>
              <a:rPr lang="pt-PT" dirty="0" err="1" smtClean="0"/>
              <a:t>Prioritizing</a:t>
            </a:r>
            <a:r>
              <a:rPr lang="pt-PT" dirty="0" smtClean="0"/>
              <a:t> </a:t>
            </a:r>
            <a:r>
              <a:rPr lang="pt-PT" dirty="0" err="1" smtClean="0"/>
              <a:t>Climate</a:t>
            </a:r>
            <a:r>
              <a:rPr lang="pt-PT" dirty="0" smtClean="0"/>
              <a:t> Change </a:t>
            </a:r>
            <a:r>
              <a:rPr lang="pt-PT" dirty="0" err="1" smtClean="0"/>
              <a:t>Adaptation</a:t>
            </a:r>
            <a:r>
              <a:rPr lang="pt-PT" dirty="0" smtClean="0"/>
              <a:t> </a:t>
            </a:r>
            <a:r>
              <a:rPr lang="pt-PT" dirty="0" err="1" smtClean="0"/>
              <a:t>Needs</a:t>
            </a:r>
            <a:r>
              <a:rPr lang="pt-PT" dirty="0" smtClean="0"/>
              <a:t> for </a:t>
            </a:r>
            <a:r>
              <a:rPr lang="pt-PT" dirty="0" err="1" smtClean="0"/>
              <a:t>Food</a:t>
            </a:r>
            <a:r>
              <a:rPr lang="pt-PT" dirty="0" smtClean="0"/>
              <a:t> </a:t>
            </a:r>
            <a:r>
              <a:rPr lang="pt-PT" dirty="0" err="1" smtClean="0"/>
              <a:t>Security</a:t>
            </a:r>
            <a:r>
              <a:rPr lang="pt-PT" dirty="0" smtClean="0"/>
              <a:t> </a:t>
            </a:r>
            <a:r>
              <a:rPr lang="pt-PT" dirty="0" err="1" smtClean="0"/>
              <a:t>in</a:t>
            </a:r>
            <a:r>
              <a:rPr lang="pt-PT" dirty="0" smtClean="0"/>
              <a:t> 2030. </a:t>
            </a:r>
            <a:r>
              <a:rPr lang="pt-PT" i="1" dirty="0" smtClean="0"/>
              <a:t>Science 1 </a:t>
            </a:r>
            <a:r>
              <a:rPr lang="pt-PT" i="1" dirty="0" err="1" smtClean="0"/>
              <a:t>February</a:t>
            </a:r>
            <a:r>
              <a:rPr lang="pt-PT" i="1" dirty="0" smtClean="0"/>
              <a:t> 2008: 319 (5863), 607-610. [DOI:10.1126/science.1152339] </a:t>
            </a:r>
            <a:endParaRPr lang="pt-PT" dirty="0" smtClean="0"/>
          </a:p>
          <a:p>
            <a:endParaRPr lang="pt-PT" dirty="0" smtClean="0"/>
          </a:p>
          <a:p>
            <a:r>
              <a:rPr lang="pt-PT" dirty="0" smtClean="0"/>
              <a:t>Anthony D </a:t>
            </a:r>
            <a:r>
              <a:rPr lang="pt-PT" dirty="0" err="1" smtClean="0"/>
              <a:t>Barnosky</a:t>
            </a:r>
            <a:r>
              <a:rPr lang="pt-PT" dirty="0" smtClean="0"/>
              <a:t>, James H Brown, Gretchen C </a:t>
            </a:r>
            <a:r>
              <a:rPr lang="pt-PT" dirty="0" err="1" smtClean="0"/>
              <a:t>Daily</a:t>
            </a:r>
            <a:r>
              <a:rPr lang="pt-PT" dirty="0" smtClean="0"/>
              <a:t>, Rodolfo </a:t>
            </a:r>
            <a:r>
              <a:rPr lang="pt-PT" dirty="0" err="1" smtClean="0"/>
              <a:t>Dirzo</a:t>
            </a:r>
            <a:r>
              <a:rPr lang="pt-PT" dirty="0" smtClean="0"/>
              <a:t>, Anne H </a:t>
            </a:r>
            <a:r>
              <a:rPr lang="pt-PT" dirty="0" err="1" smtClean="0"/>
              <a:t>Ehrlich</a:t>
            </a:r>
            <a:r>
              <a:rPr lang="pt-PT" dirty="0" smtClean="0"/>
              <a:t>, Paul R </a:t>
            </a:r>
            <a:r>
              <a:rPr lang="pt-PT" dirty="0" err="1" smtClean="0"/>
              <a:t>Ehrlich</a:t>
            </a:r>
            <a:r>
              <a:rPr lang="pt-PT" dirty="0" smtClean="0"/>
              <a:t>, </a:t>
            </a:r>
            <a:r>
              <a:rPr lang="pt-PT" dirty="0" err="1" smtClean="0"/>
              <a:t>Jussi</a:t>
            </a:r>
            <a:r>
              <a:rPr lang="pt-PT" dirty="0" smtClean="0"/>
              <a:t> T </a:t>
            </a:r>
            <a:r>
              <a:rPr lang="pt-PT" dirty="0" err="1" smtClean="0"/>
              <a:t>Eronen</a:t>
            </a:r>
            <a:r>
              <a:rPr lang="pt-PT" dirty="0" smtClean="0"/>
              <a:t>, Mikael </a:t>
            </a:r>
            <a:r>
              <a:rPr lang="pt-PT" dirty="0" err="1" smtClean="0"/>
              <a:t>Fortelius</a:t>
            </a:r>
            <a:r>
              <a:rPr lang="pt-PT" dirty="0" smtClean="0"/>
              <a:t>, Elizabeth A Hadly, </a:t>
            </a:r>
            <a:r>
              <a:rPr lang="pt-PT" dirty="0" err="1" smtClean="0"/>
              <a:t>Estella</a:t>
            </a:r>
            <a:r>
              <a:rPr lang="pt-PT" dirty="0" smtClean="0"/>
              <a:t> B Leopold, </a:t>
            </a:r>
            <a:r>
              <a:rPr lang="pt-PT" dirty="0" err="1" smtClean="0"/>
              <a:t>Harold</a:t>
            </a:r>
            <a:r>
              <a:rPr lang="pt-PT" dirty="0" smtClean="0"/>
              <a:t> A </a:t>
            </a:r>
            <a:r>
              <a:rPr lang="pt-PT" dirty="0" err="1" smtClean="0"/>
              <a:t>Mooney</a:t>
            </a:r>
            <a:r>
              <a:rPr lang="pt-PT" dirty="0" smtClean="0"/>
              <a:t>, John Peterson </a:t>
            </a:r>
            <a:r>
              <a:rPr lang="pt-PT" dirty="0" err="1" smtClean="0"/>
              <a:t>Myers</a:t>
            </a:r>
            <a:r>
              <a:rPr lang="pt-PT" dirty="0" smtClean="0"/>
              <a:t>, </a:t>
            </a:r>
            <a:r>
              <a:rPr lang="pt-PT" dirty="0" err="1" smtClean="0"/>
              <a:t>Rosamond</a:t>
            </a:r>
            <a:r>
              <a:rPr lang="pt-PT" dirty="0" smtClean="0"/>
              <a:t> L </a:t>
            </a:r>
            <a:r>
              <a:rPr lang="pt-PT" dirty="0" err="1" smtClean="0"/>
              <a:t>Naylor</a:t>
            </a:r>
            <a:r>
              <a:rPr lang="pt-PT" dirty="0" smtClean="0"/>
              <a:t>, Stephen </a:t>
            </a:r>
            <a:r>
              <a:rPr lang="pt-PT" dirty="0" err="1" smtClean="0"/>
              <a:t>Palumbi</a:t>
            </a:r>
            <a:r>
              <a:rPr lang="pt-PT" dirty="0" smtClean="0"/>
              <a:t>, Nils </a:t>
            </a:r>
            <a:r>
              <a:rPr lang="pt-PT" dirty="0" err="1" smtClean="0"/>
              <a:t>Chr</a:t>
            </a:r>
            <a:r>
              <a:rPr lang="pt-PT" dirty="0" smtClean="0"/>
              <a:t> </a:t>
            </a:r>
            <a:r>
              <a:rPr lang="pt-PT" dirty="0" err="1" smtClean="0"/>
              <a:t>Stenseth</a:t>
            </a:r>
            <a:r>
              <a:rPr lang="pt-PT" dirty="0" smtClean="0"/>
              <a:t>, </a:t>
            </a:r>
            <a:r>
              <a:rPr lang="pt-PT" dirty="0" err="1" smtClean="0"/>
              <a:t>and</a:t>
            </a:r>
            <a:r>
              <a:rPr lang="pt-PT" dirty="0" smtClean="0"/>
              <a:t> </a:t>
            </a:r>
            <a:r>
              <a:rPr lang="pt-PT" dirty="0" err="1" smtClean="0"/>
              <a:t>Marvalee</a:t>
            </a:r>
            <a:r>
              <a:rPr lang="pt-PT" dirty="0" smtClean="0"/>
              <a:t> H </a:t>
            </a:r>
            <a:r>
              <a:rPr lang="pt-PT" dirty="0" err="1" smtClean="0"/>
              <a:t>Wake</a:t>
            </a:r>
            <a:r>
              <a:rPr lang="pt-PT" dirty="0" smtClean="0"/>
              <a:t> (2014). </a:t>
            </a:r>
            <a:r>
              <a:rPr lang="pt-PT" dirty="0" err="1" smtClean="0"/>
              <a:t>Introducing</a:t>
            </a:r>
            <a:r>
              <a:rPr lang="pt-PT" dirty="0" smtClean="0"/>
              <a:t> the </a:t>
            </a:r>
            <a:r>
              <a:rPr lang="pt-PT" i="1" dirty="0" err="1" smtClean="0"/>
              <a:t>Scientific</a:t>
            </a:r>
            <a:r>
              <a:rPr lang="pt-PT" i="1" dirty="0" smtClean="0"/>
              <a:t> </a:t>
            </a:r>
            <a:r>
              <a:rPr lang="pt-PT" i="1" dirty="0" err="1" smtClean="0"/>
              <a:t>Consensus</a:t>
            </a:r>
            <a:r>
              <a:rPr lang="pt-PT" i="1" dirty="0" smtClean="0"/>
              <a:t> </a:t>
            </a:r>
            <a:r>
              <a:rPr lang="pt-PT" i="1" dirty="0" err="1" smtClean="0"/>
              <a:t>on</a:t>
            </a:r>
            <a:r>
              <a:rPr lang="pt-PT" i="1" dirty="0" smtClean="0"/>
              <a:t> </a:t>
            </a:r>
            <a:r>
              <a:rPr lang="pt-PT" i="1" dirty="0" err="1" smtClean="0"/>
              <a:t>Maintaining</a:t>
            </a:r>
            <a:r>
              <a:rPr lang="pt-PT" i="1" dirty="0" smtClean="0"/>
              <a:t> </a:t>
            </a:r>
            <a:r>
              <a:rPr lang="pt-PT" i="1" dirty="0" err="1" smtClean="0"/>
              <a:t>Humanity’s</a:t>
            </a:r>
            <a:r>
              <a:rPr lang="pt-PT" i="1" dirty="0" smtClean="0"/>
              <a:t> </a:t>
            </a:r>
            <a:r>
              <a:rPr lang="pt-PT" i="1" dirty="0" err="1" smtClean="0"/>
              <a:t>Life</a:t>
            </a:r>
            <a:r>
              <a:rPr lang="pt-PT" i="1" dirty="0" smtClean="0"/>
              <a:t> </a:t>
            </a:r>
            <a:r>
              <a:rPr lang="pt-PT" i="1" dirty="0" err="1" smtClean="0"/>
              <a:t>Support</a:t>
            </a:r>
            <a:r>
              <a:rPr lang="pt-PT" i="1" dirty="0" smtClean="0"/>
              <a:t> </a:t>
            </a:r>
            <a:r>
              <a:rPr lang="pt-PT" i="1" dirty="0" err="1" smtClean="0"/>
              <a:t>Systems</a:t>
            </a:r>
            <a:r>
              <a:rPr lang="pt-PT" i="1" dirty="0" smtClean="0"/>
              <a:t> </a:t>
            </a:r>
            <a:r>
              <a:rPr lang="pt-PT" i="1" dirty="0" err="1" smtClean="0"/>
              <a:t>in</a:t>
            </a:r>
            <a:r>
              <a:rPr lang="pt-PT" i="1" dirty="0" smtClean="0"/>
              <a:t> the 21st </a:t>
            </a:r>
            <a:r>
              <a:rPr lang="pt-PT" i="1" dirty="0" err="1" smtClean="0"/>
              <a:t>Century</a:t>
            </a:r>
            <a:r>
              <a:rPr lang="pt-PT" i="1" dirty="0" smtClean="0"/>
              <a:t>: </a:t>
            </a:r>
            <a:r>
              <a:rPr lang="pt-PT" i="1" dirty="0" err="1" smtClean="0"/>
              <a:t>Information</a:t>
            </a:r>
            <a:r>
              <a:rPr lang="pt-PT" i="1" dirty="0" smtClean="0"/>
              <a:t> for </a:t>
            </a:r>
            <a:r>
              <a:rPr lang="pt-PT" i="1" dirty="0" err="1" smtClean="0"/>
              <a:t>Policy</a:t>
            </a:r>
            <a:r>
              <a:rPr lang="pt-PT" i="1" dirty="0" smtClean="0"/>
              <a:t> </a:t>
            </a:r>
            <a:r>
              <a:rPr lang="pt-PT" i="1" dirty="0" err="1" smtClean="0"/>
              <a:t>Makers</a:t>
            </a:r>
            <a:r>
              <a:rPr lang="pt-PT" dirty="0" smtClean="0"/>
              <a:t> </a:t>
            </a:r>
            <a:r>
              <a:rPr lang="pt-PT" i="1" dirty="0" smtClean="0"/>
              <a:t>The </a:t>
            </a:r>
            <a:r>
              <a:rPr lang="pt-PT" i="1" dirty="0" err="1" smtClean="0"/>
              <a:t>Anthropocene</a:t>
            </a:r>
            <a:r>
              <a:rPr lang="pt-PT" i="1" dirty="0" smtClean="0"/>
              <a:t> Review </a:t>
            </a:r>
            <a:r>
              <a:rPr lang="pt-PT" i="1" dirty="0" err="1" smtClean="0"/>
              <a:t>April</a:t>
            </a:r>
            <a:r>
              <a:rPr lang="pt-PT" i="1" dirty="0" smtClean="0"/>
              <a:t> 2014 1: 78-109, doi:10.1177/2053019613516290 </a:t>
            </a:r>
          </a:p>
          <a:p>
            <a:endParaRPr lang="pt-PT" i="1" dirty="0" smtClean="0"/>
          </a:p>
          <a:p>
            <a:r>
              <a:rPr lang="pt-PT" dirty="0" err="1" smtClean="0"/>
              <a:t>Intergovernmental</a:t>
            </a:r>
            <a:r>
              <a:rPr lang="pt-PT" dirty="0" smtClean="0"/>
              <a:t> </a:t>
            </a:r>
            <a:r>
              <a:rPr lang="pt-PT" dirty="0" err="1" smtClean="0"/>
              <a:t>Panel</a:t>
            </a:r>
            <a:r>
              <a:rPr lang="pt-PT" dirty="0" smtClean="0"/>
              <a:t> </a:t>
            </a:r>
            <a:r>
              <a:rPr lang="pt-PT" dirty="0" err="1" smtClean="0"/>
              <a:t>on</a:t>
            </a:r>
            <a:r>
              <a:rPr lang="pt-PT" dirty="0" smtClean="0"/>
              <a:t> </a:t>
            </a:r>
            <a:r>
              <a:rPr lang="pt-PT" dirty="0" err="1" smtClean="0"/>
              <a:t>Climate</a:t>
            </a:r>
            <a:r>
              <a:rPr lang="pt-PT" dirty="0" smtClean="0"/>
              <a:t> Change (IPCC) (2014). The </a:t>
            </a:r>
            <a:r>
              <a:rPr lang="pt-PT" dirty="0" err="1" smtClean="0"/>
              <a:t>Fifth</a:t>
            </a:r>
            <a:r>
              <a:rPr lang="pt-PT" dirty="0" smtClean="0"/>
              <a:t> </a:t>
            </a:r>
            <a:r>
              <a:rPr lang="pt-PT" dirty="0" err="1" smtClean="0"/>
              <a:t>Assessment</a:t>
            </a:r>
            <a:r>
              <a:rPr lang="pt-PT" dirty="0" smtClean="0"/>
              <a:t> </a:t>
            </a:r>
            <a:r>
              <a:rPr lang="pt-PT" dirty="0" err="1" smtClean="0"/>
              <a:t>Report</a:t>
            </a:r>
            <a:r>
              <a:rPr lang="pt-PT" dirty="0" smtClean="0"/>
              <a:t> (AR5). WG II: </a:t>
            </a:r>
            <a:r>
              <a:rPr lang="pt-PT" dirty="0" err="1" smtClean="0"/>
              <a:t>Impacts</a:t>
            </a:r>
            <a:r>
              <a:rPr lang="pt-PT" dirty="0" smtClean="0"/>
              <a:t>, </a:t>
            </a:r>
            <a:r>
              <a:rPr lang="pt-PT" dirty="0" err="1" smtClean="0"/>
              <a:t>Adaptation</a:t>
            </a:r>
            <a:r>
              <a:rPr lang="pt-PT" dirty="0" smtClean="0"/>
              <a:t> </a:t>
            </a:r>
            <a:r>
              <a:rPr lang="pt-PT" dirty="0" err="1" smtClean="0"/>
              <a:t>and</a:t>
            </a:r>
            <a:r>
              <a:rPr lang="pt-PT" dirty="0" smtClean="0"/>
              <a:t> </a:t>
            </a:r>
            <a:r>
              <a:rPr lang="pt-PT" dirty="0" err="1" smtClean="0"/>
              <a:t>Vulnerability</a:t>
            </a:r>
            <a:r>
              <a:rPr lang="pt-PT" dirty="0" smtClean="0"/>
              <a:t> – 31 </a:t>
            </a:r>
            <a:r>
              <a:rPr lang="pt-PT" dirty="0" err="1" smtClean="0"/>
              <a:t>March</a:t>
            </a:r>
            <a:r>
              <a:rPr lang="pt-PT" dirty="0" smtClean="0"/>
              <a:t> 2014. </a:t>
            </a:r>
          </a:p>
          <a:p>
            <a:r>
              <a:rPr lang="pt-PT" dirty="0" err="1" smtClean="0"/>
              <a:t>http</a:t>
            </a:r>
            <a:r>
              <a:rPr lang="pt-PT" dirty="0" smtClean="0"/>
              <a:t>://</a:t>
            </a:r>
            <a:r>
              <a:rPr lang="pt-PT" dirty="0" err="1" smtClean="0"/>
              <a:t>www.ipcc.ch</a:t>
            </a:r>
            <a:r>
              <a:rPr lang="pt-PT" dirty="0" smtClean="0"/>
              <a:t>/</a:t>
            </a:r>
            <a:r>
              <a:rPr lang="pt-PT" dirty="0" err="1" smtClean="0"/>
              <a:t>report</a:t>
            </a:r>
            <a:r>
              <a:rPr lang="pt-PT" dirty="0" smtClean="0"/>
              <a:t>/ar5/</a:t>
            </a:r>
            <a:r>
              <a:rPr lang="pt-PT" dirty="0" err="1" smtClean="0"/>
              <a:t>index.shtml</a:t>
            </a:r>
            <a:endParaRPr lang="pt-PT" dirty="0" smtClean="0"/>
          </a:p>
          <a:p>
            <a:r>
              <a:rPr lang="pt-PT" dirty="0" smtClean="0"/>
              <a:t>IPCC AR5</a:t>
            </a:r>
            <a:r>
              <a:rPr lang="pt-PT" baseline="0" dirty="0" smtClean="0"/>
              <a:t> (2014). </a:t>
            </a:r>
            <a:r>
              <a:rPr lang="pt-PT" dirty="0" err="1" smtClean="0"/>
              <a:t>Chapter</a:t>
            </a:r>
            <a:r>
              <a:rPr lang="pt-PT" dirty="0" smtClean="0"/>
              <a:t> 7. </a:t>
            </a:r>
            <a:r>
              <a:rPr lang="pt-PT" dirty="0" err="1" smtClean="0"/>
              <a:t>Food</a:t>
            </a:r>
            <a:r>
              <a:rPr lang="pt-PT" dirty="0" smtClean="0"/>
              <a:t> </a:t>
            </a:r>
            <a:r>
              <a:rPr lang="pt-PT" dirty="0" err="1" smtClean="0"/>
              <a:t>Security</a:t>
            </a:r>
            <a:r>
              <a:rPr lang="pt-PT" dirty="0" smtClean="0"/>
              <a:t> </a:t>
            </a:r>
            <a:r>
              <a:rPr lang="pt-PT" dirty="0" err="1" smtClean="0"/>
              <a:t>and</a:t>
            </a:r>
            <a:r>
              <a:rPr lang="pt-PT" dirty="0" smtClean="0"/>
              <a:t> </a:t>
            </a:r>
            <a:r>
              <a:rPr lang="pt-PT" dirty="0" err="1" smtClean="0"/>
              <a:t>Food</a:t>
            </a:r>
            <a:r>
              <a:rPr lang="pt-PT" dirty="0" smtClean="0"/>
              <a:t> </a:t>
            </a:r>
            <a:r>
              <a:rPr lang="pt-PT" dirty="0" err="1" smtClean="0"/>
              <a:t>production</a:t>
            </a:r>
            <a:r>
              <a:rPr lang="pt-PT" dirty="0" smtClean="0"/>
              <a:t> </a:t>
            </a:r>
            <a:r>
              <a:rPr lang="pt-PT" dirty="0" err="1" smtClean="0"/>
              <a:t>systems</a:t>
            </a:r>
            <a:r>
              <a:rPr lang="pt-PT" dirty="0" smtClean="0"/>
              <a:t>, </a:t>
            </a:r>
            <a:r>
              <a:rPr lang="pt-PT" dirty="0" err="1" smtClean="0"/>
              <a:t>http</a:t>
            </a:r>
            <a:r>
              <a:rPr lang="pt-PT" dirty="0" smtClean="0"/>
              <a:t>://ipcc-wg2.gov/AR5/</a:t>
            </a:r>
            <a:r>
              <a:rPr lang="pt-PT" dirty="0" err="1" smtClean="0"/>
              <a:t>images</a:t>
            </a:r>
            <a:r>
              <a:rPr lang="pt-PT" dirty="0" smtClean="0"/>
              <a:t>/</a:t>
            </a:r>
            <a:r>
              <a:rPr lang="pt-PT" dirty="0" err="1" smtClean="0"/>
              <a:t>uploads</a:t>
            </a:r>
            <a:r>
              <a:rPr lang="pt-PT" dirty="0" smtClean="0"/>
              <a:t>/WGIIAR5-Chap7_FGDall.pdf</a:t>
            </a:r>
          </a:p>
          <a:p>
            <a:r>
              <a:rPr lang="pt-PT" dirty="0" smtClean="0"/>
              <a:t>“</a:t>
            </a:r>
            <a:r>
              <a:rPr lang="pt-PT" dirty="0" err="1" smtClean="0"/>
              <a:t>With</a:t>
            </a:r>
            <a:r>
              <a:rPr lang="pt-PT" dirty="0" smtClean="0"/>
              <a:t> </a:t>
            </a:r>
            <a:r>
              <a:rPr lang="pt-PT" dirty="0" err="1" smtClean="0"/>
              <a:t>low</a:t>
            </a:r>
            <a:r>
              <a:rPr lang="pt-PT" dirty="0" smtClean="0"/>
              <a:t> to </a:t>
            </a:r>
            <a:r>
              <a:rPr lang="pt-PT" dirty="0" err="1" smtClean="0"/>
              <a:t>medium</a:t>
            </a:r>
            <a:r>
              <a:rPr lang="pt-PT" dirty="0" smtClean="0"/>
              <a:t> </a:t>
            </a:r>
            <a:r>
              <a:rPr lang="pt-PT" dirty="0" err="1" smtClean="0"/>
              <a:t>confidence</a:t>
            </a:r>
            <a:r>
              <a:rPr lang="pt-PT" dirty="0" smtClean="0"/>
              <a:t>, </a:t>
            </a:r>
            <a:r>
              <a:rPr lang="pt-PT" dirty="0" err="1" smtClean="0"/>
              <a:t>they</a:t>
            </a:r>
            <a:r>
              <a:rPr lang="pt-PT" dirty="0" smtClean="0"/>
              <a:t> </a:t>
            </a:r>
            <a:r>
              <a:rPr lang="pt-PT" dirty="0" err="1" smtClean="0"/>
              <a:t>concluded</a:t>
            </a:r>
            <a:r>
              <a:rPr lang="pt-PT" dirty="0" smtClean="0"/>
              <a:t> </a:t>
            </a:r>
            <a:r>
              <a:rPr lang="pt-PT" dirty="0" err="1" smtClean="0"/>
              <a:t>that</a:t>
            </a:r>
            <a:r>
              <a:rPr lang="pt-PT" dirty="0" smtClean="0"/>
              <a:t> for </a:t>
            </a:r>
            <a:r>
              <a:rPr lang="pt-PT" dirty="0" err="1" smtClean="0"/>
              <a:t>about</a:t>
            </a:r>
            <a:r>
              <a:rPr lang="pt-PT" dirty="0" smtClean="0"/>
              <a:t> a 1 to 3 °C global </a:t>
            </a:r>
            <a:r>
              <a:rPr lang="pt-PT" dirty="0" err="1" smtClean="0"/>
              <a:t>mean</a:t>
            </a:r>
            <a:r>
              <a:rPr lang="pt-PT" dirty="0" smtClean="0"/>
              <a:t> </a:t>
            </a:r>
            <a:r>
              <a:rPr lang="pt-PT" dirty="0" err="1" smtClean="0"/>
              <a:t>temperature</a:t>
            </a:r>
            <a:r>
              <a:rPr lang="pt-PT" dirty="0" smtClean="0"/>
              <a:t> </a:t>
            </a:r>
            <a:r>
              <a:rPr lang="pt-PT" dirty="0" err="1" smtClean="0"/>
              <a:t>increase</a:t>
            </a:r>
            <a:r>
              <a:rPr lang="pt-PT" dirty="0" smtClean="0"/>
              <a:t> (</a:t>
            </a:r>
            <a:r>
              <a:rPr lang="pt-PT" dirty="0" err="1" smtClean="0"/>
              <a:t>by</a:t>
            </a:r>
            <a:r>
              <a:rPr lang="pt-PT" dirty="0" smtClean="0"/>
              <a:t> 2100, </a:t>
            </a:r>
            <a:r>
              <a:rPr lang="pt-PT" dirty="0" err="1" smtClean="0"/>
              <a:t>relative</a:t>
            </a:r>
            <a:r>
              <a:rPr lang="pt-PT" dirty="0" smtClean="0"/>
              <a:t> to the 1990–2000 </a:t>
            </a:r>
            <a:r>
              <a:rPr lang="pt-PT" dirty="0" err="1" smtClean="0"/>
              <a:t>average</a:t>
            </a:r>
            <a:r>
              <a:rPr lang="pt-PT" dirty="0" smtClean="0"/>
              <a:t> </a:t>
            </a:r>
            <a:r>
              <a:rPr lang="pt-PT" dirty="0" err="1" smtClean="0"/>
              <a:t>level</a:t>
            </a:r>
            <a:r>
              <a:rPr lang="pt-PT" dirty="0" smtClean="0"/>
              <a:t>) </a:t>
            </a:r>
            <a:r>
              <a:rPr lang="pt-PT" dirty="0" err="1" smtClean="0"/>
              <a:t>there</a:t>
            </a:r>
            <a:r>
              <a:rPr lang="pt-PT" dirty="0" smtClean="0"/>
              <a:t> </a:t>
            </a:r>
            <a:r>
              <a:rPr lang="pt-PT" dirty="0" err="1" smtClean="0"/>
              <a:t>would</a:t>
            </a:r>
            <a:r>
              <a:rPr lang="pt-PT" dirty="0" smtClean="0"/>
              <a:t> </a:t>
            </a:r>
            <a:r>
              <a:rPr lang="pt-PT" dirty="0" err="1" smtClean="0"/>
              <a:t>be</a:t>
            </a:r>
            <a:r>
              <a:rPr lang="pt-PT" dirty="0" smtClean="0"/>
              <a:t> </a:t>
            </a:r>
            <a:r>
              <a:rPr lang="pt-PT" dirty="0" err="1" smtClean="0"/>
              <a:t>productivity</a:t>
            </a:r>
            <a:r>
              <a:rPr lang="pt-PT" dirty="0" smtClean="0"/>
              <a:t> </a:t>
            </a:r>
            <a:r>
              <a:rPr lang="pt-PT" dirty="0" err="1" smtClean="0"/>
              <a:t>decreases</a:t>
            </a:r>
            <a:r>
              <a:rPr lang="pt-PT" dirty="0" smtClean="0"/>
              <a:t> for some </a:t>
            </a:r>
            <a:r>
              <a:rPr lang="pt-PT" dirty="0" err="1" smtClean="0"/>
              <a:t>cereals</a:t>
            </a:r>
            <a:r>
              <a:rPr lang="pt-PT" dirty="0" smtClean="0"/>
              <a:t> </a:t>
            </a:r>
            <a:r>
              <a:rPr lang="pt-PT" dirty="0" err="1" smtClean="0"/>
              <a:t>in</a:t>
            </a:r>
            <a:r>
              <a:rPr lang="pt-PT" dirty="0" smtClean="0"/>
              <a:t> </a:t>
            </a:r>
            <a:r>
              <a:rPr lang="pt-PT" dirty="0" err="1" smtClean="0"/>
              <a:t>low</a:t>
            </a:r>
            <a:r>
              <a:rPr lang="pt-PT" dirty="0" smtClean="0"/>
              <a:t> latitudes, </a:t>
            </a:r>
            <a:r>
              <a:rPr lang="pt-PT" dirty="0" err="1" smtClean="0"/>
              <a:t>and</a:t>
            </a:r>
            <a:r>
              <a:rPr lang="pt-PT" dirty="0" smtClean="0"/>
              <a:t> </a:t>
            </a:r>
            <a:r>
              <a:rPr lang="pt-PT" dirty="0" err="1" smtClean="0"/>
              <a:t>productivity</a:t>
            </a:r>
            <a:r>
              <a:rPr lang="pt-PT" dirty="0" smtClean="0"/>
              <a:t> </a:t>
            </a:r>
            <a:r>
              <a:rPr lang="pt-PT" dirty="0" err="1" smtClean="0"/>
              <a:t>increases</a:t>
            </a:r>
            <a:r>
              <a:rPr lang="pt-PT" dirty="0" smtClean="0"/>
              <a:t> </a:t>
            </a:r>
            <a:r>
              <a:rPr lang="pt-PT" dirty="0" err="1" smtClean="0"/>
              <a:t>in</a:t>
            </a:r>
            <a:r>
              <a:rPr lang="pt-PT" dirty="0" smtClean="0"/>
              <a:t> </a:t>
            </a:r>
            <a:r>
              <a:rPr lang="pt-PT" dirty="0" err="1" smtClean="0"/>
              <a:t>high</a:t>
            </a:r>
            <a:r>
              <a:rPr lang="pt-PT" dirty="0" smtClean="0"/>
              <a:t> latitudes”.</a:t>
            </a:r>
          </a:p>
          <a:p>
            <a:endParaRPr lang="pt-PT" dirty="0" smtClean="0"/>
          </a:p>
          <a:p>
            <a:r>
              <a:rPr lang="pt-PT" dirty="0" err="1" smtClean="0"/>
              <a:t>Cline</a:t>
            </a:r>
            <a:r>
              <a:rPr lang="pt-PT" dirty="0" smtClean="0"/>
              <a:t> (2008),</a:t>
            </a:r>
            <a:r>
              <a:rPr lang="pt-PT" baseline="0" dirty="0" smtClean="0"/>
              <a:t> </a:t>
            </a:r>
            <a:r>
              <a:rPr lang="pt-PT" baseline="0" dirty="0" err="1" smtClean="0"/>
              <a:t>https</a:t>
            </a:r>
            <a:r>
              <a:rPr lang="pt-PT" baseline="0" dirty="0" smtClean="0"/>
              <a:t>://</a:t>
            </a:r>
            <a:r>
              <a:rPr lang="pt-PT" baseline="0" dirty="0" err="1" smtClean="0"/>
              <a:t>www.imf.org</a:t>
            </a:r>
            <a:r>
              <a:rPr lang="pt-PT" baseline="0" dirty="0" smtClean="0"/>
              <a:t>/</a:t>
            </a:r>
            <a:r>
              <a:rPr lang="pt-PT" baseline="0" dirty="0" err="1" smtClean="0"/>
              <a:t>external</a:t>
            </a:r>
            <a:r>
              <a:rPr lang="pt-PT" baseline="0" dirty="0" smtClean="0"/>
              <a:t>/pubs/</a:t>
            </a:r>
            <a:r>
              <a:rPr lang="pt-PT" baseline="0" dirty="0" err="1" smtClean="0"/>
              <a:t>ft</a:t>
            </a:r>
            <a:r>
              <a:rPr lang="pt-PT" baseline="0" dirty="0" smtClean="0"/>
              <a:t>/</a:t>
            </a:r>
            <a:r>
              <a:rPr lang="pt-PT" baseline="0" dirty="0" err="1" smtClean="0"/>
              <a:t>fandd</a:t>
            </a:r>
            <a:r>
              <a:rPr lang="pt-PT" baseline="0" dirty="0" smtClean="0"/>
              <a:t>/2008/03/</a:t>
            </a:r>
            <a:r>
              <a:rPr lang="pt-PT" baseline="0" dirty="0" err="1" smtClean="0"/>
              <a:t>pdf</a:t>
            </a:r>
            <a:r>
              <a:rPr lang="pt-PT" baseline="0" dirty="0" smtClean="0"/>
              <a:t>/</a:t>
            </a:r>
            <a:r>
              <a:rPr lang="pt-PT" baseline="0" dirty="0" err="1" smtClean="0"/>
              <a:t>cline.pdf</a:t>
            </a:r>
            <a:endParaRPr lang="pt-PT" dirty="0" smtClean="0"/>
          </a:p>
          <a:p>
            <a:r>
              <a:rPr lang="pt-PT" sz="1300" b="1" kern="1200" dirty="0" smtClean="0">
                <a:solidFill>
                  <a:schemeClr val="tx1"/>
                </a:solidFill>
                <a:effectLst/>
                <a:latin typeface="+mn-lt"/>
                <a:ea typeface="+mn-ea"/>
                <a:cs typeface="+mn-cs"/>
              </a:rPr>
              <a:t>“</a:t>
            </a:r>
            <a:r>
              <a:rPr lang="pt-PT" sz="1300" b="1" kern="1200" dirty="0" err="1" smtClean="0">
                <a:solidFill>
                  <a:schemeClr val="tx1"/>
                </a:solidFill>
                <a:effectLst/>
                <a:latin typeface="+mn-lt"/>
                <a:ea typeface="+mn-ea"/>
                <a:cs typeface="+mn-cs"/>
              </a:rPr>
              <a:t>How</a:t>
            </a:r>
            <a:r>
              <a:rPr lang="pt-PT" sz="1300" b="1" kern="1200" dirty="0" smtClean="0">
                <a:solidFill>
                  <a:schemeClr val="tx1"/>
                </a:solidFill>
                <a:effectLst/>
                <a:latin typeface="+mn-lt"/>
                <a:ea typeface="+mn-ea"/>
                <a:cs typeface="+mn-cs"/>
              </a:rPr>
              <a:t> </a:t>
            </a:r>
            <a:r>
              <a:rPr lang="pt-PT" sz="1300" b="1" kern="1200" dirty="0" err="1" smtClean="0">
                <a:solidFill>
                  <a:schemeClr val="tx1"/>
                </a:solidFill>
                <a:effectLst/>
                <a:latin typeface="+mn-lt"/>
                <a:ea typeface="+mn-ea"/>
                <a:cs typeface="+mn-cs"/>
              </a:rPr>
              <a:t>climate</a:t>
            </a:r>
            <a:r>
              <a:rPr lang="pt-PT" sz="1300" b="1" kern="1200" dirty="0" smtClean="0">
                <a:solidFill>
                  <a:schemeClr val="tx1"/>
                </a:solidFill>
                <a:effectLst/>
                <a:latin typeface="+mn-lt"/>
                <a:ea typeface="+mn-ea"/>
                <a:cs typeface="+mn-cs"/>
              </a:rPr>
              <a:t> </a:t>
            </a:r>
            <a:r>
              <a:rPr lang="pt-PT" sz="1300" b="1" kern="1200" dirty="0" err="1" smtClean="0">
                <a:solidFill>
                  <a:schemeClr val="tx1"/>
                </a:solidFill>
                <a:effectLst/>
                <a:latin typeface="+mn-lt"/>
                <a:ea typeface="+mn-ea"/>
                <a:cs typeface="+mn-cs"/>
              </a:rPr>
              <a:t>affects</a:t>
            </a:r>
            <a:r>
              <a:rPr lang="pt-PT" sz="1300" b="1" kern="1200" dirty="0" smtClean="0">
                <a:solidFill>
                  <a:schemeClr val="tx1"/>
                </a:solidFill>
                <a:effectLst/>
                <a:latin typeface="+mn-lt"/>
                <a:ea typeface="+mn-ea"/>
                <a:cs typeface="+mn-cs"/>
              </a:rPr>
              <a:t> </a:t>
            </a:r>
            <a:r>
              <a:rPr lang="pt-PT" sz="1300" b="1" kern="1200" dirty="0" err="1" smtClean="0">
                <a:solidFill>
                  <a:schemeClr val="tx1"/>
                </a:solidFill>
                <a:effectLst/>
                <a:latin typeface="+mn-lt"/>
                <a:ea typeface="+mn-ea"/>
                <a:cs typeface="+mn-cs"/>
              </a:rPr>
              <a:t>agriculture</a:t>
            </a:r>
            <a:r>
              <a:rPr lang="pt-PT" sz="1300" kern="1200" dirty="0" smtClean="0">
                <a:solidFill>
                  <a:schemeClr val="tx1"/>
                </a:solidFill>
                <a:effectLst/>
                <a:latin typeface="+mn-lt"/>
                <a:ea typeface="+mn-ea"/>
                <a:cs typeface="+mn-cs"/>
              </a:rPr>
              <a:t>:</a:t>
            </a:r>
            <a:r>
              <a:rPr lang="pt-PT" sz="1300" kern="1200" baseline="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Climate</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change</a:t>
            </a:r>
            <a:r>
              <a:rPr lang="pt-PT" sz="1300" kern="1200" dirty="0" smtClean="0">
                <a:solidFill>
                  <a:schemeClr val="tx1"/>
                </a:solidFill>
                <a:effectLst/>
                <a:latin typeface="+mn-lt"/>
                <a:ea typeface="+mn-ea"/>
                <a:cs typeface="+mn-cs"/>
              </a:rPr>
              <a:t> can </a:t>
            </a:r>
            <a:r>
              <a:rPr lang="pt-PT" sz="1300" kern="1200" dirty="0" err="1" smtClean="0">
                <a:solidFill>
                  <a:schemeClr val="tx1"/>
                </a:solidFill>
                <a:effectLst/>
                <a:latin typeface="+mn-lt"/>
                <a:ea typeface="+mn-ea"/>
                <a:cs typeface="+mn-cs"/>
              </a:rPr>
              <a:t>affect</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agriculture</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in</a:t>
            </a:r>
            <a:r>
              <a:rPr lang="pt-PT" sz="1300" kern="1200" dirty="0" smtClean="0">
                <a:solidFill>
                  <a:schemeClr val="tx1"/>
                </a:solidFill>
                <a:effectLst/>
                <a:latin typeface="+mn-lt"/>
                <a:ea typeface="+mn-ea"/>
                <a:cs typeface="+mn-cs"/>
              </a:rPr>
              <a:t> a </a:t>
            </a:r>
            <a:r>
              <a:rPr lang="pt-PT" sz="1300" kern="1200" dirty="0" err="1" smtClean="0">
                <a:solidFill>
                  <a:schemeClr val="tx1"/>
                </a:solidFill>
                <a:effectLst/>
                <a:latin typeface="+mn-lt"/>
                <a:ea typeface="+mn-ea"/>
                <a:cs typeface="+mn-cs"/>
              </a:rPr>
              <a:t>variety</a:t>
            </a:r>
            <a:r>
              <a:rPr lang="pt-PT" sz="1300" kern="1200" dirty="0" smtClean="0">
                <a:solidFill>
                  <a:schemeClr val="tx1"/>
                </a:solidFill>
                <a:effectLst/>
                <a:latin typeface="+mn-lt"/>
                <a:ea typeface="+mn-ea"/>
                <a:cs typeface="+mn-cs"/>
              </a:rPr>
              <a:t> of </a:t>
            </a:r>
            <a:r>
              <a:rPr lang="pt-PT" sz="1300" kern="1200" dirty="0" err="1" smtClean="0">
                <a:solidFill>
                  <a:schemeClr val="tx1"/>
                </a:solidFill>
                <a:effectLst/>
                <a:latin typeface="+mn-lt"/>
                <a:ea typeface="+mn-ea"/>
                <a:cs typeface="+mn-cs"/>
              </a:rPr>
              <a:t>ways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Beyond</a:t>
            </a:r>
            <a:r>
              <a:rPr lang="pt-PT" sz="1300" kern="1200" dirty="0" smtClean="0">
                <a:solidFill>
                  <a:schemeClr val="tx1"/>
                </a:solidFill>
                <a:effectLst/>
                <a:latin typeface="+mn-lt"/>
                <a:ea typeface="+mn-ea"/>
                <a:cs typeface="+mn-cs"/>
              </a:rPr>
              <a:t> a </a:t>
            </a:r>
            <a:r>
              <a:rPr lang="pt-PT" sz="1300" kern="1200" dirty="0" err="1" smtClean="0">
                <a:solidFill>
                  <a:schemeClr val="tx1"/>
                </a:solidFill>
                <a:effectLst/>
                <a:latin typeface="+mn-lt"/>
                <a:ea typeface="+mn-ea"/>
                <a:cs typeface="+mn-cs"/>
              </a:rPr>
              <a:t>certain</a:t>
            </a:r>
            <a:r>
              <a:rPr lang="pt-PT" sz="1300" kern="1200" dirty="0" smtClean="0">
                <a:solidFill>
                  <a:schemeClr val="tx1"/>
                </a:solidFill>
                <a:effectLst/>
                <a:latin typeface="+mn-lt"/>
                <a:ea typeface="+mn-ea"/>
                <a:cs typeface="+mn-cs"/>
              </a:rPr>
              <a:t> range of </a:t>
            </a:r>
            <a:r>
              <a:rPr lang="pt-PT" sz="1300" kern="1200" dirty="0" err="1" smtClean="0">
                <a:solidFill>
                  <a:schemeClr val="tx1"/>
                </a:solidFill>
                <a:effectLst/>
                <a:latin typeface="+mn-lt"/>
                <a:ea typeface="+mn-ea"/>
                <a:cs typeface="+mn-cs"/>
              </a:rPr>
              <a:t>temperatures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warming</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tends</a:t>
            </a:r>
            <a:r>
              <a:rPr lang="pt-PT" sz="1300" kern="1200" dirty="0" smtClean="0">
                <a:solidFill>
                  <a:schemeClr val="tx1"/>
                </a:solidFill>
                <a:effectLst/>
                <a:latin typeface="+mn-lt"/>
                <a:ea typeface="+mn-ea"/>
                <a:cs typeface="+mn-cs"/>
              </a:rPr>
              <a:t> to </a:t>
            </a:r>
            <a:r>
              <a:rPr lang="pt-PT" sz="1300" kern="1200" dirty="0" err="1" smtClean="0">
                <a:solidFill>
                  <a:schemeClr val="tx1"/>
                </a:solidFill>
                <a:effectLst/>
                <a:latin typeface="+mn-lt"/>
                <a:ea typeface="+mn-ea"/>
                <a:cs typeface="+mn-cs"/>
              </a:rPr>
              <a:t>reduce</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yields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because</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crops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speed</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through</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their</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development</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producing</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less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grain</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in</a:t>
            </a:r>
            <a:r>
              <a:rPr lang="pt-PT" sz="1300" kern="1200" dirty="0" smtClean="0">
                <a:solidFill>
                  <a:schemeClr val="tx1"/>
                </a:solidFill>
                <a:effectLst/>
                <a:latin typeface="+mn-lt"/>
                <a:ea typeface="+mn-ea"/>
                <a:cs typeface="+mn-cs"/>
              </a:rPr>
              <a:t> the </a:t>
            </a:r>
            <a:r>
              <a:rPr lang="pt-PT" sz="1300" kern="1200" dirty="0" err="1" smtClean="0">
                <a:solidFill>
                  <a:schemeClr val="tx1"/>
                </a:solidFill>
                <a:effectLst/>
                <a:latin typeface="+mn-lt"/>
                <a:ea typeface="+mn-ea"/>
                <a:cs typeface="+mn-cs"/>
              </a:rPr>
              <a:t>process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And</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higher</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temperatures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also</a:t>
            </a:r>
            <a:r>
              <a:rPr lang="pt-PT" sz="1300" kern="1200" dirty="0" smtClean="0">
                <a:solidFill>
                  <a:schemeClr val="tx1"/>
                </a:solidFill>
                <a:effectLst/>
                <a:latin typeface="+mn-lt"/>
                <a:ea typeface="+mn-ea"/>
                <a:cs typeface="+mn-cs"/>
              </a:rPr>
              <a:t> interfere </a:t>
            </a:r>
            <a:r>
              <a:rPr lang="pt-PT" sz="1300" kern="1200" dirty="0" err="1" smtClean="0">
                <a:solidFill>
                  <a:schemeClr val="tx1"/>
                </a:solidFill>
                <a:effectLst/>
                <a:latin typeface="+mn-lt"/>
                <a:ea typeface="+mn-ea"/>
                <a:cs typeface="+mn-cs"/>
              </a:rPr>
              <a:t>with</a:t>
            </a:r>
            <a:r>
              <a:rPr lang="pt-PT" sz="1300" kern="1200" dirty="0" smtClean="0">
                <a:solidFill>
                  <a:schemeClr val="tx1"/>
                </a:solidFill>
                <a:effectLst/>
                <a:latin typeface="+mn-lt"/>
                <a:ea typeface="+mn-ea"/>
                <a:cs typeface="+mn-cs"/>
              </a:rPr>
              <a:t> the </a:t>
            </a:r>
            <a:r>
              <a:rPr lang="pt-PT" sz="1300" kern="1200" dirty="0" err="1" smtClean="0">
                <a:solidFill>
                  <a:schemeClr val="tx1"/>
                </a:solidFill>
                <a:effectLst/>
                <a:latin typeface="+mn-lt"/>
                <a:ea typeface="+mn-ea"/>
                <a:cs typeface="+mn-cs"/>
              </a:rPr>
              <a:t>ability</a:t>
            </a:r>
            <a:r>
              <a:rPr lang="pt-PT" sz="1300" kern="1200" dirty="0" smtClean="0">
                <a:solidFill>
                  <a:schemeClr val="tx1"/>
                </a:solidFill>
                <a:effectLst/>
                <a:latin typeface="+mn-lt"/>
                <a:ea typeface="+mn-ea"/>
                <a:cs typeface="+mn-cs"/>
              </a:rPr>
              <a:t> of </a:t>
            </a:r>
            <a:r>
              <a:rPr lang="pt-PT" sz="1300" kern="1200" dirty="0" err="1" smtClean="0">
                <a:solidFill>
                  <a:schemeClr val="tx1"/>
                </a:solidFill>
                <a:effectLst/>
                <a:latin typeface="+mn-lt"/>
                <a:ea typeface="+mn-ea"/>
                <a:cs typeface="+mn-cs"/>
              </a:rPr>
              <a:t>plants</a:t>
            </a:r>
            <a:r>
              <a:rPr lang="pt-PT" sz="1300" kern="1200" dirty="0" smtClean="0">
                <a:solidFill>
                  <a:schemeClr val="tx1"/>
                </a:solidFill>
                <a:effectLst/>
                <a:latin typeface="+mn-lt"/>
                <a:ea typeface="+mn-ea"/>
                <a:cs typeface="+mn-cs"/>
              </a:rPr>
              <a:t> to </a:t>
            </a:r>
            <a:r>
              <a:rPr lang="pt-PT" sz="1300" kern="1200" dirty="0" err="1" smtClean="0">
                <a:solidFill>
                  <a:schemeClr val="tx1"/>
                </a:solidFill>
                <a:effectLst/>
                <a:latin typeface="+mn-lt"/>
                <a:ea typeface="+mn-ea"/>
                <a:cs typeface="+mn-cs"/>
              </a:rPr>
              <a:t>get</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and</a:t>
            </a:r>
            <a:r>
              <a:rPr lang="pt-PT" sz="1300" kern="1200" dirty="0" smtClean="0">
                <a:solidFill>
                  <a:schemeClr val="tx1"/>
                </a:solidFill>
                <a:effectLst/>
                <a:latin typeface="+mn-lt"/>
                <a:ea typeface="+mn-ea"/>
                <a:cs typeface="+mn-cs"/>
              </a:rPr>
              <a:t> use </a:t>
            </a:r>
            <a:r>
              <a:rPr lang="pt-PT" sz="1300" kern="1200" dirty="0" err="1" smtClean="0">
                <a:solidFill>
                  <a:schemeClr val="tx1"/>
                </a:solidFill>
                <a:effectLst/>
                <a:latin typeface="+mn-lt"/>
                <a:ea typeface="+mn-ea"/>
                <a:cs typeface="+mn-cs"/>
              </a:rPr>
              <a:t>moisture</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Evaporation</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from</a:t>
            </a:r>
            <a:r>
              <a:rPr lang="pt-PT" sz="1300" kern="1200" dirty="0" smtClean="0">
                <a:solidFill>
                  <a:schemeClr val="tx1"/>
                </a:solidFill>
                <a:effectLst/>
                <a:latin typeface="+mn-lt"/>
                <a:ea typeface="+mn-ea"/>
                <a:cs typeface="+mn-cs"/>
              </a:rPr>
              <a:t> the </a:t>
            </a:r>
            <a:r>
              <a:rPr lang="pt-PT" sz="1300" kern="1200" dirty="0" err="1" smtClean="0">
                <a:solidFill>
                  <a:schemeClr val="tx1"/>
                </a:solidFill>
                <a:effectLst/>
                <a:latin typeface="+mn-lt"/>
                <a:ea typeface="+mn-ea"/>
                <a:cs typeface="+mn-cs"/>
              </a:rPr>
              <a:t>soil</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accelerates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when</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temperatures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rise</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and</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plants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increase</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transpiration</a:t>
            </a:r>
            <a:r>
              <a:rPr lang="pt-PT" sz="1300" kern="1200" dirty="0" smtClean="0">
                <a:solidFill>
                  <a:schemeClr val="tx1"/>
                </a:solidFill>
                <a:effectLst/>
                <a:latin typeface="+mn-lt"/>
                <a:ea typeface="+mn-ea"/>
                <a:cs typeface="+mn-cs"/>
              </a:rPr>
              <a:t>—</a:t>
            </a:r>
            <a:r>
              <a:rPr lang="pt-PT" sz="1300" kern="1200" dirty="0" err="1" smtClean="0">
                <a:solidFill>
                  <a:schemeClr val="tx1"/>
                </a:solidFill>
                <a:effectLst/>
                <a:latin typeface="+mn-lt"/>
                <a:ea typeface="+mn-ea"/>
                <a:cs typeface="+mn-cs"/>
              </a:rPr>
              <a:t>that</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is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lose</a:t>
            </a:r>
            <a:r>
              <a:rPr lang="pt-PT" sz="1300" kern="1200" dirty="0" smtClean="0">
                <a:solidFill>
                  <a:schemeClr val="tx1"/>
                </a:solidFill>
                <a:effectLst/>
                <a:latin typeface="+mn-lt"/>
                <a:ea typeface="+mn-ea"/>
                <a:cs typeface="+mn-cs"/>
              </a:rPr>
              <a:t> more </a:t>
            </a:r>
            <a:r>
              <a:rPr lang="pt-PT" sz="1300" kern="1200" dirty="0" err="1" smtClean="0">
                <a:solidFill>
                  <a:schemeClr val="tx1"/>
                </a:solidFill>
                <a:effectLst/>
                <a:latin typeface="+mn-lt"/>
                <a:ea typeface="+mn-ea"/>
                <a:cs typeface="+mn-cs"/>
              </a:rPr>
              <a:t>moisture</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from</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their</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leaves</a:t>
            </a:r>
            <a:r>
              <a:rPr lang="pt-PT" sz="1300" kern="1200" dirty="0" smtClean="0">
                <a:solidFill>
                  <a:schemeClr val="tx1"/>
                </a:solidFill>
                <a:effectLst/>
                <a:latin typeface="+mn-lt"/>
                <a:ea typeface="+mn-ea"/>
                <a:cs typeface="+mn-cs"/>
              </a:rPr>
              <a:t>. The </a:t>
            </a:r>
            <a:r>
              <a:rPr lang="pt-PT" sz="1300" kern="1200" dirty="0" err="1" smtClean="0">
                <a:solidFill>
                  <a:schemeClr val="tx1"/>
                </a:solidFill>
                <a:effectLst/>
                <a:latin typeface="+mn-lt"/>
                <a:ea typeface="+mn-ea"/>
                <a:cs typeface="+mn-cs"/>
              </a:rPr>
              <a:t>combined</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effect</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is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called</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evapotranspiration</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Because</a:t>
            </a:r>
            <a:r>
              <a:rPr lang="pt-PT" sz="1300" kern="1200" dirty="0" smtClean="0">
                <a:solidFill>
                  <a:schemeClr val="tx1"/>
                </a:solidFill>
                <a:effectLst/>
                <a:latin typeface="+mn-lt"/>
                <a:ea typeface="+mn-ea"/>
                <a:cs typeface="+mn-cs"/>
              </a:rPr>
              <a:t> global </a:t>
            </a:r>
            <a:r>
              <a:rPr lang="pt-PT" sz="1300" kern="1200" dirty="0" err="1" smtClean="0">
                <a:solidFill>
                  <a:schemeClr val="tx1"/>
                </a:solidFill>
                <a:effectLst/>
                <a:latin typeface="+mn-lt"/>
                <a:ea typeface="+mn-ea"/>
                <a:cs typeface="+mn-cs"/>
              </a:rPr>
              <a:t>warming</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is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likely</a:t>
            </a:r>
            <a:r>
              <a:rPr lang="pt-PT" sz="1300" kern="1200" dirty="0" smtClean="0">
                <a:solidFill>
                  <a:schemeClr val="tx1"/>
                </a:solidFill>
                <a:effectLst/>
                <a:latin typeface="+mn-lt"/>
                <a:ea typeface="+mn-ea"/>
                <a:cs typeface="+mn-cs"/>
              </a:rPr>
              <a:t> to </a:t>
            </a:r>
            <a:r>
              <a:rPr lang="pt-PT" sz="1300" kern="1200" dirty="0" err="1" smtClean="0">
                <a:solidFill>
                  <a:schemeClr val="tx1"/>
                </a:solidFill>
                <a:effectLst/>
                <a:latin typeface="+mn-lt"/>
                <a:ea typeface="+mn-ea"/>
                <a:cs typeface="+mn-cs"/>
              </a:rPr>
              <a:t>increase</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rainfall</a:t>
            </a:r>
            <a:r>
              <a:rPr lang="pt-PT" sz="1300" kern="1200" dirty="0" smtClean="0">
                <a:solidFill>
                  <a:schemeClr val="tx1"/>
                </a:solidFill>
                <a:effectLst/>
                <a:latin typeface="+mn-lt"/>
                <a:ea typeface="+mn-ea"/>
                <a:cs typeface="+mn-cs"/>
              </a:rPr>
              <a:t>, the </a:t>
            </a:r>
            <a:r>
              <a:rPr lang="pt-PT" sz="1300" kern="1200" dirty="0" err="1" smtClean="0">
                <a:solidFill>
                  <a:schemeClr val="tx1"/>
                </a:solidFill>
                <a:effectLst/>
                <a:latin typeface="+mn-lt"/>
                <a:ea typeface="+mn-ea"/>
                <a:cs typeface="+mn-cs"/>
              </a:rPr>
              <a:t>net</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impact</a:t>
            </a:r>
            <a:r>
              <a:rPr lang="pt-PT" sz="1300" kern="1200" dirty="0" smtClean="0">
                <a:solidFill>
                  <a:schemeClr val="tx1"/>
                </a:solidFill>
                <a:effectLst/>
                <a:latin typeface="+mn-lt"/>
                <a:ea typeface="+mn-ea"/>
                <a:cs typeface="+mn-cs"/>
              </a:rPr>
              <a:t> of </a:t>
            </a:r>
            <a:r>
              <a:rPr lang="pt-PT" sz="1300" kern="1200" dirty="0" err="1" smtClean="0">
                <a:solidFill>
                  <a:schemeClr val="tx1"/>
                </a:solidFill>
                <a:effectLst/>
                <a:latin typeface="+mn-lt"/>
                <a:ea typeface="+mn-ea"/>
                <a:cs typeface="+mn-cs"/>
              </a:rPr>
              <a:t>higher</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temperatures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on</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water</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availability</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is</a:t>
            </a:r>
            <a:r>
              <a:rPr lang="pt-PT" sz="1300" kern="1200" dirty="0" smtClean="0">
                <a:solidFill>
                  <a:schemeClr val="tx1"/>
                </a:solidFill>
                <a:effectLst/>
                <a:latin typeface="+mn-lt"/>
                <a:ea typeface="+mn-ea"/>
                <a:cs typeface="+mn-cs"/>
              </a:rPr>
              <a:t> a </a:t>
            </a:r>
            <a:r>
              <a:rPr lang="pt-PT" sz="1300" kern="1200" dirty="0" err="1" smtClean="0">
                <a:solidFill>
                  <a:schemeClr val="tx1"/>
                </a:solidFill>
                <a:effectLst/>
                <a:latin typeface="+mn-lt"/>
                <a:ea typeface="+mn-ea"/>
                <a:cs typeface="+mn-cs"/>
              </a:rPr>
              <a:t>race</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between</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higher</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evapotranspiration</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and</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higher</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precipitation</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Typically</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that</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race</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is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won</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by</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higher</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evapotranspiration</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But</a:t>
            </a:r>
            <a:r>
              <a:rPr lang="pt-PT" sz="1300" kern="1200" dirty="0" smtClean="0">
                <a:solidFill>
                  <a:schemeClr val="tx1"/>
                </a:solidFill>
                <a:effectLst/>
                <a:latin typeface="+mn-lt"/>
                <a:ea typeface="+mn-ea"/>
                <a:cs typeface="+mn-cs"/>
              </a:rPr>
              <a:t> a </a:t>
            </a:r>
            <a:r>
              <a:rPr lang="pt-PT" sz="1300" kern="1200" dirty="0" err="1" smtClean="0">
                <a:solidFill>
                  <a:schemeClr val="tx1"/>
                </a:solidFill>
                <a:effectLst/>
                <a:latin typeface="+mn-lt"/>
                <a:ea typeface="+mn-ea"/>
                <a:cs typeface="+mn-cs"/>
              </a:rPr>
              <a:t>key</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culprit</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in</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climate</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change</a:t>
            </a:r>
            <a:r>
              <a:rPr lang="pt-PT" sz="1300" kern="1200" dirty="0" smtClean="0">
                <a:solidFill>
                  <a:schemeClr val="tx1"/>
                </a:solidFill>
                <a:effectLst/>
                <a:latin typeface="+mn-lt"/>
                <a:ea typeface="+mn-ea"/>
                <a:cs typeface="+mn-cs"/>
              </a:rPr>
              <a:t>—</a:t>
            </a:r>
            <a:r>
              <a:rPr lang="pt-PT" sz="1300" kern="1200" dirty="0" err="1" smtClean="0">
                <a:solidFill>
                  <a:schemeClr val="tx1"/>
                </a:solidFill>
                <a:effectLst/>
                <a:latin typeface="+mn-lt"/>
                <a:ea typeface="+mn-ea"/>
                <a:cs typeface="+mn-cs"/>
              </a:rPr>
              <a:t>carbon</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emissions</a:t>
            </a:r>
            <a:r>
              <a:rPr lang="pt-PT" sz="1300" kern="1200" dirty="0" smtClean="0">
                <a:solidFill>
                  <a:schemeClr val="tx1"/>
                </a:solidFill>
                <a:effectLst/>
                <a:latin typeface="+mn-lt"/>
                <a:ea typeface="+mn-ea"/>
                <a:cs typeface="+mn-cs"/>
              </a:rPr>
              <a:t>—can </a:t>
            </a:r>
            <a:r>
              <a:rPr lang="pt-PT" sz="1300" kern="1200" dirty="0" err="1" smtClean="0">
                <a:solidFill>
                  <a:schemeClr val="tx1"/>
                </a:solidFill>
                <a:effectLst/>
                <a:latin typeface="+mn-lt"/>
                <a:ea typeface="+mn-ea"/>
                <a:cs typeface="+mn-cs"/>
              </a:rPr>
              <a:t>also</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help</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agriculture</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by</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enhancing</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photosynthesis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in</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many</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important</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so-called</a:t>
            </a:r>
            <a:r>
              <a:rPr lang="pt-PT" sz="1300" kern="1200" dirty="0" smtClean="0">
                <a:solidFill>
                  <a:schemeClr val="tx1"/>
                </a:solidFill>
                <a:effectLst/>
                <a:latin typeface="+mn-lt"/>
                <a:ea typeface="+mn-ea"/>
                <a:cs typeface="+mn-cs"/>
              </a:rPr>
              <a:t> C3, </a:t>
            </a:r>
            <a:r>
              <a:rPr lang="pt-PT" sz="1300" kern="1200" dirty="0" err="1" smtClean="0">
                <a:solidFill>
                  <a:schemeClr val="tx1"/>
                </a:solidFill>
                <a:effectLst/>
                <a:latin typeface="+mn-lt"/>
                <a:ea typeface="+mn-ea"/>
                <a:cs typeface="+mn-cs"/>
              </a:rPr>
              <a:t>crops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such</a:t>
            </a:r>
            <a:r>
              <a:rPr lang="pt-PT" sz="1300" kern="1200" dirty="0" smtClean="0">
                <a:solidFill>
                  <a:schemeClr val="tx1"/>
                </a:solidFill>
                <a:effectLst/>
                <a:latin typeface="+mn-lt"/>
                <a:ea typeface="+mn-ea"/>
                <a:cs typeface="+mn-cs"/>
              </a:rPr>
              <a:t> as </a:t>
            </a:r>
            <a:r>
              <a:rPr lang="pt-PT" sz="1300" kern="1200" dirty="0" err="1" smtClean="0">
                <a:solidFill>
                  <a:schemeClr val="tx1"/>
                </a:solidFill>
                <a:effectLst/>
                <a:latin typeface="+mn-lt"/>
                <a:ea typeface="+mn-ea"/>
                <a:cs typeface="+mn-cs"/>
              </a:rPr>
              <a:t>wheat</a:t>
            </a:r>
            <a:r>
              <a:rPr lang="pt-PT" sz="1300" kern="1200" dirty="0" smtClean="0">
                <a:solidFill>
                  <a:schemeClr val="tx1"/>
                </a:solidFill>
                <a:effectLst/>
                <a:latin typeface="+mn-lt"/>
                <a:ea typeface="+mn-ea"/>
                <a:cs typeface="+mn-cs"/>
              </a:rPr>
              <a:t>, rice, </a:t>
            </a:r>
            <a:r>
              <a:rPr lang="pt-PT" sz="1300" kern="1200" dirty="0" err="1" smtClean="0">
                <a:solidFill>
                  <a:schemeClr val="tx1"/>
                </a:solidFill>
                <a:effectLst/>
                <a:latin typeface="+mn-lt"/>
                <a:ea typeface="+mn-ea"/>
                <a:cs typeface="+mn-cs"/>
              </a:rPr>
              <a:t>and</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soybeans</a:t>
            </a:r>
            <a:r>
              <a:rPr lang="pt-PT" sz="1300" kern="1200" dirty="0" smtClean="0">
                <a:solidFill>
                  <a:schemeClr val="tx1"/>
                </a:solidFill>
                <a:effectLst/>
                <a:latin typeface="+mn-lt"/>
                <a:ea typeface="+mn-ea"/>
                <a:cs typeface="+mn-cs"/>
              </a:rPr>
              <a:t>). The science, </a:t>
            </a:r>
            <a:r>
              <a:rPr lang="pt-PT" sz="1300" kern="1200" dirty="0" err="1" smtClean="0">
                <a:solidFill>
                  <a:schemeClr val="tx1"/>
                </a:solidFill>
                <a:effectLst/>
                <a:latin typeface="+mn-lt"/>
                <a:ea typeface="+mn-ea"/>
                <a:cs typeface="+mn-cs"/>
              </a:rPr>
              <a:t>however</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is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far</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from</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certain</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on</a:t>
            </a:r>
            <a:r>
              <a:rPr lang="pt-PT" sz="1300" kern="1200" dirty="0" smtClean="0">
                <a:solidFill>
                  <a:schemeClr val="tx1"/>
                </a:solidFill>
                <a:effectLst/>
                <a:latin typeface="+mn-lt"/>
                <a:ea typeface="+mn-ea"/>
                <a:cs typeface="+mn-cs"/>
              </a:rPr>
              <a:t> the </a:t>
            </a:r>
            <a:r>
              <a:rPr lang="pt-PT" sz="1300" kern="1200" dirty="0" err="1" smtClean="0">
                <a:solidFill>
                  <a:schemeClr val="tx1"/>
                </a:solidFill>
                <a:effectLst/>
                <a:latin typeface="+mn-lt"/>
                <a:ea typeface="+mn-ea"/>
                <a:cs typeface="+mn-cs"/>
              </a:rPr>
              <a:t>benefits</a:t>
            </a:r>
            <a:r>
              <a:rPr lang="pt-PT" sz="1300" kern="1200" dirty="0" smtClean="0">
                <a:solidFill>
                  <a:schemeClr val="tx1"/>
                </a:solidFill>
                <a:effectLst/>
                <a:latin typeface="+mn-lt"/>
                <a:ea typeface="+mn-ea"/>
                <a:cs typeface="+mn-cs"/>
              </a:rPr>
              <a:t> of </a:t>
            </a:r>
            <a:r>
              <a:rPr lang="pt-PT" sz="1300" kern="1200" dirty="0" err="1" smtClean="0">
                <a:solidFill>
                  <a:schemeClr val="tx1"/>
                </a:solidFill>
                <a:effectLst/>
                <a:latin typeface="+mn-lt"/>
                <a:ea typeface="+mn-ea"/>
                <a:cs typeface="+mn-cs"/>
              </a:rPr>
              <a:t>carbon</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fertilization</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But</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we</a:t>
            </a:r>
            <a:r>
              <a:rPr lang="pt-PT" sz="1300" kern="1200" dirty="0" smtClean="0">
                <a:solidFill>
                  <a:schemeClr val="tx1"/>
                </a:solidFill>
                <a:effectLst/>
                <a:latin typeface="+mn-lt"/>
                <a:ea typeface="+mn-ea"/>
                <a:cs typeface="+mn-cs"/>
              </a:rPr>
              <a:t> do </a:t>
            </a:r>
            <a:r>
              <a:rPr lang="pt-PT" sz="1300" kern="1200" dirty="0" err="1" smtClean="0">
                <a:solidFill>
                  <a:schemeClr val="tx1"/>
                </a:solidFill>
                <a:effectLst/>
                <a:latin typeface="+mn-lt"/>
                <a:ea typeface="+mn-ea"/>
                <a:cs typeface="+mn-cs"/>
              </a:rPr>
              <a:t>know</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that</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this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phenomenon</a:t>
            </a:r>
            <a:r>
              <a:rPr lang="pt-PT" sz="1300" kern="1200" dirty="0" smtClean="0">
                <a:solidFill>
                  <a:schemeClr val="tx1"/>
                </a:solidFill>
                <a:effectLst/>
                <a:latin typeface="+mn-lt"/>
                <a:ea typeface="+mn-ea"/>
                <a:cs typeface="+mn-cs"/>
              </a:rPr>
              <a:t> does </a:t>
            </a:r>
            <a:r>
              <a:rPr lang="pt-PT" sz="1300" kern="1200" dirty="0" err="1" smtClean="0">
                <a:solidFill>
                  <a:schemeClr val="tx1"/>
                </a:solidFill>
                <a:effectLst/>
                <a:latin typeface="+mn-lt"/>
                <a:ea typeface="+mn-ea"/>
                <a:cs typeface="+mn-cs"/>
              </a:rPr>
              <a:t>not</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much</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help</a:t>
            </a:r>
            <a:r>
              <a:rPr lang="pt-PT" sz="1300" kern="1200" dirty="0" smtClean="0">
                <a:solidFill>
                  <a:schemeClr val="tx1"/>
                </a:solidFill>
                <a:effectLst/>
                <a:latin typeface="+mn-lt"/>
                <a:ea typeface="+mn-ea"/>
                <a:cs typeface="+mn-cs"/>
              </a:rPr>
              <a:t> C4 </a:t>
            </a:r>
            <a:r>
              <a:rPr lang="pt-PT" sz="1300" kern="1200" dirty="0" err="1" smtClean="0">
                <a:solidFill>
                  <a:schemeClr val="tx1"/>
                </a:solidFill>
                <a:effectLst/>
                <a:latin typeface="+mn-lt"/>
                <a:ea typeface="+mn-ea"/>
                <a:cs typeface="+mn-cs"/>
              </a:rPr>
              <a:t>crops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such</a:t>
            </a:r>
            <a:r>
              <a:rPr lang="pt-PT" sz="1300" kern="1200" dirty="0" smtClean="0">
                <a:solidFill>
                  <a:schemeClr val="tx1"/>
                </a:solidFill>
                <a:effectLst/>
                <a:latin typeface="+mn-lt"/>
                <a:ea typeface="+mn-ea"/>
                <a:cs typeface="+mn-cs"/>
              </a:rPr>
              <a:t> as sugar-</a:t>
            </a:r>
            <a:r>
              <a:rPr lang="pt-PT" sz="1300" kern="1200" dirty="0" err="1" smtClean="0">
                <a:solidFill>
                  <a:schemeClr val="tx1"/>
                </a:solidFill>
                <a:effectLst/>
                <a:latin typeface="+mn-lt"/>
                <a:ea typeface="+mn-ea"/>
                <a:cs typeface="+mn-cs"/>
              </a:rPr>
              <a:t>cane</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and</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maize</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which</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account</a:t>
            </a:r>
            <a:r>
              <a:rPr lang="pt-PT" sz="1300" kern="1200" dirty="0" smtClean="0">
                <a:solidFill>
                  <a:schemeClr val="tx1"/>
                </a:solidFill>
                <a:effectLst/>
                <a:latin typeface="+mn-lt"/>
                <a:ea typeface="+mn-ea"/>
                <a:cs typeface="+mn-cs"/>
              </a:rPr>
              <a:t> for </a:t>
            </a:r>
            <a:r>
              <a:rPr lang="pt-PT" sz="1300" kern="1200" dirty="0" err="1" smtClean="0">
                <a:solidFill>
                  <a:schemeClr val="tx1"/>
                </a:solidFill>
                <a:effectLst/>
                <a:latin typeface="+mn-lt"/>
                <a:ea typeface="+mn-ea"/>
                <a:cs typeface="+mn-cs"/>
              </a:rPr>
              <a:t>about</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one-fourth</a:t>
            </a:r>
            <a:r>
              <a:rPr lang="pt-PT" sz="1300" kern="1200" dirty="0" smtClean="0">
                <a:solidFill>
                  <a:schemeClr val="tx1"/>
                </a:solidFill>
                <a:effectLst/>
                <a:latin typeface="+mn-lt"/>
                <a:ea typeface="+mn-ea"/>
                <a:cs typeface="+mn-cs"/>
              </a:rPr>
              <a:t> of </a:t>
            </a:r>
            <a:r>
              <a:rPr lang="pt-PT" sz="1300" kern="1200" dirty="0" err="1" smtClean="0">
                <a:solidFill>
                  <a:schemeClr val="tx1"/>
                </a:solidFill>
                <a:effectLst/>
                <a:latin typeface="+mn-lt"/>
                <a:ea typeface="+mn-ea"/>
                <a:cs typeface="+mn-cs"/>
              </a:rPr>
              <a:t>all</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crops</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by</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value</a:t>
            </a:r>
            <a:r>
              <a:rPr lang="pt-PT" sz="1300" kern="1200" dirty="0" smtClean="0">
                <a:solidFill>
                  <a:schemeClr val="tx1"/>
                </a:solidFill>
                <a:effectLst/>
                <a:latin typeface="+mn-lt"/>
                <a:ea typeface="+mn-ea"/>
                <a:cs typeface="+mn-cs"/>
              </a:rPr>
              <a:t>”. </a:t>
            </a:r>
            <a:r>
              <a:rPr lang="pt-PT" sz="1300" kern="1200" dirty="0" err="1" smtClean="0">
                <a:solidFill>
                  <a:schemeClr val="tx1"/>
                </a:solidFill>
                <a:effectLst/>
                <a:latin typeface="+mn-lt"/>
                <a:ea typeface="+mn-ea"/>
                <a:cs typeface="+mn-cs"/>
              </a:rPr>
              <a:t>page</a:t>
            </a:r>
            <a:r>
              <a:rPr lang="pt-PT" sz="1300" kern="1200" dirty="0" smtClean="0">
                <a:solidFill>
                  <a:schemeClr val="tx1"/>
                </a:solidFill>
                <a:effectLst/>
                <a:latin typeface="+mn-lt"/>
                <a:ea typeface="+mn-ea"/>
                <a:cs typeface="+mn-cs"/>
              </a:rPr>
              <a:t> 24.</a:t>
            </a:r>
          </a:p>
        </p:txBody>
      </p:sp>
      <p:sp>
        <p:nvSpPr>
          <p:cNvPr id="4" name="Slide Number Placeholder 3"/>
          <p:cNvSpPr>
            <a:spLocks noGrp="1"/>
          </p:cNvSpPr>
          <p:nvPr>
            <p:ph type="sldNum" sz="quarter" idx="10"/>
          </p:nvPr>
        </p:nvSpPr>
        <p:spPr/>
        <p:txBody>
          <a:bodyPr/>
          <a:lstStyle/>
          <a:p>
            <a:fld id="{29E35CD9-104A-884E-BC52-5CC6FF5D56A9}" type="slidenum">
              <a:rPr lang="en-US" smtClean="0"/>
              <a:pPr/>
              <a:t>5</a:t>
            </a:fld>
            <a:endParaRPr lang="en-US"/>
          </a:p>
        </p:txBody>
      </p:sp>
    </p:spTree>
    <p:extLst>
      <p:ext uri="{BB962C8B-B14F-4D97-AF65-F5344CB8AC3E}">
        <p14:creationId xmlns:p14="http://schemas.microsoft.com/office/powerpoint/2010/main" val="18745279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60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860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605D51A-6056-9D47-8569-919E573B3317}" type="slidenum">
              <a:rPr lang="en-US" sz="1200"/>
              <a:pPr eaLnBrk="1" hangingPunct="1"/>
              <a:t>50</a:t>
            </a:fld>
            <a:endParaRPr lang="en-US" sz="12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r>
              <a:rPr lang="en-US" dirty="0" smtClean="0"/>
              <a:t>We often divide the data for</a:t>
            </a:r>
            <a:r>
              <a:rPr lang="en-US" baseline="0" dirty="0" smtClean="0"/>
              <a:t> a simulation model project in three equal parts: one set for initial model calibration or training, one set for further calibration or fine tuning; and one test set for validation on the model.</a:t>
            </a:r>
            <a:endParaRPr lang="en-US" dirty="0" smtClean="0"/>
          </a:p>
        </p:txBody>
      </p:sp>
      <p:sp>
        <p:nvSpPr>
          <p:cNvPr id="4" name="Slide Number Placeholder 3"/>
          <p:cNvSpPr>
            <a:spLocks noGrp="1"/>
          </p:cNvSpPr>
          <p:nvPr>
            <p:ph type="sldNum" sz="quarter" idx="10"/>
          </p:nvPr>
        </p:nvSpPr>
        <p:spPr/>
        <p:txBody>
          <a:bodyPr/>
          <a:lstStyle/>
          <a:p>
            <a:fld id="{5CED574B-3618-4E44-A711-ECF6C5934C59}" type="slidenum">
              <a:rPr lang="en-US" smtClean="0"/>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5553" rtl="0" eaLnBrk="1" fontAlgn="auto" latinLnBrk="0" hangingPunct="1">
              <a:lnSpc>
                <a:spcPct val="100000"/>
              </a:lnSpc>
              <a:spcBef>
                <a:spcPts val="0"/>
              </a:spcBef>
              <a:spcAft>
                <a:spcPts val="0"/>
              </a:spcAft>
              <a:buClrTx/>
              <a:buSzTx/>
              <a:buFontTx/>
              <a:buNone/>
              <a:tabLst/>
              <a:defRPr/>
            </a:pPr>
            <a:r>
              <a:rPr lang="en-US" dirty="0" smtClean="0">
                <a:ea typeface="+mn-ea"/>
                <a:cs typeface="+mn-cs"/>
              </a:rPr>
              <a:t>Photo: Wheat field at </a:t>
            </a:r>
            <a:r>
              <a:rPr lang="en-US" dirty="0" smtClean="0"/>
              <a:t>Nöbbelöv, Lund Sweden July 2010, by Dag Endresen.</a:t>
            </a:r>
          </a:p>
          <a:p>
            <a:endParaRPr lang="en-US" dirty="0" smtClean="0"/>
          </a:p>
          <a:p>
            <a:r>
              <a:rPr lang="en-US" dirty="0" err="1" smtClean="0"/>
              <a:t>Qiao</a:t>
            </a:r>
            <a:r>
              <a:rPr lang="en-US" dirty="0" smtClean="0"/>
              <a:t>, H., Soberón, J. and Peterson, A. T. (2015), No silver bullets in correlative ecological niche modelling: insights from testing among many potential algorithms for niche estimation. Methods </a:t>
            </a:r>
            <a:r>
              <a:rPr lang="en-US" dirty="0" err="1" smtClean="0"/>
              <a:t>Ecol</a:t>
            </a:r>
            <a:r>
              <a:rPr lang="en-US" dirty="0" smtClean="0"/>
              <a:t> </a:t>
            </a:r>
            <a:r>
              <a:rPr lang="en-US" dirty="0" err="1" smtClean="0"/>
              <a:t>Evol</a:t>
            </a:r>
            <a:r>
              <a:rPr lang="en-US" dirty="0" smtClean="0"/>
              <a:t>, 6: 1126–1136. doi:10.1111/2041-210X.12397</a:t>
            </a:r>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53</a:t>
            </a:fld>
            <a:endParaRPr lang="en-US"/>
          </a:p>
        </p:txBody>
      </p:sp>
    </p:spTree>
    <p:extLst>
      <p:ext uri="{BB962C8B-B14F-4D97-AF65-F5344CB8AC3E}">
        <p14:creationId xmlns:p14="http://schemas.microsoft.com/office/powerpoint/2010/main" val="12649825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smtClean="0">
                <a:ea typeface="+mn-ea"/>
                <a:cs typeface="+mn-cs"/>
              </a:rPr>
              <a:t>Photo: Wheat field at </a:t>
            </a:r>
            <a:r>
              <a:rPr lang="en-US" dirty="0" smtClean="0"/>
              <a:t>Nöbbelöv in Lund, Sweden, July 2010, by Dag Endresen.</a:t>
            </a: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A76FD47-C6C6-E34E-AFB4-25F464036FFA}" type="slidenum">
              <a:rPr lang="en-US" sz="1200"/>
              <a:pPr eaLnBrk="1" hangingPunct="1"/>
              <a:t>54</a:t>
            </a:fld>
            <a:endParaRPr lang="en-US" sz="12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r>
              <a:rPr lang="en-US" dirty="0" smtClean="0"/>
              <a:t>Photo CC-by Dag Endresen</a:t>
            </a:r>
            <a:endParaRPr lang="en-US" dirty="0"/>
          </a:p>
        </p:txBody>
      </p:sp>
      <p:sp>
        <p:nvSpPr>
          <p:cNvPr id="4" name="Slide Number Placeholder 3"/>
          <p:cNvSpPr>
            <a:spLocks noGrp="1"/>
          </p:cNvSpPr>
          <p:nvPr>
            <p:ph type="sldNum" sz="quarter" idx="10"/>
          </p:nvPr>
        </p:nvSpPr>
        <p:spPr/>
        <p:txBody>
          <a:bodyPr/>
          <a:lstStyle/>
          <a:p>
            <a:fld id="{B3EAA6F6-35D0-ED4D-9BB3-028D5745D095}" type="slidenum">
              <a:rPr lang="en-US" smtClean="0"/>
              <a:pPr/>
              <a:t>56</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5553"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Photo:</a:t>
            </a:r>
            <a:r>
              <a:rPr lang="en-US" sz="1200" kern="1200" baseline="0" dirty="0" smtClean="0">
                <a:solidFill>
                  <a:schemeClr val="tx1"/>
                </a:solidFill>
                <a:latin typeface="+mn-lt"/>
                <a:ea typeface="+mn-ea"/>
                <a:cs typeface="+mn-cs"/>
              </a:rPr>
              <a:t> South of Tunisia, by Dag Endresen, http://</a:t>
            </a:r>
            <a:r>
              <a:rPr lang="en-US" sz="1200" kern="1200" baseline="0" dirty="0" err="1" smtClean="0">
                <a:solidFill>
                  <a:schemeClr val="tx1"/>
                </a:solidFill>
                <a:latin typeface="+mn-lt"/>
                <a:ea typeface="+mn-ea"/>
                <a:cs typeface="+mn-cs"/>
              </a:rPr>
              <a:t>www.flickr.com</a:t>
            </a:r>
            <a:r>
              <a:rPr lang="en-US" sz="1200" kern="1200" baseline="0" dirty="0" smtClean="0">
                <a:solidFill>
                  <a:schemeClr val="tx1"/>
                </a:solidFill>
                <a:latin typeface="+mn-lt"/>
                <a:ea typeface="+mn-ea"/>
                <a:cs typeface="+mn-cs"/>
              </a:rPr>
              <a:t>/photos/</a:t>
            </a:r>
            <a:r>
              <a:rPr lang="en-US" sz="1200" kern="1200" baseline="0" dirty="0" err="1" smtClean="0">
                <a:solidFill>
                  <a:schemeClr val="tx1"/>
                </a:solidFill>
                <a:latin typeface="+mn-lt"/>
                <a:ea typeface="+mn-ea"/>
                <a:cs typeface="+mn-cs"/>
              </a:rPr>
              <a:t>dag_endresen</a:t>
            </a:r>
            <a:r>
              <a:rPr lang="en-US" sz="1200" kern="1200" baseline="0" dirty="0" smtClean="0">
                <a:solidFill>
                  <a:schemeClr val="tx1"/>
                </a:solidFill>
                <a:latin typeface="+mn-lt"/>
                <a:ea typeface="+mn-ea"/>
                <a:cs typeface="+mn-cs"/>
              </a:rPr>
              <a:t>/4221301525/</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57</a:t>
            </a:fld>
            <a:endParaRPr lang="en-US"/>
          </a:p>
        </p:txBody>
      </p:sp>
    </p:spTree>
    <p:extLst>
      <p:ext uri="{BB962C8B-B14F-4D97-AF65-F5344CB8AC3E}">
        <p14:creationId xmlns:p14="http://schemas.microsoft.com/office/powerpoint/2010/main" val="11954630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83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r>
              <a:rPr lang="en-US" sz="1400" dirty="0" smtClean="0"/>
              <a:t>Cohen’s Kappa (K)</a:t>
            </a:r>
          </a:p>
          <a:p>
            <a:r>
              <a:rPr lang="en-US" sz="1400" dirty="0" smtClean="0"/>
              <a:t>Proportion observed agreement (PO)</a:t>
            </a:r>
          </a:p>
          <a:p>
            <a:r>
              <a:rPr lang="en-US" sz="1400" dirty="0" smtClean="0"/>
              <a:t>Proportion positive agreement (PA)</a:t>
            </a:r>
          </a:p>
          <a:p>
            <a:r>
              <a:rPr lang="en-US" sz="1400" b="1" dirty="0" smtClean="0"/>
              <a:t>Positive predictive value (PPV)</a:t>
            </a:r>
          </a:p>
          <a:p>
            <a:r>
              <a:rPr lang="en-US" sz="1400" b="1" dirty="0" smtClean="0"/>
              <a:t>Positive diagnostic likelihood ratio (LR+)</a:t>
            </a:r>
          </a:p>
          <a:p>
            <a:r>
              <a:rPr lang="en-US" sz="1400" dirty="0" smtClean="0"/>
              <a:t>Sensitivity and specificity</a:t>
            </a:r>
          </a:p>
        </p:txBody>
      </p:sp>
      <p:sp>
        <p:nvSpPr>
          <p:cNvPr id="983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F89B-D886-5E47-A1A2-9E25E2BC18C3}" type="slidenum">
              <a:rPr lang="en-US" sz="1200"/>
              <a:pPr eaLnBrk="1" hangingPunct="1"/>
              <a:t>58</a:t>
            </a:fld>
            <a:endParaRPr lang="en-US" sz="120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Residuals</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0F5FDA1-ECF1-9A47-B093-086B1CCBBA4B}" type="slidenum">
              <a:rPr lang="en-US" sz="1200"/>
              <a:pPr eaLnBrk="1" hangingPunct="1"/>
              <a:t>59</a:t>
            </a:fld>
            <a:endParaRPr lang="en-US" sz="12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62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http://en.wikipedia.org/wiki/Correlation, http://en.wikipedia.org/wiki/Coefficient_of_determination, http://en.wikipedia.org/wiki/Statistical_model_validation</a:t>
            </a:r>
          </a:p>
          <a:p>
            <a:r>
              <a:rPr lang="en-US">
                <a:latin typeface="Calibri" charset="0"/>
              </a:rPr>
              <a:t>Table of critical values for r: http://www.runet.edu/~jaspelme/statsbook/Chapter%20files/Table_of_Critical_Values_for_r.pdf</a:t>
            </a:r>
          </a:p>
          <a:p>
            <a:r>
              <a:rPr lang="en-US">
                <a:latin typeface="Calibri" charset="0"/>
              </a:rPr>
              <a:t>Table of critical values for r: http://www.gifted.uconn.edu/siegle/research/Correlation/corrchrt.htm</a:t>
            </a:r>
          </a:p>
          <a:p>
            <a:r>
              <a:rPr lang="en-US">
                <a:latin typeface="Calibri" charset="0"/>
              </a:rPr>
              <a:t>Table of critical values for r: http://www.jeremymiles.co.uk/misc/tables/pearson.html</a:t>
            </a:r>
          </a:p>
          <a:p>
            <a:endParaRPr lang="en-US">
              <a:latin typeface="Calibri" charset="0"/>
            </a:endParaRPr>
          </a:p>
        </p:txBody>
      </p:sp>
      <p:sp>
        <p:nvSpPr>
          <p:cNvPr id="962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CB4F62F-28E4-6E45-9B24-2ED998CC8828}" type="slidenum">
              <a:rPr lang="en-US" sz="1200"/>
              <a:pPr eaLnBrk="1" hangingPunct="1"/>
              <a:t>60</a:t>
            </a:fld>
            <a:endParaRPr lang="en-US" sz="120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GB" dirty="0">
              <a:latin typeface="Calibri" charset="0"/>
            </a:endParaRP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1200">
                <a:solidFill>
                  <a:schemeClr val="tx1"/>
                </a:solidFill>
                <a:latin typeface="Calibri" charset="0"/>
                <a:ea typeface="ＭＳ Ｐゴシック" charset="0"/>
                <a:cs typeface="ＭＳ Ｐゴシック" charset="0"/>
              </a:defRPr>
            </a:lvl1pPr>
            <a:lvl2pPr marL="742950" indent="-285750" defTabSz="457200">
              <a:defRPr sz="1200">
                <a:solidFill>
                  <a:schemeClr val="tx1"/>
                </a:solidFill>
                <a:latin typeface="Calibri" charset="0"/>
                <a:ea typeface="ＭＳ Ｐゴシック" charset="0"/>
              </a:defRPr>
            </a:lvl2pPr>
            <a:lvl3pPr marL="1143000" indent="-228600" defTabSz="457200">
              <a:defRPr sz="1200">
                <a:solidFill>
                  <a:schemeClr val="tx1"/>
                </a:solidFill>
                <a:latin typeface="Calibri" charset="0"/>
                <a:ea typeface="ＭＳ Ｐゴシック" charset="0"/>
              </a:defRPr>
            </a:lvl3pPr>
            <a:lvl4pPr marL="1600200" indent="-228600" defTabSz="457200">
              <a:defRPr sz="1200">
                <a:solidFill>
                  <a:schemeClr val="tx1"/>
                </a:solidFill>
                <a:latin typeface="Calibri" charset="0"/>
                <a:ea typeface="ＭＳ Ｐゴシック" charset="0"/>
              </a:defRPr>
            </a:lvl4pPr>
            <a:lvl5pPr marL="2057400" indent="-228600" defTabSz="457200">
              <a:defRPr sz="1200">
                <a:solidFill>
                  <a:schemeClr val="tx1"/>
                </a:solidFill>
                <a:latin typeface="Calibri" charset="0"/>
                <a:ea typeface="ＭＳ Ｐゴシック" charset="0"/>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0"/>
              </a:defRPr>
            </a:lvl9pPr>
          </a:lstStyle>
          <a:p>
            <a:fld id="{8DBE6C33-2A03-3C4E-959B-051EE72D3605}" type="slidenum">
              <a:rPr lang="en-US">
                <a:latin typeface="Arial" charset="0"/>
              </a:rPr>
              <a:pPr/>
              <a:t>62</a:t>
            </a:fld>
            <a:endParaRPr lang="en-US">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CIA World Fact Book, Total fertility rate (TFR) compares figures for the average number of children that would be born per woman if all women lived to the end of their childbearing years and bore children according to a given fertility rate at each age. TFR is a more direct measure of the level of fertility than the crude birth rate, since it refers to births per woman., </a:t>
            </a:r>
          </a:p>
          <a:p>
            <a:r>
              <a:rPr lang="en-US" dirty="0" smtClean="0"/>
              <a:t>https://</a:t>
            </a:r>
            <a:r>
              <a:rPr lang="en-US" dirty="0" err="1" smtClean="0"/>
              <a:t>www.cia.gov</a:t>
            </a:r>
            <a:r>
              <a:rPr lang="en-US" dirty="0" smtClean="0"/>
              <a:t>/library/publications/the-world-</a:t>
            </a:r>
            <a:r>
              <a:rPr lang="en-US" dirty="0" err="1" smtClean="0"/>
              <a:t>factbook</a:t>
            </a:r>
            <a:r>
              <a:rPr lang="en-US" dirty="0" smtClean="0"/>
              <a:t>/</a:t>
            </a:r>
            <a:r>
              <a:rPr lang="en-US" dirty="0" err="1" smtClean="0"/>
              <a:t>rankorder</a:t>
            </a:r>
            <a:r>
              <a:rPr lang="en-US" dirty="0" smtClean="0"/>
              <a:t>/2127rank.html </a:t>
            </a:r>
          </a:p>
          <a:p>
            <a:r>
              <a:rPr lang="en-US" dirty="0" smtClean="0"/>
              <a:t>https://</a:t>
            </a:r>
            <a:r>
              <a:rPr lang="en-US" dirty="0" err="1" smtClean="0"/>
              <a:t>www.cia.gov</a:t>
            </a:r>
            <a:r>
              <a:rPr lang="en-US" dirty="0" smtClean="0"/>
              <a:t>/library/publications/the-world-</a:t>
            </a:r>
            <a:r>
              <a:rPr lang="en-US" dirty="0" err="1" smtClean="0"/>
              <a:t>factbook</a:t>
            </a:r>
            <a:r>
              <a:rPr lang="en-US" dirty="0" smtClean="0"/>
              <a:t>/</a:t>
            </a:r>
            <a:r>
              <a:rPr lang="en-US" dirty="0" err="1" smtClean="0"/>
              <a:t>rankorder</a:t>
            </a:r>
            <a:r>
              <a:rPr lang="en-US" dirty="0" smtClean="0"/>
              <a:t>/rawdata_2127.txt</a:t>
            </a:r>
          </a:p>
          <a:p>
            <a:r>
              <a:rPr lang="en-US" dirty="0" smtClean="0"/>
              <a:t>Map: http://</a:t>
            </a:r>
            <a:r>
              <a:rPr lang="en-US" dirty="0" err="1" smtClean="0"/>
              <a:t>en.wikipedia.org</a:t>
            </a:r>
            <a:r>
              <a:rPr lang="en-US" dirty="0" smtClean="0"/>
              <a:t>/wiki/</a:t>
            </a:r>
            <a:r>
              <a:rPr lang="en-US" dirty="0" err="1" smtClean="0"/>
              <a:t>World_population#mediaviewer</a:t>
            </a:r>
            <a:r>
              <a:rPr lang="en-US" dirty="0" smtClean="0"/>
              <a:t>/</a:t>
            </a:r>
            <a:r>
              <a:rPr lang="en-US" dirty="0" err="1" smtClean="0"/>
              <a:t>File:Countriesbyfertilityrate.svg</a:t>
            </a:r>
            <a:r>
              <a:rPr lang="en-US" dirty="0" smtClean="0"/>
              <a:t>, CC-BY-SA Supaman89,</a:t>
            </a:r>
            <a:r>
              <a:rPr lang="en-US" baseline="0" dirty="0" smtClean="0"/>
              <a:t> </a:t>
            </a:r>
            <a:r>
              <a:rPr lang="en-US" baseline="0" dirty="0" err="1" smtClean="0"/>
              <a:t>WikiCommons</a:t>
            </a:r>
            <a:endParaRPr lang="en-US" baseline="0" dirty="0" smtClean="0"/>
          </a:p>
          <a:p>
            <a:pPr marL="0" marR="0" indent="0" algn="l" defTabSz="455553" rtl="0" eaLnBrk="1" fontAlgn="auto" latinLnBrk="0" hangingPunct="1">
              <a:lnSpc>
                <a:spcPct val="100000"/>
              </a:lnSpc>
              <a:spcBef>
                <a:spcPts val="0"/>
              </a:spcBef>
              <a:spcAft>
                <a:spcPts val="0"/>
              </a:spcAft>
              <a:buClrTx/>
              <a:buSzTx/>
              <a:buFontTx/>
              <a:buNone/>
              <a:tabLst/>
              <a:defRPr/>
            </a:pPr>
            <a:r>
              <a:rPr lang="pt-PT" dirty="0" err="1" smtClean="0"/>
              <a:t>Cline</a:t>
            </a:r>
            <a:r>
              <a:rPr lang="pt-PT" dirty="0" smtClean="0"/>
              <a:t> (2008),</a:t>
            </a:r>
            <a:r>
              <a:rPr lang="pt-PT" baseline="0" dirty="0" smtClean="0"/>
              <a:t> </a:t>
            </a:r>
            <a:r>
              <a:rPr lang="pt-PT" baseline="0" dirty="0" err="1" smtClean="0"/>
              <a:t>https</a:t>
            </a:r>
            <a:r>
              <a:rPr lang="pt-PT" baseline="0" dirty="0" smtClean="0"/>
              <a:t>://</a:t>
            </a:r>
            <a:r>
              <a:rPr lang="pt-PT" baseline="0" dirty="0" err="1" smtClean="0"/>
              <a:t>www.imf.org</a:t>
            </a:r>
            <a:r>
              <a:rPr lang="pt-PT" baseline="0" dirty="0" smtClean="0"/>
              <a:t>/</a:t>
            </a:r>
            <a:r>
              <a:rPr lang="pt-PT" baseline="0" dirty="0" err="1" smtClean="0"/>
              <a:t>external</a:t>
            </a:r>
            <a:r>
              <a:rPr lang="pt-PT" baseline="0" dirty="0" smtClean="0"/>
              <a:t>/pubs/</a:t>
            </a:r>
            <a:r>
              <a:rPr lang="pt-PT" baseline="0" dirty="0" err="1" smtClean="0"/>
              <a:t>ft</a:t>
            </a:r>
            <a:r>
              <a:rPr lang="pt-PT" baseline="0" dirty="0" smtClean="0"/>
              <a:t>/</a:t>
            </a:r>
            <a:r>
              <a:rPr lang="pt-PT" baseline="0" dirty="0" err="1" smtClean="0"/>
              <a:t>fandd</a:t>
            </a:r>
            <a:r>
              <a:rPr lang="pt-PT" baseline="0" dirty="0" smtClean="0"/>
              <a:t>/2008/03/</a:t>
            </a:r>
            <a:r>
              <a:rPr lang="pt-PT" baseline="0" dirty="0" err="1" smtClean="0"/>
              <a:t>pdf</a:t>
            </a:r>
            <a:r>
              <a:rPr lang="pt-PT" baseline="0" dirty="0" smtClean="0"/>
              <a:t>/</a:t>
            </a:r>
            <a:r>
              <a:rPr lang="pt-PT" baseline="0" dirty="0" err="1" smtClean="0"/>
              <a:t>cline.pdf</a:t>
            </a:r>
            <a:endParaRPr lang="pt-PT" dirty="0" smtClean="0"/>
          </a:p>
          <a:p>
            <a:endParaRPr lang="en-US" dirty="0" smtClean="0"/>
          </a:p>
        </p:txBody>
      </p:sp>
      <p:sp>
        <p:nvSpPr>
          <p:cNvPr id="4" name="Slide Number Placeholder 3"/>
          <p:cNvSpPr>
            <a:spLocks noGrp="1"/>
          </p:cNvSpPr>
          <p:nvPr>
            <p:ph type="sldNum" sz="quarter" idx="10"/>
          </p:nvPr>
        </p:nvSpPr>
        <p:spPr/>
        <p:txBody>
          <a:bodyPr/>
          <a:lstStyle/>
          <a:p>
            <a:fld id="{29E35CD9-104A-884E-BC52-5CC6FF5D56A9}" type="slidenum">
              <a:rPr lang="en-US" smtClean="0"/>
              <a:pPr/>
              <a:t>6</a:t>
            </a:fld>
            <a:endParaRPr lang="en-US"/>
          </a:p>
        </p:txBody>
      </p:sp>
    </p:spTree>
    <p:extLst>
      <p:ext uri="{BB962C8B-B14F-4D97-AF65-F5344CB8AC3E}">
        <p14:creationId xmlns:p14="http://schemas.microsoft.com/office/powerpoint/2010/main" val="29687209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r>
              <a:rPr lang="en-US" dirty="0" smtClean="0"/>
              <a:t>Photo: Salix Accessions at Alnarp, 2011 by Dag Endresen, https://</a:t>
            </a:r>
            <a:r>
              <a:rPr lang="en-US" dirty="0" err="1" smtClean="0"/>
              <a:t>picasaweb.google.com</a:t>
            </a:r>
            <a:r>
              <a:rPr lang="en-US" dirty="0" smtClean="0"/>
              <a:t>/</a:t>
            </a:r>
            <a:r>
              <a:rPr lang="en-US" dirty="0" err="1" smtClean="0"/>
              <a:t>lh</a:t>
            </a:r>
            <a:r>
              <a:rPr lang="en-US" dirty="0" smtClean="0"/>
              <a:t>/photo/ub14FvkbCURoZp3WMkdd-tMTjNZETYmyPJy0liipFm0?feat=</a:t>
            </a:r>
            <a:r>
              <a:rPr lang="en-US" dirty="0" err="1" smtClean="0"/>
              <a:t>directlink</a:t>
            </a:r>
            <a:endParaRPr lang="en-US" sz="1200" kern="1200" dirty="0" smtClean="0">
              <a:solidFill>
                <a:schemeClr val="tx1"/>
              </a:solidFill>
              <a:latin typeface="+mn-lt"/>
              <a:ea typeface="+mn-ea"/>
              <a:cs typeface="+mn-cs"/>
            </a:endParaRPr>
          </a:p>
          <a:p>
            <a:pPr marL="0" marR="0" indent="0" algn="l" defTabSz="455724"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References:</a:t>
            </a:r>
          </a:p>
          <a:p>
            <a:pPr marL="0" marR="0" indent="0" algn="l" defTabSz="455724"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 Bouhssini, M., Street, K., </a:t>
            </a:r>
            <a:r>
              <a:rPr lang="en-US" sz="1200" kern="1200" dirty="0" err="1" smtClean="0">
                <a:solidFill>
                  <a:schemeClr val="tx1"/>
                </a:solidFill>
                <a:latin typeface="+mn-lt"/>
                <a:ea typeface="+mn-ea"/>
                <a:cs typeface="+mn-cs"/>
              </a:rPr>
              <a:t>Joubi</a:t>
            </a:r>
            <a:r>
              <a:rPr lang="en-US" sz="1200" kern="1200" dirty="0" smtClean="0">
                <a:solidFill>
                  <a:schemeClr val="tx1"/>
                </a:solidFill>
                <a:latin typeface="+mn-lt"/>
                <a:ea typeface="+mn-ea"/>
                <a:cs typeface="+mn-cs"/>
              </a:rPr>
              <a:t>, A., Ibrahim, Z., </a:t>
            </a:r>
            <a:r>
              <a:rPr lang="en-US" sz="1200" kern="1200" dirty="0" err="1" smtClean="0">
                <a:solidFill>
                  <a:schemeClr val="tx1"/>
                </a:solidFill>
                <a:latin typeface="+mn-lt"/>
                <a:ea typeface="+mn-ea"/>
                <a:cs typeface="+mn-cs"/>
              </a:rPr>
              <a:t>Rihawi</a:t>
            </a:r>
            <a:r>
              <a:rPr lang="en-US" sz="1200" kern="1200" dirty="0" smtClean="0">
                <a:solidFill>
                  <a:schemeClr val="tx1"/>
                </a:solidFill>
                <a:latin typeface="+mn-lt"/>
                <a:ea typeface="+mn-ea"/>
                <a:cs typeface="+mn-cs"/>
              </a:rPr>
              <a:t>, F. (2009). Sources of wheat resistance to Sunn pest, </a:t>
            </a:r>
            <a:r>
              <a:rPr lang="en-US" sz="1200" i="1" kern="1200" dirty="0" err="1" smtClean="0">
                <a:solidFill>
                  <a:schemeClr val="tx1"/>
                </a:solidFill>
                <a:latin typeface="+mn-lt"/>
                <a:ea typeface="+mn-ea"/>
                <a:cs typeface="+mn-cs"/>
              </a:rPr>
              <a:t>Eurygaster</a:t>
            </a:r>
            <a:r>
              <a:rPr lang="en-US" sz="1200" i="1" kern="1200" dirty="0" smtClean="0">
                <a:solidFill>
                  <a:schemeClr val="tx1"/>
                </a:solidFill>
                <a:latin typeface="+mn-lt"/>
                <a:ea typeface="+mn-ea"/>
                <a:cs typeface="+mn-cs"/>
              </a:rPr>
              <a:t> </a:t>
            </a:r>
            <a:r>
              <a:rPr lang="en-US" sz="1200" i="1" kern="1200" dirty="0" err="1" smtClean="0">
                <a:solidFill>
                  <a:schemeClr val="tx1"/>
                </a:solidFill>
                <a:latin typeface="+mn-lt"/>
                <a:ea typeface="+mn-ea"/>
                <a:cs typeface="+mn-cs"/>
              </a:rPr>
              <a:t>integriceps</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Puton</a:t>
            </a:r>
            <a:r>
              <a:rPr lang="en-US" sz="1200" kern="1200" dirty="0" smtClean="0">
                <a:solidFill>
                  <a:schemeClr val="tx1"/>
                </a:solidFill>
                <a:latin typeface="+mn-lt"/>
                <a:ea typeface="+mn-ea"/>
                <a:cs typeface="+mn-cs"/>
              </a:rPr>
              <a:t>, in Syria. Genetic Resources and Crop Evolution. DOI: </a:t>
            </a:r>
            <a:r>
              <a:rPr lang="en-US" sz="1200" u="sng" kern="1200" dirty="0" smtClean="0">
                <a:solidFill>
                  <a:schemeClr val="tx1"/>
                </a:solidFill>
                <a:latin typeface="+mn-lt"/>
                <a:ea typeface="+mn-ea"/>
                <a:cs typeface="+mn-cs"/>
                <a:hlinkClick r:id="rId3"/>
              </a:rPr>
              <a:t>10.1007/s10722-009-9427-1</a:t>
            </a:r>
            <a:endParaRPr lang="en-US" sz="1200" kern="1200" dirty="0" smtClean="0">
              <a:solidFill>
                <a:schemeClr val="tx1"/>
              </a:solidFill>
              <a:latin typeface="+mn-lt"/>
              <a:ea typeface="+mn-ea"/>
              <a:cs typeface="+mn-cs"/>
            </a:endParaRPr>
          </a:p>
          <a:p>
            <a:pPr marL="0" marR="0" indent="0" algn="l" defTabSz="455724"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 Bhullar, N.K., K. Street, M. Mackay, N. </a:t>
            </a:r>
            <a:r>
              <a:rPr lang="en-US" sz="1200" kern="1200" dirty="0" err="1" smtClean="0">
                <a:solidFill>
                  <a:schemeClr val="tx1"/>
                </a:solidFill>
                <a:latin typeface="+mn-lt"/>
                <a:ea typeface="+mn-ea"/>
                <a:cs typeface="+mn-cs"/>
              </a:rPr>
              <a:t>Yahiaoui</a:t>
            </a:r>
            <a:r>
              <a:rPr lang="en-US" sz="1200" kern="1200" dirty="0" smtClean="0">
                <a:solidFill>
                  <a:schemeClr val="tx1"/>
                </a:solidFill>
                <a:latin typeface="+mn-lt"/>
                <a:ea typeface="+mn-ea"/>
                <a:cs typeface="+mn-cs"/>
              </a:rPr>
              <a:t>, and B. Keller (2009). Unlocking wheat genetic resources for the molecular identification of previously undescribed functional alleles at the Pm3 resistance locus. PNAS 106(23):9519-9524. DOI: 10.1073/pnas.0904152106</a:t>
            </a:r>
          </a:p>
          <a:p>
            <a:pPr marL="0" marR="0" indent="0" algn="l" defTabSz="455724"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 Bouhssini M El, Street K, Amri A, Mackay M, </a:t>
            </a:r>
            <a:r>
              <a:rPr lang="en-US" sz="1200" kern="1200" dirty="0" err="1" smtClean="0">
                <a:solidFill>
                  <a:schemeClr val="tx1"/>
                </a:solidFill>
                <a:latin typeface="+mn-lt"/>
                <a:ea typeface="+mn-ea"/>
                <a:cs typeface="+mn-cs"/>
              </a:rPr>
              <a:t>Ogbonnaya</a:t>
            </a:r>
            <a:r>
              <a:rPr lang="en-US" sz="1200" kern="1200" dirty="0" smtClean="0">
                <a:solidFill>
                  <a:schemeClr val="tx1"/>
                </a:solidFill>
                <a:latin typeface="+mn-lt"/>
                <a:ea typeface="+mn-ea"/>
                <a:cs typeface="+mn-cs"/>
              </a:rPr>
              <a:t> FC, </a:t>
            </a:r>
            <a:r>
              <a:rPr lang="en-US" sz="1200" kern="1200" dirty="0" err="1" smtClean="0">
                <a:solidFill>
                  <a:schemeClr val="tx1"/>
                </a:solidFill>
                <a:latin typeface="+mn-lt"/>
                <a:ea typeface="+mn-ea"/>
                <a:cs typeface="+mn-cs"/>
              </a:rPr>
              <a:t>Omran</a:t>
            </a:r>
            <a:r>
              <a:rPr lang="en-US" sz="1200" kern="1200" dirty="0" smtClean="0">
                <a:solidFill>
                  <a:schemeClr val="tx1"/>
                </a:solidFill>
                <a:latin typeface="+mn-lt"/>
                <a:ea typeface="+mn-ea"/>
                <a:cs typeface="+mn-cs"/>
              </a:rPr>
              <a:t> A, </a:t>
            </a:r>
            <a:r>
              <a:rPr lang="en-US" sz="1200" kern="1200" dirty="0" err="1" smtClean="0">
                <a:solidFill>
                  <a:schemeClr val="tx1"/>
                </a:solidFill>
                <a:latin typeface="+mn-lt"/>
                <a:ea typeface="+mn-ea"/>
                <a:cs typeface="+mn-cs"/>
              </a:rPr>
              <a:t>Abdalla</a:t>
            </a:r>
            <a:r>
              <a:rPr lang="en-US" sz="1200" kern="1200" dirty="0" smtClean="0">
                <a:solidFill>
                  <a:schemeClr val="tx1"/>
                </a:solidFill>
                <a:latin typeface="+mn-lt"/>
                <a:ea typeface="+mn-ea"/>
                <a:cs typeface="+mn-cs"/>
              </a:rPr>
              <a:t> O, Baum M, </a:t>
            </a:r>
            <a:r>
              <a:rPr lang="en-US" sz="1200" kern="1200" dirty="0" err="1" smtClean="0">
                <a:solidFill>
                  <a:schemeClr val="tx1"/>
                </a:solidFill>
                <a:latin typeface="+mn-lt"/>
                <a:ea typeface="+mn-ea"/>
                <a:cs typeface="+mn-cs"/>
              </a:rPr>
              <a:t>Dabbous</a:t>
            </a:r>
            <a:r>
              <a:rPr lang="en-US" sz="1200" kern="1200" dirty="0" smtClean="0">
                <a:solidFill>
                  <a:schemeClr val="tx1"/>
                </a:solidFill>
                <a:latin typeface="+mn-lt"/>
                <a:ea typeface="+mn-ea"/>
                <a:cs typeface="+mn-cs"/>
              </a:rPr>
              <a:t> A, and </a:t>
            </a:r>
            <a:r>
              <a:rPr lang="en-US" sz="1200" kern="1200" dirty="0" err="1" smtClean="0">
                <a:solidFill>
                  <a:schemeClr val="tx1"/>
                </a:solidFill>
                <a:latin typeface="+mn-lt"/>
                <a:ea typeface="+mn-ea"/>
                <a:cs typeface="+mn-cs"/>
              </a:rPr>
              <a:t>Rihawi</a:t>
            </a:r>
            <a:r>
              <a:rPr lang="en-US" sz="1200" kern="1200" dirty="0" smtClean="0">
                <a:solidFill>
                  <a:schemeClr val="tx1"/>
                </a:solidFill>
                <a:latin typeface="+mn-lt"/>
                <a:ea typeface="+mn-ea"/>
                <a:cs typeface="+mn-cs"/>
              </a:rPr>
              <a:t> F (2011). Sources of resistance in bread wheat to Russian wheat aphid (</a:t>
            </a:r>
            <a:r>
              <a:rPr lang="en-US" sz="1200" kern="1200" dirty="0" err="1" smtClean="0">
                <a:solidFill>
                  <a:schemeClr val="tx1"/>
                </a:solidFill>
                <a:latin typeface="+mn-lt"/>
                <a:ea typeface="+mn-ea"/>
                <a:cs typeface="+mn-cs"/>
              </a:rPr>
              <a:t>Diuraphis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noxia</a:t>
            </a:r>
            <a:r>
              <a:rPr lang="en-US" sz="1200" kern="1200" baseline="0" dirty="0" smtClean="0">
                <a:solidFill>
                  <a:schemeClr val="tx1"/>
                </a:solidFill>
                <a:latin typeface="+mn-lt"/>
                <a:ea typeface="+mn-ea"/>
                <a:cs typeface="+mn-cs"/>
              </a:rPr>
              <a:t>) in Syria identified using the focused identification of germplasm strategy (FIGS). Plant breeding 130: 96-97. DOI: 10.1111/j.1439-0523.2010.01814.x</a:t>
            </a:r>
            <a:endParaRPr lang="en-US" sz="1200" dirty="0" smtClean="0"/>
          </a:p>
          <a:p>
            <a:pPr marL="0" marR="0" indent="0" algn="l" defTabSz="455724" rtl="0" eaLnBrk="1" fontAlgn="auto" latinLnBrk="0" hangingPunct="1">
              <a:lnSpc>
                <a:spcPct val="100000"/>
              </a:lnSpc>
              <a:spcBef>
                <a:spcPts val="0"/>
              </a:spcBef>
              <a:spcAft>
                <a:spcPts val="0"/>
              </a:spcAft>
              <a:buClrTx/>
              <a:buSzTx/>
              <a:buFontTx/>
              <a:buNone/>
              <a:tabLst/>
              <a:defRPr/>
            </a:pPr>
            <a:r>
              <a:rPr lang="en-US" sz="1200" dirty="0" smtClean="0"/>
              <a:t>* Endresen, D.T.F. (2010). Predictive association between trait data and ecogeographic data for Nordic barley landraces. Crop Science 50: 2418-2430. DOI: 10.2135/cropsci2010.03.0174</a:t>
            </a:r>
            <a:endParaRPr lang="en-US" dirty="0" smtClean="0"/>
          </a:p>
          <a:p>
            <a:pPr marL="0" marR="0" indent="0" algn="l" defTabSz="455724" rtl="0" eaLnBrk="1" fontAlgn="auto" latinLnBrk="0" hangingPunct="1">
              <a:lnSpc>
                <a:spcPct val="100000"/>
              </a:lnSpc>
              <a:spcBef>
                <a:spcPts val="0"/>
              </a:spcBef>
              <a:spcAft>
                <a:spcPts val="0"/>
              </a:spcAft>
              <a:buClrTx/>
              <a:buSzTx/>
              <a:buFontTx/>
              <a:buNone/>
              <a:tabLst/>
              <a:defRPr/>
            </a:pPr>
            <a:r>
              <a:rPr lang="en-US" dirty="0" smtClean="0"/>
              <a:t>* Endresen, D.T.F., K. Street, M. Mackay, A. Bari, E. De Pauw (2011). Predictive association between biotic stress traits and ecogeographic data for wheat and barley landraces. </a:t>
            </a:r>
            <a:r>
              <a:rPr lang="en-US" i="1" dirty="0" smtClean="0"/>
              <a:t>Crop Science</a:t>
            </a:r>
            <a:r>
              <a:rPr lang="en-US" dirty="0" smtClean="0"/>
              <a:t> 51: 2036-2055. DOI: 10.2135/cropsci2010.12.0717</a:t>
            </a:r>
          </a:p>
          <a:p>
            <a:pPr marL="0" marR="0" indent="0" algn="l" defTabSz="455724" rtl="0" eaLnBrk="1" fontAlgn="auto" latinLnBrk="0" hangingPunct="1">
              <a:lnSpc>
                <a:spcPct val="100000"/>
              </a:lnSpc>
              <a:spcBef>
                <a:spcPts val="0"/>
              </a:spcBef>
              <a:spcAft>
                <a:spcPts val="0"/>
              </a:spcAft>
              <a:buClrTx/>
              <a:buSzTx/>
              <a:buFontTx/>
              <a:buNone/>
              <a:tabLst/>
              <a:defRPr/>
            </a:pPr>
            <a:r>
              <a:rPr lang="en-US" dirty="0" smtClean="0"/>
              <a:t>* </a:t>
            </a:r>
            <a:r>
              <a:rPr lang="en-US" sz="1200" dirty="0" smtClean="0"/>
              <a:t>Bari, A., K. Street, , M. Mackay, D.T.F. Endresen, E. De Pauw, and A. </a:t>
            </a:r>
            <a:r>
              <a:rPr lang="en-US" sz="1200" dirty="0" err="1" smtClean="0"/>
              <a:t>Amri</a:t>
            </a:r>
            <a:r>
              <a:rPr lang="en-US" sz="1200" dirty="0" smtClean="0"/>
              <a:t> (2012). Focused Identification of Germplasm Strategy (FIGS) detects wheat stem rust resistance linked to environment variables. </a:t>
            </a:r>
            <a:r>
              <a:rPr lang="en-US" sz="1200" i="1" dirty="0" smtClean="0"/>
              <a:t>Genetic Resources and Crop Evolution</a:t>
            </a:r>
            <a:r>
              <a:rPr lang="en-US" sz="1200" dirty="0" smtClean="0"/>
              <a:t> 59:1465-1481. doi:10.1007/s10722-011-9775-5</a:t>
            </a:r>
            <a:endParaRPr lang="en-US" dirty="0" smtClean="0"/>
          </a:p>
          <a:p>
            <a:pPr marL="0" marR="0" indent="0" algn="l" defTabSz="455724" rtl="0" eaLnBrk="1" fontAlgn="auto" latinLnBrk="0" hangingPunct="1">
              <a:lnSpc>
                <a:spcPct val="100000"/>
              </a:lnSpc>
              <a:spcBef>
                <a:spcPts val="0"/>
              </a:spcBef>
              <a:spcAft>
                <a:spcPts val="0"/>
              </a:spcAft>
              <a:buClrTx/>
              <a:buSzTx/>
              <a:buFontTx/>
              <a:buNone/>
              <a:tabLst/>
              <a:defRPr/>
            </a:pPr>
            <a:r>
              <a:rPr lang="en-US" dirty="0" smtClean="0"/>
              <a:t>* </a:t>
            </a:r>
            <a:r>
              <a:rPr lang="en-US" sz="1200" dirty="0" smtClean="0"/>
              <a:t>Endresen, D.T.F., K. Street, M. Mackay, A. Bari, E. De Pauw, K. </a:t>
            </a:r>
            <a:r>
              <a:rPr lang="en-US" sz="1200" dirty="0" err="1" smtClean="0"/>
              <a:t>Nazari</a:t>
            </a:r>
            <a:r>
              <a:rPr lang="en-US" sz="1200" dirty="0" smtClean="0"/>
              <a:t>, and A. </a:t>
            </a:r>
            <a:r>
              <a:rPr lang="en-US" sz="1200" dirty="0" err="1" smtClean="0"/>
              <a:t>Yahyaoui</a:t>
            </a:r>
            <a:r>
              <a:rPr lang="en-US" sz="1200" dirty="0" smtClean="0"/>
              <a:t> (2012). Sources of Resistance to Stem Rust (Ug99) in Bread Wheat and Durum Wheat Identified Using Focused Identification of Germplasm Strategy (FIGS). </a:t>
            </a:r>
            <a:r>
              <a:rPr lang="en-US" sz="1200" i="1" dirty="0" smtClean="0"/>
              <a:t>Crop Science</a:t>
            </a:r>
            <a:r>
              <a:rPr lang="en-US" sz="1200" dirty="0" smtClean="0"/>
              <a:t> 52:764-773. doi: 10.2135/cropsci2011.08.0427; Published online 8 Dec 2011.</a:t>
            </a:r>
            <a:endParaRPr lang="en-US" dirty="0" smtClean="0"/>
          </a:p>
          <a:p>
            <a:pPr marL="0" marR="0" indent="0" algn="l" defTabSz="455724" rtl="0" eaLnBrk="1" fontAlgn="auto" latinLnBrk="0" hangingPunct="1">
              <a:lnSpc>
                <a:spcPct val="100000"/>
              </a:lnSpc>
              <a:spcBef>
                <a:spcPts val="0"/>
              </a:spcBef>
              <a:spcAft>
                <a:spcPts val="0"/>
              </a:spcAft>
              <a:buClrTx/>
              <a:buSzTx/>
              <a:buFontTx/>
              <a:buNone/>
              <a:tabLst/>
              <a:defRPr/>
            </a:pPr>
            <a:r>
              <a:rPr lang="en-US" dirty="0" smtClean="0"/>
              <a:t>* Khazaei H, Street K, </a:t>
            </a:r>
            <a:r>
              <a:rPr lang="en-US" dirty="0" err="1" smtClean="0"/>
              <a:t>Santanen</a:t>
            </a:r>
            <a:r>
              <a:rPr lang="en-US" dirty="0" smtClean="0"/>
              <a:t> A, Bari A, Stoddard FL (2013a).</a:t>
            </a:r>
            <a:r>
              <a:rPr lang="en-US" baseline="0" dirty="0" smtClean="0"/>
              <a:t> Do </a:t>
            </a:r>
            <a:r>
              <a:rPr lang="en-US" baseline="0" dirty="0" err="1" smtClean="0"/>
              <a:t>faba</a:t>
            </a:r>
            <a:r>
              <a:rPr lang="en-US" baseline="0" dirty="0" smtClean="0"/>
              <a:t> bean (</a:t>
            </a:r>
            <a:r>
              <a:rPr lang="en-US" baseline="0" dirty="0" err="1" smtClean="0"/>
              <a:t>Vicia</a:t>
            </a:r>
            <a:r>
              <a:rPr lang="en-US" baseline="0" dirty="0" smtClean="0"/>
              <a:t> </a:t>
            </a:r>
            <a:r>
              <a:rPr lang="en-US" baseline="0" dirty="0" err="1" smtClean="0"/>
              <a:t>faba</a:t>
            </a:r>
            <a:r>
              <a:rPr lang="en-US" baseline="0" dirty="0" smtClean="0"/>
              <a:t> L.) accessions from environments with contrasting seasonal moisture availabilities differ in </a:t>
            </a:r>
            <a:r>
              <a:rPr lang="en-US" baseline="0" dirty="0" err="1" smtClean="0"/>
              <a:t>stomatal</a:t>
            </a:r>
            <a:r>
              <a:rPr lang="en-US" baseline="0" dirty="0" smtClean="0"/>
              <a:t> characteristics and related traits? Genetic Resources and Crop Evolution 60: 2343-2357. DOI: 10.1007/s10722-013-0002-4</a:t>
            </a:r>
            <a:endParaRPr lang="en-US" dirty="0" smtClean="0"/>
          </a:p>
          <a:p>
            <a:pPr marL="0" marR="0" indent="0" algn="l" defTabSz="455724" rtl="0" eaLnBrk="1" fontAlgn="auto" latinLnBrk="0" hangingPunct="1">
              <a:lnSpc>
                <a:spcPct val="100000"/>
              </a:lnSpc>
              <a:spcBef>
                <a:spcPts val="0"/>
              </a:spcBef>
              <a:spcAft>
                <a:spcPts val="0"/>
              </a:spcAft>
              <a:buClrTx/>
              <a:buSzTx/>
              <a:buFontTx/>
              <a:buNone/>
              <a:tabLst/>
              <a:defRPr/>
            </a:pPr>
            <a:r>
              <a:rPr lang="en-US" dirty="0" smtClean="0"/>
              <a:t>* Khazaei H, Street K, Bari A, Mackay M, Stoddard FL (2013b). The FIGS (Focused Identification of Germplasm Strategy) Approach Identifies Traits Related to Drought Adaptation in </a:t>
            </a:r>
            <a:r>
              <a:rPr lang="en-US" dirty="0" err="1" smtClean="0"/>
              <a:t>Vicia</a:t>
            </a:r>
            <a:r>
              <a:rPr lang="en-US" dirty="0" smtClean="0"/>
              <a:t> </a:t>
            </a:r>
            <a:r>
              <a:rPr lang="en-US" dirty="0" err="1" smtClean="0"/>
              <a:t>faba</a:t>
            </a:r>
            <a:r>
              <a:rPr lang="en-US" dirty="0" smtClean="0"/>
              <a:t> Genetic Resources. PLoS ONE 8(5): e63107. doi:10.1371/journal.pone.0063107</a:t>
            </a:r>
          </a:p>
          <a:p>
            <a:pPr marL="0" marR="0" indent="0" algn="l" defTabSz="455724" rtl="0" eaLnBrk="1" fontAlgn="auto" latinLnBrk="0" hangingPunct="1">
              <a:lnSpc>
                <a:spcPct val="100000"/>
              </a:lnSpc>
              <a:spcBef>
                <a:spcPts val="0"/>
              </a:spcBef>
              <a:spcAft>
                <a:spcPts val="0"/>
              </a:spcAft>
              <a:buClrTx/>
              <a:buSzTx/>
              <a:buFontTx/>
              <a:buNone/>
              <a:tabLst/>
              <a:defRPr/>
            </a:pPr>
            <a:r>
              <a:rPr lang="en-US" dirty="0" smtClean="0"/>
              <a:t>* Bari</a:t>
            </a:r>
            <a:r>
              <a:rPr lang="en-US" baseline="0" dirty="0" smtClean="0"/>
              <a:t> A, Amri A, Street K, Mackay M, De Pauw E, Sanders R, Nazari K, Humeid B, Konopka J, &amp; Alo F (2014). Predicting resistance to stripe (yellow) rust (Puccinia striiformis) in wheat genetic resources using focused identification of germplasm strategy. The Journal of Agricultural Sciences 152(6): 906-916. doi:10.1017/S0021859613000543 ISSN: 0021-8596.</a:t>
            </a:r>
          </a:p>
          <a:p>
            <a:pPr marL="0" marR="0" indent="0" algn="l" defTabSz="455724" rtl="0" eaLnBrk="1" fontAlgn="auto" latinLnBrk="0" hangingPunct="1">
              <a:lnSpc>
                <a:spcPct val="100000"/>
              </a:lnSpc>
              <a:spcBef>
                <a:spcPts val="0"/>
              </a:spcBef>
              <a:spcAft>
                <a:spcPts val="0"/>
              </a:spcAft>
              <a:buClrTx/>
              <a:buSzTx/>
              <a:buFontTx/>
              <a:buNone/>
              <a:tabLst/>
              <a:defRPr/>
            </a:pPr>
            <a:r>
              <a:rPr lang="en-US" sz="1300" kern="1200" dirty="0" smtClean="0">
                <a:solidFill>
                  <a:schemeClr val="tx1"/>
                </a:solidFill>
                <a:effectLst/>
                <a:latin typeface="+mn-lt"/>
                <a:ea typeface="+mn-ea"/>
                <a:cs typeface="+mn-cs"/>
              </a:rPr>
              <a:t>* </a:t>
            </a:r>
            <a:r>
              <a:rPr lang="it-IT" sz="1300" kern="1200" dirty="0" smtClean="0">
                <a:solidFill>
                  <a:schemeClr val="tx1"/>
                </a:solidFill>
                <a:effectLst/>
                <a:latin typeface="+mn-lt"/>
                <a:ea typeface="+mn-ea"/>
                <a:cs typeface="+mn-cs"/>
              </a:rPr>
              <a:t>Bari, A., Khazaei, H., </a:t>
            </a:r>
            <a:r>
              <a:rPr lang="it-IT" sz="1300" kern="1200" dirty="0" err="1" smtClean="0">
                <a:solidFill>
                  <a:schemeClr val="tx1"/>
                </a:solidFill>
                <a:effectLst/>
                <a:latin typeface="+mn-lt"/>
                <a:ea typeface="+mn-ea"/>
                <a:cs typeface="+mn-cs"/>
              </a:rPr>
              <a:t>Stoddard</a:t>
            </a:r>
            <a:r>
              <a:rPr lang="it-IT" sz="1300" kern="1200" dirty="0" smtClean="0">
                <a:solidFill>
                  <a:schemeClr val="tx1"/>
                </a:solidFill>
                <a:effectLst/>
                <a:latin typeface="+mn-lt"/>
                <a:ea typeface="+mn-ea"/>
                <a:cs typeface="+mn-cs"/>
              </a:rPr>
              <a:t>, F.L.,</a:t>
            </a:r>
            <a:r>
              <a:rPr lang="it-IT" sz="1300" kern="1200" baseline="0" dirty="0" smtClean="0">
                <a:solidFill>
                  <a:schemeClr val="tx1"/>
                </a:solidFill>
                <a:effectLst/>
                <a:latin typeface="+mn-lt"/>
                <a:ea typeface="+mn-ea"/>
                <a:cs typeface="+mn-cs"/>
              </a:rPr>
              <a:t> Street K., </a:t>
            </a:r>
            <a:r>
              <a:rPr lang="it-IT" sz="1300" kern="1200" baseline="0" dirty="0" err="1" smtClean="0">
                <a:solidFill>
                  <a:schemeClr val="tx1"/>
                </a:solidFill>
                <a:effectLst/>
                <a:latin typeface="+mn-lt"/>
                <a:ea typeface="+mn-ea"/>
                <a:cs typeface="+mn-cs"/>
              </a:rPr>
              <a:t>Sillanpää</a:t>
            </a:r>
            <a:r>
              <a:rPr lang="it-IT" sz="1300" kern="1200" baseline="0" dirty="0" smtClean="0">
                <a:solidFill>
                  <a:schemeClr val="tx1"/>
                </a:solidFill>
                <a:effectLst/>
                <a:latin typeface="+mn-lt"/>
                <a:ea typeface="+mn-ea"/>
                <a:cs typeface="+mn-cs"/>
              </a:rPr>
              <a:t> MJ, </a:t>
            </a:r>
            <a:r>
              <a:rPr lang="it-IT" sz="1300" kern="1200" baseline="0" dirty="0" err="1" smtClean="0">
                <a:solidFill>
                  <a:schemeClr val="tx1"/>
                </a:solidFill>
                <a:effectLst/>
                <a:latin typeface="+mn-lt"/>
                <a:ea typeface="+mn-ea"/>
                <a:cs typeface="+mn-cs"/>
              </a:rPr>
              <a:t>Chaubey</a:t>
            </a:r>
            <a:r>
              <a:rPr lang="it-IT" sz="1300" kern="1200" baseline="0" dirty="0" smtClean="0">
                <a:solidFill>
                  <a:schemeClr val="tx1"/>
                </a:solidFill>
                <a:effectLst/>
                <a:latin typeface="+mn-lt"/>
                <a:ea typeface="+mn-ea"/>
                <a:cs typeface="+mn-cs"/>
              </a:rPr>
              <a:t> YP, </a:t>
            </a:r>
            <a:r>
              <a:rPr lang="it-IT" sz="1300" kern="1200" baseline="0" dirty="0" err="1" smtClean="0">
                <a:solidFill>
                  <a:schemeClr val="tx1"/>
                </a:solidFill>
                <a:effectLst/>
                <a:latin typeface="+mn-lt"/>
                <a:ea typeface="+mn-ea"/>
                <a:cs typeface="+mn-cs"/>
              </a:rPr>
              <a:t>Dayanandan</a:t>
            </a:r>
            <a:r>
              <a:rPr lang="it-IT" sz="1300" kern="1200" baseline="0" dirty="0" smtClean="0">
                <a:solidFill>
                  <a:schemeClr val="tx1"/>
                </a:solidFill>
                <a:effectLst/>
                <a:latin typeface="+mn-lt"/>
                <a:ea typeface="+mn-ea"/>
                <a:cs typeface="+mn-cs"/>
              </a:rPr>
              <a:t> </a:t>
            </a:r>
            <a:r>
              <a:rPr lang="it-IT" sz="1300" kern="1200" baseline="0" dirty="0" err="1" smtClean="0">
                <a:solidFill>
                  <a:schemeClr val="tx1"/>
                </a:solidFill>
                <a:effectLst/>
                <a:latin typeface="+mn-lt"/>
                <a:ea typeface="+mn-ea"/>
                <a:cs typeface="+mn-cs"/>
              </a:rPr>
              <a:t>S</a:t>
            </a:r>
            <a:r>
              <a:rPr lang="it-IT" sz="1300" kern="1200" baseline="0" dirty="0" smtClean="0">
                <a:solidFill>
                  <a:schemeClr val="tx1"/>
                </a:solidFill>
                <a:effectLst/>
                <a:latin typeface="+mn-lt"/>
                <a:ea typeface="+mn-ea"/>
                <a:cs typeface="+mn-cs"/>
              </a:rPr>
              <a:t>, </a:t>
            </a:r>
            <a:r>
              <a:rPr lang="it-IT" sz="1300" b="1" kern="1200" baseline="0" dirty="0" smtClean="0">
                <a:solidFill>
                  <a:schemeClr val="tx1"/>
                </a:solidFill>
                <a:effectLst/>
                <a:latin typeface="+mn-lt"/>
                <a:ea typeface="+mn-ea"/>
                <a:cs typeface="+mn-cs"/>
              </a:rPr>
              <a:t>Endresen DTF</a:t>
            </a:r>
            <a:r>
              <a:rPr lang="it-IT" sz="1300" kern="1200" baseline="0" dirty="0" smtClean="0">
                <a:solidFill>
                  <a:schemeClr val="tx1"/>
                </a:solidFill>
                <a:effectLst/>
                <a:latin typeface="+mn-lt"/>
                <a:ea typeface="+mn-ea"/>
                <a:cs typeface="+mn-cs"/>
              </a:rPr>
              <a:t>, De Pauw E, </a:t>
            </a:r>
            <a:r>
              <a:rPr lang="it-IT" sz="1300" kern="1200" baseline="0" dirty="0" err="1" smtClean="0">
                <a:solidFill>
                  <a:schemeClr val="tx1"/>
                </a:solidFill>
                <a:effectLst/>
                <a:latin typeface="+mn-lt"/>
                <a:ea typeface="+mn-ea"/>
                <a:cs typeface="+mn-cs"/>
              </a:rPr>
              <a:t>Damania</a:t>
            </a:r>
            <a:r>
              <a:rPr lang="it-IT" sz="1300" kern="1200" baseline="0" dirty="0" smtClean="0">
                <a:solidFill>
                  <a:schemeClr val="tx1"/>
                </a:solidFill>
                <a:effectLst/>
                <a:latin typeface="+mn-lt"/>
                <a:ea typeface="+mn-ea"/>
                <a:cs typeface="+mn-cs"/>
              </a:rPr>
              <a:t> AB (2016)</a:t>
            </a:r>
            <a:r>
              <a:rPr lang="it-IT" sz="1300" kern="1200" dirty="0" smtClean="0">
                <a:solidFill>
                  <a:schemeClr val="tx1"/>
                </a:solidFill>
                <a:effectLst/>
                <a:latin typeface="+mn-lt"/>
                <a:ea typeface="+mn-ea"/>
                <a:cs typeface="+mn-cs"/>
              </a:rPr>
              <a:t> </a:t>
            </a:r>
            <a:r>
              <a:rPr lang="it-IT" sz="1300" kern="1200" dirty="0" err="1" smtClean="0">
                <a:solidFill>
                  <a:schemeClr val="tx1"/>
                </a:solidFill>
                <a:effectLst/>
                <a:latin typeface="+mn-lt"/>
                <a:ea typeface="+mn-ea"/>
                <a:cs typeface="+mn-cs"/>
              </a:rPr>
              <a:t>Climatic</a:t>
            </a:r>
            <a:r>
              <a:rPr lang="it-IT" sz="1300" kern="1200" dirty="0" smtClean="0">
                <a:solidFill>
                  <a:schemeClr val="tx1"/>
                </a:solidFill>
                <a:effectLst/>
                <a:latin typeface="+mn-lt"/>
                <a:ea typeface="+mn-ea"/>
                <a:cs typeface="+mn-cs"/>
              </a:rPr>
              <a:t> Change 134: 667. doi:10.1007/s10584-015-1541-9</a:t>
            </a:r>
            <a:endParaRPr lang="en-US" sz="1300" kern="1200" dirty="0" smtClean="0">
              <a:solidFill>
                <a:schemeClr val="tx1"/>
              </a:solidFill>
              <a:effectLst/>
              <a:latin typeface="+mn-lt"/>
              <a:ea typeface="+mn-ea"/>
              <a:cs typeface="+mn-cs"/>
            </a:endParaRPr>
          </a:p>
          <a:p>
            <a:pPr marL="0" marR="0" indent="0" algn="l" defTabSz="455724" rtl="0" eaLnBrk="1" fontAlgn="auto" latinLnBrk="0" hangingPunct="1">
              <a:lnSpc>
                <a:spcPct val="100000"/>
              </a:lnSpc>
              <a:spcBef>
                <a:spcPts val="0"/>
              </a:spcBef>
              <a:spcAft>
                <a:spcPts val="0"/>
              </a:spcAft>
              <a:buClrTx/>
              <a:buSzTx/>
              <a:buFontTx/>
              <a:buNone/>
              <a:tabLst/>
              <a:defRPr/>
            </a:pPr>
            <a:r>
              <a:rPr lang="en-US" sz="1300" kern="1200" dirty="0" smtClean="0">
                <a:solidFill>
                  <a:schemeClr val="tx1"/>
                </a:solidFill>
                <a:effectLst/>
                <a:latin typeface="+mn-lt"/>
                <a:ea typeface="+mn-ea"/>
                <a:cs typeface="+mn-cs"/>
              </a:rPr>
              <a:t>* Thormann I, Parra-Quijano M, </a:t>
            </a:r>
            <a:r>
              <a:rPr lang="en-US" sz="1300" b="1" kern="1200" dirty="0" smtClean="0">
                <a:solidFill>
                  <a:schemeClr val="tx1"/>
                </a:solidFill>
                <a:effectLst/>
                <a:latin typeface="+mn-lt"/>
                <a:ea typeface="+mn-ea"/>
                <a:cs typeface="+mn-cs"/>
              </a:rPr>
              <a:t>Endresen DTF</a:t>
            </a:r>
            <a:r>
              <a:rPr lang="en-US" sz="1300" kern="1200" dirty="0" smtClean="0">
                <a:solidFill>
                  <a:schemeClr val="tx1"/>
                </a:solidFill>
                <a:effectLst/>
                <a:latin typeface="+mn-lt"/>
                <a:ea typeface="+mn-ea"/>
                <a:cs typeface="+mn-cs"/>
              </a:rPr>
              <a:t>, Rubio-Teso ML, Iriondo JM, and Maxted N (2014). Predictive characterization of crop wild relatives and landraces: Technical guidelines. Bioversity International, Rome, Italy.</a:t>
            </a:r>
          </a:p>
          <a:p>
            <a:pPr marL="0" marR="0" indent="0" algn="l" defTabSz="455724" rtl="0" eaLnBrk="1" fontAlgn="auto" latinLnBrk="0" hangingPunct="1">
              <a:lnSpc>
                <a:spcPct val="100000"/>
              </a:lnSpc>
              <a:spcBef>
                <a:spcPts val="0"/>
              </a:spcBef>
              <a:spcAft>
                <a:spcPts val="0"/>
              </a:spcAft>
              <a:buClrTx/>
              <a:buSzTx/>
              <a:buFontTx/>
              <a:buNone/>
              <a:tabLst/>
              <a:defRPr/>
            </a:pPr>
            <a:r>
              <a:rPr lang="en-US" sz="1300" kern="1200" dirty="0" smtClean="0">
                <a:solidFill>
                  <a:schemeClr val="tx1"/>
                </a:solidFill>
                <a:effectLst/>
                <a:latin typeface="+mn-lt"/>
                <a:ea typeface="+mn-ea"/>
                <a:cs typeface="+mn-cs"/>
              </a:rPr>
              <a:t>* Thormann</a:t>
            </a:r>
            <a:r>
              <a:rPr lang="en-US" sz="1300" kern="1200" baseline="0" dirty="0" smtClean="0">
                <a:solidFill>
                  <a:schemeClr val="tx1"/>
                </a:solidFill>
                <a:effectLst/>
                <a:latin typeface="+mn-lt"/>
                <a:ea typeface="+mn-ea"/>
                <a:cs typeface="+mn-cs"/>
              </a:rPr>
              <a:t> I</a:t>
            </a:r>
            <a:r>
              <a:rPr lang="en-US" sz="1300" kern="1200" dirty="0" smtClean="0">
                <a:solidFill>
                  <a:schemeClr val="tx1"/>
                </a:solidFill>
                <a:effectLst/>
                <a:latin typeface="+mn-lt"/>
                <a:ea typeface="+mn-ea"/>
                <a:cs typeface="+mn-cs"/>
              </a:rPr>
              <a:t>, Parra Quijano</a:t>
            </a:r>
            <a:r>
              <a:rPr lang="en-US" sz="1300" kern="1200" baseline="0" dirty="0" smtClean="0">
                <a:solidFill>
                  <a:schemeClr val="tx1"/>
                </a:solidFill>
                <a:effectLst/>
                <a:latin typeface="+mn-lt"/>
                <a:ea typeface="+mn-ea"/>
                <a:cs typeface="+mn-cs"/>
              </a:rPr>
              <a:t> M</a:t>
            </a:r>
            <a:r>
              <a:rPr lang="en-US" sz="1300" kern="1200" dirty="0" smtClean="0">
                <a:solidFill>
                  <a:schemeClr val="tx1"/>
                </a:solidFill>
                <a:effectLst/>
                <a:latin typeface="+mn-lt"/>
                <a:ea typeface="+mn-ea"/>
                <a:cs typeface="+mn-cs"/>
              </a:rPr>
              <a:t>, Iriondo</a:t>
            </a:r>
            <a:r>
              <a:rPr lang="en-US" sz="1300" kern="1200" baseline="0" dirty="0" smtClean="0">
                <a:solidFill>
                  <a:schemeClr val="tx1"/>
                </a:solidFill>
                <a:effectLst/>
                <a:latin typeface="+mn-lt"/>
                <a:ea typeface="+mn-ea"/>
                <a:cs typeface="+mn-cs"/>
              </a:rPr>
              <a:t> JM</a:t>
            </a:r>
            <a:r>
              <a:rPr lang="en-US" sz="1300" kern="1200" dirty="0" smtClean="0">
                <a:solidFill>
                  <a:schemeClr val="tx1"/>
                </a:solidFill>
                <a:effectLst/>
                <a:latin typeface="+mn-lt"/>
                <a:ea typeface="+mn-ea"/>
                <a:cs typeface="+mn-cs"/>
              </a:rPr>
              <a:t>, Rubio Teso</a:t>
            </a:r>
            <a:r>
              <a:rPr lang="en-US" sz="1300" kern="1200" baseline="0" dirty="0" smtClean="0">
                <a:solidFill>
                  <a:schemeClr val="tx1"/>
                </a:solidFill>
                <a:effectLst/>
                <a:latin typeface="+mn-lt"/>
                <a:ea typeface="+mn-ea"/>
                <a:cs typeface="+mn-cs"/>
              </a:rPr>
              <a:t> ML</a:t>
            </a:r>
            <a:r>
              <a:rPr lang="en-US" sz="1300" kern="1200" dirty="0" smtClean="0">
                <a:solidFill>
                  <a:schemeClr val="tx1"/>
                </a:solidFill>
                <a:effectLst/>
                <a:latin typeface="+mn-lt"/>
                <a:ea typeface="+mn-ea"/>
                <a:cs typeface="+mn-cs"/>
              </a:rPr>
              <a:t>, </a:t>
            </a:r>
            <a:r>
              <a:rPr lang="en-US" sz="1300" b="1" kern="1200" dirty="0" smtClean="0">
                <a:solidFill>
                  <a:schemeClr val="tx1"/>
                </a:solidFill>
                <a:effectLst/>
                <a:latin typeface="+mn-lt"/>
                <a:ea typeface="+mn-ea"/>
                <a:cs typeface="+mn-cs"/>
              </a:rPr>
              <a:t>Endresen</a:t>
            </a:r>
            <a:r>
              <a:rPr lang="en-US" sz="1300" b="1" kern="1200" baseline="0" dirty="0" smtClean="0">
                <a:solidFill>
                  <a:schemeClr val="tx1"/>
                </a:solidFill>
                <a:effectLst/>
                <a:latin typeface="+mn-lt"/>
                <a:ea typeface="+mn-ea"/>
                <a:cs typeface="+mn-cs"/>
              </a:rPr>
              <a:t> DT</a:t>
            </a:r>
            <a:r>
              <a:rPr lang="en-US" sz="1300" kern="1200" dirty="0" smtClean="0">
                <a:solidFill>
                  <a:schemeClr val="tx1"/>
                </a:solidFill>
                <a:effectLst/>
                <a:latin typeface="+mn-lt"/>
                <a:ea typeface="+mn-ea"/>
                <a:cs typeface="+mn-cs"/>
              </a:rPr>
              <a:t>, Maxted</a:t>
            </a:r>
            <a:r>
              <a:rPr lang="en-US" sz="1300" kern="1200" baseline="0" dirty="0" smtClean="0">
                <a:solidFill>
                  <a:schemeClr val="tx1"/>
                </a:solidFill>
                <a:effectLst/>
                <a:latin typeface="+mn-lt"/>
                <a:ea typeface="+mn-ea"/>
                <a:cs typeface="+mn-cs"/>
              </a:rPr>
              <a:t> N</a:t>
            </a:r>
            <a:r>
              <a:rPr lang="en-US" sz="1300" kern="1200" dirty="0" smtClean="0">
                <a:solidFill>
                  <a:schemeClr val="tx1"/>
                </a:solidFill>
                <a:effectLst/>
                <a:latin typeface="+mn-lt"/>
                <a:ea typeface="+mn-ea"/>
                <a:cs typeface="+mn-cs"/>
              </a:rPr>
              <a:t>, Dias S, and Dulloo ME</a:t>
            </a:r>
            <a:r>
              <a:rPr lang="en-US" sz="1300" kern="1200" baseline="0" dirty="0" smtClean="0">
                <a:solidFill>
                  <a:schemeClr val="tx1"/>
                </a:solidFill>
                <a:effectLst/>
                <a:latin typeface="+mn-lt"/>
                <a:ea typeface="+mn-ea"/>
                <a:cs typeface="+mn-cs"/>
              </a:rPr>
              <a:t> (2015) </a:t>
            </a:r>
            <a:r>
              <a:rPr lang="en-US" sz="1300" kern="1200" dirty="0" smtClean="0">
                <a:solidFill>
                  <a:schemeClr val="tx1"/>
                </a:solidFill>
                <a:effectLst/>
                <a:latin typeface="+mn-lt"/>
                <a:ea typeface="+mn-ea"/>
                <a:cs typeface="+mn-cs"/>
              </a:rPr>
              <a:t>Two predictive characterization approaches to search for target traits in crop wild relatives and landraces. Crop Wild Relative 10: 16-18.</a:t>
            </a:r>
          </a:p>
        </p:txBody>
      </p:sp>
      <p:sp>
        <p:nvSpPr>
          <p:cNvPr id="4" name="Slide Number Placeholder 3"/>
          <p:cNvSpPr>
            <a:spLocks noGrp="1"/>
          </p:cNvSpPr>
          <p:nvPr>
            <p:ph type="sldNum" sz="quarter" idx="10"/>
          </p:nvPr>
        </p:nvSpPr>
        <p:spPr/>
        <p:txBody>
          <a:bodyPr/>
          <a:lstStyle/>
          <a:p>
            <a:fld id="{29E35CD9-104A-884E-BC52-5CC6FF5D56A9}" type="slidenum">
              <a:rPr lang="en-US" smtClean="0"/>
              <a:pPr/>
              <a:t>63</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Bouhssini</a:t>
            </a:r>
            <a:r>
              <a:rPr lang="en-US" sz="1400" kern="1200" dirty="0" smtClean="0">
                <a:solidFill>
                  <a:schemeClr val="tx1"/>
                </a:solidFill>
                <a:latin typeface="+mn-lt"/>
                <a:ea typeface="+mn-ea"/>
                <a:cs typeface="+mn-cs"/>
              </a:rPr>
              <a:t>, M., Street, K., </a:t>
            </a:r>
            <a:r>
              <a:rPr lang="en-US" sz="1400" kern="1200" dirty="0" err="1" smtClean="0">
                <a:solidFill>
                  <a:schemeClr val="tx1"/>
                </a:solidFill>
                <a:latin typeface="+mn-lt"/>
                <a:ea typeface="+mn-ea"/>
                <a:cs typeface="+mn-cs"/>
              </a:rPr>
              <a:t>Joubi</a:t>
            </a:r>
            <a:r>
              <a:rPr lang="en-US" sz="1400" kern="1200" dirty="0" smtClean="0">
                <a:solidFill>
                  <a:schemeClr val="tx1"/>
                </a:solidFill>
                <a:latin typeface="+mn-lt"/>
                <a:ea typeface="+mn-ea"/>
                <a:cs typeface="+mn-cs"/>
              </a:rPr>
              <a:t>, A., Ibrahim, Z., </a:t>
            </a:r>
            <a:r>
              <a:rPr lang="en-US" sz="1400" kern="1200" dirty="0" err="1" smtClean="0">
                <a:solidFill>
                  <a:schemeClr val="tx1"/>
                </a:solidFill>
                <a:latin typeface="+mn-lt"/>
                <a:ea typeface="+mn-ea"/>
                <a:cs typeface="+mn-cs"/>
              </a:rPr>
              <a:t>Rihawi</a:t>
            </a:r>
            <a:r>
              <a:rPr lang="en-US" sz="1400" kern="1200" dirty="0" smtClean="0">
                <a:solidFill>
                  <a:schemeClr val="tx1"/>
                </a:solidFill>
                <a:latin typeface="+mn-lt"/>
                <a:ea typeface="+mn-ea"/>
                <a:cs typeface="+mn-cs"/>
              </a:rPr>
              <a:t>, F. (2009). Sources of wheat resistance to Sunn pest, </a:t>
            </a:r>
            <a:r>
              <a:rPr lang="en-US" sz="1400" i="1" kern="1200" dirty="0" err="1" smtClean="0">
                <a:solidFill>
                  <a:schemeClr val="tx1"/>
                </a:solidFill>
                <a:latin typeface="+mn-lt"/>
                <a:ea typeface="+mn-ea"/>
                <a:cs typeface="+mn-cs"/>
              </a:rPr>
              <a:t>Eurygaster</a:t>
            </a:r>
            <a:r>
              <a:rPr lang="en-US" sz="1400" i="1" kern="1200" dirty="0" smtClean="0">
                <a:solidFill>
                  <a:schemeClr val="tx1"/>
                </a:solidFill>
                <a:latin typeface="+mn-lt"/>
                <a:ea typeface="+mn-ea"/>
                <a:cs typeface="+mn-cs"/>
              </a:rPr>
              <a:t> </a:t>
            </a:r>
            <a:r>
              <a:rPr lang="en-US" sz="1400" i="1" kern="1200" dirty="0" err="1" smtClean="0">
                <a:solidFill>
                  <a:schemeClr val="tx1"/>
                </a:solidFill>
                <a:latin typeface="+mn-lt"/>
                <a:ea typeface="+mn-ea"/>
                <a:cs typeface="+mn-cs"/>
              </a:rPr>
              <a:t>integriceps</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Puton</a:t>
            </a:r>
            <a:r>
              <a:rPr lang="en-US" sz="1400" kern="1200" dirty="0" smtClean="0">
                <a:solidFill>
                  <a:schemeClr val="tx1"/>
                </a:solidFill>
                <a:latin typeface="+mn-lt"/>
                <a:ea typeface="+mn-ea"/>
                <a:cs typeface="+mn-cs"/>
              </a:rPr>
              <a:t>, in Syria. Genetic Resources and Crop Evolution. URL </a:t>
            </a:r>
            <a:r>
              <a:rPr lang="en-US" sz="1400" u="sng" kern="1200" dirty="0" smtClean="0">
                <a:solidFill>
                  <a:schemeClr val="tx1"/>
                </a:solidFill>
                <a:latin typeface="+mn-lt"/>
                <a:ea typeface="+mn-ea"/>
                <a:cs typeface="+mn-cs"/>
                <a:hlinkClick r:id="rId3"/>
              </a:rPr>
              <a:t>http://dx.doi.org/10.1007/s10722-009-9427-1</a:t>
            </a:r>
            <a:r>
              <a:rPr lang="en-US" sz="1400" u="none" kern="1200" dirty="0" smtClean="0">
                <a:solidFill>
                  <a:schemeClr val="tx1"/>
                </a:solidFill>
                <a:latin typeface="+mn-lt"/>
                <a:ea typeface="+mn-ea"/>
                <a:cs typeface="+mn-cs"/>
              </a:rPr>
              <a:t>,</a:t>
            </a:r>
            <a:r>
              <a:rPr lang="en-US" sz="1400" u="none" kern="1200" baseline="0" dirty="0" smtClean="0">
                <a:solidFill>
                  <a:schemeClr val="tx1"/>
                </a:solidFill>
                <a:latin typeface="+mn-lt"/>
                <a:ea typeface="+mn-ea"/>
                <a:cs typeface="+mn-cs"/>
              </a:rPr>
              <a:t> </a:t>
            </a:r>
            <a:r>
              <a:rPr lang="en-US" sz="1400" u="sng" kern="1200" dirty="0" smtClean="0">
                <a:solidFill>
                  <a:schemeClr val="tx1"/>
                </a:solidFill>
                <a:latin typeface="+mn-lt"/>
                <a:ea typeface="+mn-ea"/>
                <a:cs typeface="+mn-cs"/>
                <a:hlinkClick r:id="rId4"/>
              </a:rPr>
              <a:t>http://www.springerlink.com/content/587250g7qr073636/</a:t>
            </a:r>
            <a:r>
              <a:rPr lang="en-US" sz="1400" kern="1200" dirty="0" smtClean="0">
                <a:solidFill>
                  <a:schemeClr val="tx1"/>
                </a:solidFill>
                <a:latin typeface="+mn-lt"/>
                <a:ea typeface="+mn-ea"/>
                <a:cs typeface="+mn-cs"/>
              </a:rPr>
              <a:t> </a:t>
            </a:r>
            <a:r>
              <a:rPr lang="en-US" sz="1400" kern="1200" baseline="0" dirty="0" smtClean="0">
                <a:solidFill>
                  <a:schemeClr val="tx1"/>
                </a:solidFill>
                <a:latin typeface="+mn-lt"/>
                <a:ea typeface="+mn-ea"/>
                <a:cs typeface="+mn-cs"/>
              </a:rPr>
              <a:t> </a:t>
            </a:r>
            <a:r>
              <a:rPr lang="en-US" sz="1400" kern="1200" dirty="0" smtClean="0">
                <a:solidFill>
                  <a:schemeClr val="tx1"/>
                </a:solidFill>
                <a:latin typeface="+mn-lt"/>
                <a:ea typeface="+mn-ea"/>
                <a:cs typeface="+mn-cs"/>
              </a:rPr>
              <a:t>(Recent FIGS study at ICARDA, Syria.)</a:t>
            </a:r>
            <a:endParaRPr lang="en-US" sz="14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F13F7A3-C763-EB4C-B29D-8F375A12CE9B}" type="slidenum">
              <a:rPr lang="en-US" smtClean="0"/>
              <a:pPr/>
              <a:t>64</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pPr marL="0" marR="0" indent="0" algn="l" defTabSz="455610"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latin typeface="+mn-lt"/>
                <a:ea typeface="+mn-ea"/>
                <a:cs typeface="+mn-cs"/>
              </a:rPr>
              <a:t>Photo: Bhullar et al (2009). PNAS 106:9519-9524,</a:t>
            </a:r>
            <a:r>
              <a:rPr lang="en-US" sz="1400" kern="1200" baseline="0" dirty="0" smtClean="0">
                <a:solidFill>
                  <a:schemeClr val="tx1"/>
                </a:solidFill>
                <a:latin typeface="+mn-lt"/>
                <a:ea typeface="+mn-ea"/>
                <a:cs typeface="+mn-cs"/>
              </a:rPr>
              <a:t> </a:t>
            </a:r>
            <a:r>
              <a:rPr lang="en-US" sz="1400" kern="1200" dirty="0" smtClean="0">
                <a:solidFill>
                  <a:schemeClr val="tx1"/>
                </a:solidFill>
                <a:latin typeface="+mn-lt"/>
                <a:ea typeface="+mn-ea"/>
                <a:cs typeface="+mn-cs"/>
              </a:rPr>
              <a:t>Figure</a:t>
            </a:r>
            <a:r>
              <a:rPr lang="en-US" sz="1400" kern="1200" baseline="0" dirty="0" smtClean="0">
                <a:solidFill>
                  <a:schemeClr val="tx1"/>
                </a:solidFill>
                <a:latin typeface="+mn-lt"/>
                <a:ea typeface="+mn-ea"/>
                <a:cs typeface="+mn-cs"/>
              </a:rPr>
              <a:t> 2.</a:t>
            </a:r>
          </a:p>
          <a:p>
            <a:pPr marL="0" indent="0">
              <a:buFontTx/>
              <a:buNone/>
            </a:pPr>
            <a:r>
              <a:rPr lang="en-US" sz="1400" kern="1200" dirty="0" smtClean="0">
                <a:solidFill>
                  <a:schemeClr val="tx1"/>
                </a:solidFill>
                <a:latin typeface="+mn-lt"/>
                <a:ea typeface="+mn-ea"/>
                <a:cs typeface="+mn-cs"/>
              </a:rPr>
              <a:t>Bhullar, N.K., K. Street, M. Mackay, N. Yahiaoui, and B. Keller (2009). Unlocking wheat genetic resources for the molecular identification of previously undescribed functional alleles at the Pm3 resistance locus. PNAS 106(23):9519-9524. DOI: 10.1073/pnas.0904152106. http://</a:t>
            </a:r>
            <a:r>
              <a:rPr lang="en-US" sz="1400" kern="1200" dirty="0" err="1" smtClean="0">
                <a:solidFill>
                  <a:schemeClr val="tx1"/>
                </a:solidFill>
                <a:latin typeface="+mn-lt"/>
                <a:ea typeface="+mn-ea"/>
                <a:cs typeface="+mn-cs"/>
              </a:rPr>
              <a:t>www.pnas.org</a:t>
            </a:r>
            <a:r>
              <a:rPr lang="en-US" sz="1400" kern="1200" dirty="0" smtClean="0">
                <a:solidFill>
                  <a:schemeClr val="tx1"/>
                </a:solidFill>
                <a:latin typeface="+mn-lt"/>
                <a:ea typeface="+mn-ea"/>
                <a:cs typeface="+mn-cs"/>
              </a:rPr>
              <a:t>/content/106/23/9519.full </a:t>
            </a:r>
          </a:p>
          <a:p>
            <a:r>
              <a:rPr lang="en-US" sz="1400" b="1" dirty="0" smtClean="0"/>
              <a:t>Wikipedia: Heuristic</a:t>
            </a:r>
            <a:r>
              <a:rPr lang="en-US" sz="1400" dirty="0" smtClean="0"/>
              <a:t> ( </a:t>
            </a:r>
            <a:r>
              <a:rPr lang="en-US" sz="1400" dirty="0" smtClean="0">
                <a:hlinkClick r:id="rId3" tooltip="Wikipedia:IPA for English"/>
              </a:rPr>
              <a:t>/</a:t>
            </a:r>
            <a:r>
              <a:rPr lang="en-US" sz="1400" dirty="0" smtClean="0">
                <a:effectLst/>
              </a:rPr>
              <a:t>hjʉˈrɪstɨk</a:t>
            </a:r>
            <a:r>
              <a:rPr lang="en-US" sz="1400" dirty="0" smtClean="0">
                <a:hlinkClick r:id="rId3" tooltip="Wikipedia:IPA for English"/>
              </a:rPr>
              <a:t>/</a:t>
            </a:r>
            <a:r>
              <a:rPr lang="en-US" sz="1400" dirty="0" smtClean="0"/>
              <a:t>; or </a:t>
            </a:r>
            <a:r>
              <a:rPr lang="en-US" sz="1400" b="1" dirty="0" smtClean="0"/>
              <a:t>heuristics</a:t>
            </a:r>
            <a:r>
              <a:rPr lang="en-US" sz="1400" dirty="0" smtClean="0"/>
              <a:t>; Greek: "</a:t>
            </a:r>
            <a:r>
              <a:rPr lang="en-US" sz="1400" dirty="0" err="1" smtClean="0"/>
              <a:t>Εὑρίσκω</a:t>
            </a:r>
            <a:r>
              <a:rPr lang="en-US" sz="1400" dirty="0" smtClean="0"/>
              <a:t>", </a:t>
            </a:r>
            <a:r>
              <a:rPr lang="en-US" sz="1400" b="1" dirty="0" smtClean="0"/>
              <a:t>"find"</a:t>
            </a:r>
            <a:r>
              <a:rPr lang="en-US" sz="1400" dirty="0" smtClean="0"/>
              <a:t> or </a:t>
            </a:r>
            <a:r>
              <a:rPr lang="en-US" sz="1400" b="1" dirty="0" smtClean="0"/>
              <a:t>"discover"</a:t>
            </a:r>
            <a:r>
              <a:rPr lang="en-US" sz="1400" dirty="0" smtClean="0"/>
              <a:t>) refers to experience-based techniques for problem solving, learning, and discovery. Where an exhaustive search is impractical, heuristic methods are used to speed up the process of finding a satisfactory solution. Examples of this method include using a "rule of thumb", an educated guess, an intuitive judgment, or common sense.</a:t>
            </a:r>
            <a:r>
              <a:rPr lang="en-US" sz="1400" baseline="0" dirty="0" smtClean="0"/>
              <a:t> </a:t>
            </a:r>
            <a:r>
              <a:rPr lang="en-US" sz="1400" dirty="0" smtClean="0"/>
              <a:t>In more precise terms, heuristics are strategies using readily accessible, though loosely applicable, information to control problem solving in human beings and machines.</a:t>
            </a:r>
          </a:p>
        </p:txBody>
      </p:sp>
      <p:sp>
        <p:nvSpPr>
          <p:cNvPr id="4" name="Slide Number Placeholder 3"/>
          <p:cNvSpPr>
            <a:spLocks noGrp="1"/>
          </p:cNvSpPr>
          <p:nvPr>
            <p:ph type="sldNum" sz="quarter" idx="10"/>
          </p:nvPr>
        </p:nvSpPr>
        <p:spPr/>
        <p:txBody>
          <a:bodyPr/>
          <a:lstStyle/>
          <a:p>
            <a:fld id="{5F13F7A3-C763-EB4C-B29D-8F375A12CE9B}" type="slidenum">
              <a:rPr lang="en-US" smtClean="0"/>
              <a:pPr/>
              <a:t>65</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pPr marL="0" marR="0" indent="0" algn="l" defTabSz="455610" rtl="0" eaLnBrk="1" fontAlgn="auto" latinLnBrk="0" hangingPunct="1">
              <a:lnSpc>
                <a:spcPct val="100000"/>
              </a:lnSpc>
              <a:spcBef>
                <a:spcPts val="0"/>
              </a:spcBef>
              <a:spcAft>
                <a:spcPts val="0"/>
              </a:spcAft>
              <a:buClrTx/>
              <a:buSzTx/>
              <a:buFontTx/>
              <a:buNone/>
              <a:tabLst/>
              <a:defRPr/>
            </a:pPr>
            <a:r>
              <a:rPr lang="en-US" baseline="0" dirty="0" smtClean="0"/>
              <a:t>The barley trait dataset was developed by </a:t>
            </a:r>
            <a:r>
              <a:rPr lang="en-US" baseline="0" dirty="0" err="1" smtClean="0"/>
              <a:t>Kolodinska</a:t>
            </a:r>
            <a:r>
              <a:rPr lang="en-US" baseline="0" dirty="0" smtClean="0"/>
              <a:t> </a:t>
            </a:r>
            <a:r>
              <a:rPr lang="en-US" baseline="0" dirty="0" err="1" smtClean="0"/>
              <a:t>Brantestam</a:t>
            </a:r>
            <a:r>
              <a:rPr lang="en-US" baseline="0" dirty="0" smtClean="0"/>
              <a:t> (2005) and published as part of her doctoral thesis. The field trials were performed in two replications during 2 </a:t>
            </a:r>
            <a:r>
              <a:rPr lang="en-US" baseline="0" dirty="0" err="1" smtClean="0"/>
              <a:t>yr</a:t>
            </a:r>
            <a:r>
              <a:rPr lang="en-US" baseline="0" dirty="0" smtClean="0"/>
              <a:t> (2002 and 2003), at three locations (</a:t>
            </a:r>
            <a:r>
              <a:rPr lang="en-US" baseline="0" dirty="0" err="1" smtClean="0"/>
              <a:t>Bjørke</a:t>
            </a:r>
            <a:r>
              <a:rPr lang="en-US" baseline="0" dirty="0" smtClean="0"/>
              <a:t> in southern Norway, </a:t>
            </a:r>
            <a:r>
              <a:rPr lang="en-US" baseline="0" dirty="0" err="1" smtClean="0"/>
              <a:t>Landskrona</a:t>
            </a:r>
            <a:r>
              <a:rPr lang="en-US" baseline="0" dirty="0" smtClean="0"/>
              <a:t> in southern Sweden, and </a:t>
            </a:r>
            <a:r>
              <a:rPr lang="en-US" baseline="0" dirty="0" err="1" smtClean="0"/>
              <a:t>Priekuļi</a:t>
            </a:r>
            <a:r>
              <a:rPr lang="en-US" baseline="0" dirty="0" smtClean="0"/>
              <a:t> in Latvia). Six agronomic traits were scored: days to heading (from 1 June), days to maturity (from 1 July), plant height (cm), harvest index (percent), volumetric weight (kg/hl) and thousand-grain weight (gram).</a:t>
            </a:r>
          </a:p>
          <a:p>
            <a:r>
              <a:rPr lang="en-US" baseline="0" dirty="0" smtClean="0"/>
              <a:t>--</a:t>
            </a:r>
          </a:p>
          <a:p>
            <a:r>
              <a:rPr lang="en-US" dirty="0" err="1" smtClean="0"/>
              <a:t>Kolodinska</a:t>
            </a:r>
            <a:r>
              <a:rPr lang="en-US" dirty="0" smtClean="0"/>
              <a:t> </a:t>
            </a:r>
            <a:r>
              <a:rPr lang="en-US" dirty="0" err="1" smtClean="0"/>
              <a:t>Brantestam</a:t>
            </a:r>
            <a:r>
              <a:rPr lang="en-US" dirty="0" smtClean="0"/>
              <a:t>, </a:t>
            </a:r>
            <a:r>
              <a:rPr lang="en-US" dirty="0" err="1" smtClean="0"/>
              <a:t>Agnese</a:t>
            </a:r>
            <a:r>
              <a:rPr lang="en-US" dirty="0" smtClean="0"/>
              <a:t> (2005). </a:t>
            </a:r>
            <a:r>
              <a:rPr lang="en-US" i="1" dirty="0" smtClean="0"/>
              <a:t>A century of breeding - is genetic erosion a reality?</a:t>
            </a:r>
            <a:r>
              <a:rPr lang="en-US" dirty="0" smtClean="0"/>
              <a:t> [PhD Doctoral thesis]. </a:t>
            </a:r>
            <a:r>
              <a:rPr lang="en-US" dirty="0" err="1" smtClean="0"/>
              <a:t>Sveriges</a:t>
            </a:r>
            <a:r>
              <a:rPr lang="en-US" dirty="0" smtClean="0"/>
              <a:t> </a:t>
            </a:r>
            <a:r>
              <a:rPr lang="en-US" dirty="0" err="1" smtClean="0"/>
              <a:t>lantbruksuniv</a:t>
            </a:r>
            <a:r>
              <a:rPr lang="en-US" dirty="0" smtClean="0"/>
              <a:t>. [Swedish Agricultural University] (SLU), Alnarp. </a:t>
            </a:r>
            <a:r>
              <a:rPr lang="en-US" dirty="0" err="1" smtClean="0"/>
              <a:t>Acta</a:t>
            </a:r>
            <a:r>
              <a:rPr lang="en-US" dirty="0" smtClean="0"/>
              <a:t> </a:t>
            </a:r>
            <a:r>
              <a:rPr lang="en-US" dirty="0" err="1" smtClean="0"/>
              <a:t>Universitatis</a:t>
            </a:r>
            <a:r>
              <a:rPr lang="en-US" dirty="0" smtClean="0"/>
              <a:t> </a:t>
            </a:r>
            <a:r>
              <a:rPr lang="en-US" dirty="0" err="1" smtClean="0"/>
              <a:t>agriculturae</a:t>
            </a:r>
            <a:r>
              <a:rPr lang="en-US" dirty="0" smtClean="0"/>
              <a:t> </a:t>
            </a:r>
            <a:r>
              <a:rPr lang="en-US" dirty="0" err="1" smtClean="0"/>
              <a:t>Sueciae</a:t>
            </a:r>
            <a:r>
              <a:rPr lang="en-US" dirty="0" smtClean="0"/>
              <a:t>, 1652-6880 ; 2005:30. ISBN 91-576-7029-3. Available at http://</a:t>
            </a:r>
            <a:r>
              <a:rPr lang="en-US" dirty="0" err="1" smtClean="0"/>
              <a:t>pub.epsilon.slu.se</a:t>
            </a:r>
            <a:r>
              <a:rPr lang="en-US" dirty="0" smtClean="0"/>
              <a:t>/797/</a:t>
            </a:r>
          </a:p>
          <a:p>
            <a:r>
              <a:rPr lang="en-US" baseline="0" dirty="0" smtClean="0"/>
              <a:t>--</a:t>
            </a:r>
          </a:p>
          <a:p>
            <a:pPr marL="0" marR="0" indent="0" algn="l" defTabSz="455724" rtl="0" eaLnBrk="1" fontAlgn="auto" latinLnBrk="0" hangingPunct="1">
              <a:lnSpc>
                <a:spcPct val="100000"/>
              </a:lnSpc>
              <a:spcBef>
                <a:spcPts val="0"/>
              </a:spcBef>
              <a:spcAft>
                <a:spcPts val="0"/>
              </a:spcAft>
              <a:buClrTx/>
              <a:buSzTx/>
              <a:buFontTx/>
              <a:buNone/>
              <a:tabLst/>
              <a:defRPr/>
            </a:pPr>
            <a:r>
              <a:rPr lang="en-US" sz="1200" dirty="0" smtClean="0"/>
              <a:t>Endresen, D.T.F. (2010). Predictive association between trait data and eco-geographic data for Nordic barley landraces. Crop Science 50: 2418-2430. DOI: 10.2135/cropsci2010.03.0174</a:t>
            </a:r>
            <a:endParaRPr lang="en-US" baseline="0" dirty="0" smtClean="0"/>
          </a:p>
          <a:p>
            <a:r>
              <a:rPr lang="en-US" baseline="0" dirty="0" smtClean="0"/>
              <a:t>--</a:t>
            </a:r>
          </a:p>
          <a:p>
            <a:r>
              <a:rPr lang="en-US" baseline="0" dirty="0" smtClean="0"/>
              <a:t>Nordic barley landraces included in this study: NGB27 NGB456 NGB468 NGB469 NGB775 NGB776 NGB792 NGB2072 NGB2565 NGB4641 NGB4701 NGB6300 NGB9529 NGB13458 </a:t>
            </a:r>
          </a:p>
          <a:p>
            <a:r>
              <a:rPr lang="en-US" baseline="0" dirty="0" smtClean="0"/>
              <a:t>--</a:t>
            </a:r>
          </a:p>
          <a:p>
            <a:r>
              <a:rPr lang="en-US" baseline="0" dirty="0" smtClean="0"/>
              <a:t>Accession no. Locality and country of origin Elevation Latitude Longitude</a:t>
            </a:r>
          </a:p>
          <a:p>
            <a:r>
              <a:rPr lang="en-US" baseline="0" dirty="0" smtClean="0"/>
              <a:t>NGB27 </a:t>
            </a:r>
            <a:r>
              <a:rPr lang="en-US" baseline="0" dirty="0" err="1" smtClean="0"/>
              <a:t>Sarkalahti</a:t>
            </a:r>
            <a:r>
              <a:rPr lang="en-US" baseline="0" dirty="0" smtClean="0"/>
              <a:t>, </a:t>
            </a:r>
            <a:r>
              <a:rPr lang="en-US" baseline="0" dirty="0" err="1" smtClean="0"/>
              <a:t>Luumäki</a:t>
            </a:r>
            <a:r>
              <a:rPr lang="en-US" baseline="0" dirty="0" smtClean="0"/>
              <a:t>, Finland 95 61.033 27.333</a:t>
            </a:r>
          </a:p>
          <a:p>
            <a:r>
              <a:rPr lang="en-US" baseline="0" dirty="0" smtClean="0"/>
              <a:t>NGB456 </a:t>
            </a:r>
            <a:r>
              <a:rPr lang="en-US" baseline="0" dirty="0" err="1" smtClean="0"/>
              <a:t>Dønna</a:t>
            </a:r>
            <a:r>
              <a:rPr lang="en-US" baseline="0" dirty="0" smtClean="0"/>
              <a:t>, </a:t>
            </a:r>
            <a:r>
              <a:rPr lang="en-US" baseline="0" dirty="0" err="1" smtClean="0"/>
              <a:t>Nordland</a:t>
            </a:r>
            <a:r>
              <a:rPr lang="en-US" baseline="0" dirty="0" smtClean="0"/>
              <a:t>, Norway 71 66.117 12.500</a:t>
            </a:r>
          </a:p>
          <a:p>
            <a:r>
              <a:rPr lang="en-US" baseline="0" dirty="0" smtClean="0"/>
              <a:t>NGB468 </a:t>
            </a:r>
            <a:r>
              <a:rPr lang="en-US" baseline="0" dirty="0" err="1" smtClean="0"/>
              <a:t>Trysil</a:t>
            </a:r>
            <a:r>
              <a:rPr lang="en-US" baseline="0" dirty="0" smtClean="0"/>
              <a:t>, Norway 400 61.283 12.283</a:t>
            </a:r>
          </a:p>
          <a:p>
            <a:r>
              <a:rPr lang="en-US" baseline="0" dirty="0" smtClean="0"/>
              <a:t>NGB469 </a:t>
            </a:r>
            <a:r>
              <a:rPr lang="en-US" baseline="0" dirty="0" err="1" smtClean="0"/>
              <a:t>Bjørneby</a:t>
            </a:r>
            <a:r>
              <a:rPr lang="en-US" baseline="0" dirty="0" smtClean="0"/>
              <a:t>, Norway 400 61.283 12.283</a:t>
            </a:r>
          </a:p>
          <a:p>
            <a:r>
              <a:rPr lang="en-US" baseline="0" dirty="0" smtClean="0"/>
              <a:t>NGB775 </a:t>
            </a:r>
            <a:r>
              <a:rPr lang="en-US" baseline="0" dirty="0" err="1" smtClean="0"/>
              <a:t>Överkalix</a:t>
            </a:r>
            <a:r>
              <a:rPr lang="en-US" baseline="0" dirty="0" smtClean="0"/>
              <a:t>, </a:t>
            </a:r>
            <a:r>
              <a:rPr lang="en-US" baseline="0" dirty="0" err="1" smtClean="0"/>
              <a:t>Allsån</a:t>
            </a:r>
            <a:r>
              <a:rPr lang="en-US" baseline="0" dirty="0" smtClean="0"/>
              <a:t>, Sweden† 45 66.400 22.933</a:t>
            </a:r>
          </a:p>
          <a:p>
            <a:r>
              <a:rPr lang="en-US" baseline="0" dirty="0" smtClean="0"/>
              <a:t>NGB776 </a:t>
            </a:r>
            <a:r>
              <a:rPr lang="en-US" baseline="0" dirty="0" err="1" smtClean="0"/>
              <a:t>Överkalix</a:t>
            </a:r>
            <a:r>
              <a:rPr lang="en-US" baseline="0" dirty="0" smtClean="0"/>
              <a:t>, Sweden 100 66.400 22.767</a:t>
            </a:r>
          </a:p>
          <a:p>
            <a:r>
              <a:rPr lang="en-US" baseline="0" dirty="0" smtClean="0"/>
              <a:t>NGB792 </a:t>
            </a:r>
            <a:r>
              <a:rPr lang="en-US" baseline="0" dirty="0" err="1" smtClean="0"/>
              <a:t>Luusua</a:t>
            </a:r>
            <a:r>
              <a:rPr lang="en-US" baseline="0" dirty="0" smtClean="0"/>
              <a:t>, </a:t>
            </a:r>
            <a:r>
              <a:rPr lang="en-US" baseline="0" dirty="0" err="1" smtClean="0"/>
              <a:t>Kemijärvi</a:t>
            </a:r>
            <a:r>
              <a:rPr lang="en-US" baseline="0" dirty="0" smtClean="0"/>
              <a:t>, Finland 145 66.483 27.350</a:t>
            </a:r>
          </a:p>
          <a:p>
            <a:r>
              <a:rPr lang="en-US" baseline="0" dirty="0" smtClean="0"/>
              <a:t>NGB2072 </a:t>
            </a:r>
            <a:r>
              <a:rPr lang="en-US" baseline="0" dirty="0" err="1" smtClean="0"/>
              <a:t>Finset</a:t>
            </a:r>
            <a:r>
              <a:rPr lang="en-US" baseline="0" dirty="0" smtClean="0"/>
              <a:t>, Norway 1220 60.600 7.500</a:t>
            </a:r>
          </a:p>
          <a:p>
            <a:r>
              <a:rPr lang="en-US" baseline="0" dirty="0" smtClean="0"/>
              <a:t>NGB2565 </a:t>
            </a:r>
            <a:r>
              <a:rPr lang="en-US" baseline="0" dirty="0" err="1" smtClean="0"/>
              <a:t>Öland</a:t>
            </a:r>
            <a:r>
              <a:rPr lang="en-US" baseline="0" dirty="0" smtClean="0"/>
              <a:t>, Sweden 11 56.733 16.667</a:t>
            </a:r>
          </a:p>
          <a:p>
            <a:r>
              <a:rPr lang="en-US" baseline="0" dirty="0" smtClean="0"/>
              <a:t>NGB4641 </a:t>
            </a:r>
            <a:r>
              <a:rPr lang="en-US" baseline="0" dirty="0" err="1" smtClean="0"/>
              <a:t>Støvring</a:t>
            </a:r>
            <a:r>
              <a:rPr lang="en-US" baseline="0" dirty="0" smtClean="0"/>
              <a:t>, </a:t>
            </a:r>
            <a:r>
              <a:rPr lang="en-US" baseline="0" dirty="0" err="1" smtClean="0"/>
              <a:t>Jylland</a:t>
            </a:r>
            <a:r>
              <a:rPr lang="en-US" baseline="0" dirty="0" smtClean="0"/>
              <a:t>, Denmark 55 56.883 9.833</a:t>
            </a:r>
          </a:p>
          <a:p>
            <a:r>
              <a:rPr lang="en-US" baseline="0" dirty="0" smtClean="0"/>
              <a:t>NGB4701 Faroe Islands 81 62.017 −6.767</a:t>
            </a:r>
          </a:p>
          <a:p>
            <a:r>
              <a:rPr lang="en-US" baseline="0" dirty="0" smtClean="0"/>
              <a:t>NGB6300 Faroe Islands 81 62.017 −6.767</a:t>
            </a:r>
          </a:p>
          <a:p>
            <a:r>
              <a:rPr lang="en-US" baseline="0" dirty="0" smtClean="0"/>
              <a:t>NGB9529 </a:t>
            </a:r>
            <a:r>
              <a:rPr lang="en-US" baseline="0" dirty="0" err="1" smtClean="0"/>
              <a:t>Lyderupgaard</a:t>
            </a:r>
            <a:r>
              <a:rPr lang="en-US" baseline="0" dirty="0" smtClean="0"/>
              <a:t>, Denmark 9 56.567 9.350</a:t>
            </a:r>
          </a:p>
          <a:p>
            <a:r>
              <a:rPr lang="en-US" baseline="0" dirty="0" smtClean="0"/>
              <a:t>NGB13458 </a:t>
            </a:r>
            <a:r>
              <a:rPr lang="en-US" baseline="0" dirty="0" err="1" smtClean="0"/>
              <a:t>Koskenkylä</a:t>
            </a:r>
            <a:r>
              <a:rPr lang="en-US" baseline="0" dirty="0" smtClean="0"/>
              <a:t>, </a:t>
            </a:r>
            <a:r>
              <a:rPr lang="en-US" baseline="0" dirty="0" err="1" smtClean="0"/>
              <a:t>Rovaniemi</a:t>
            </a:r>
            <a:r>
              <a:rPr lang="en-US" baseline="0" dirty="0" smtClean="0"/>
              <a:t>, Finland 91 66.517 25.867</a:t>
            </a:r>
          </a:p>
          <a:p>
            <a:r>
              <a:rPr lang="en-US" baseline="0" dirty="0" smtClean="0"/>
              <a:t>--</a:t>
            </a:r>
          </a:p>
          <a:p>
            <a:r>
              <a:rPr lang="en-US" baseline="0" dirty="0" smtClean="0"/>
              <a:t>NGB27, http://</a:t>
            </a:r>
            <a:r>
              <a:rPr lang="en-US" baseline="0" dirty="0" err="1" smtClean="0"/>
              <a:t>sesto.nordgen.org</a:t>
            </a:r>
            <a:r>
              <a:rPr lang="en-US" baseline="0" dirty="0" smtClean="0"/>
              <a:t>/</a:t>
            </a:r>
            <a:r>
              <a:rPr lang="en-US" baseline="0" dirty="0" err="1" smtClean="0"/>
              <a:t>sesto</a:t>
            </a:r>
            <a:r>
              <a:rPr lang="en-US" baseline="0" dirty="0" smtClean="0"/>
              <a:t>/</a:t>
            </a:r>
            <a:r>
              <a:rPr lang="en-US" baseline="0" dirty="0" err="1" smtClean="0"/>
              <a:t>index.php?scp</a:t>
            </a:r>
            <a:r>
              <a:rPr lang="en-US" baseline="0" dirty="0" smtClean="0"/>
              <a:t>=</a:t>
            </a:r>
            <a:r>
              <a:rPr lang="en-US" baseline="0" dirty="0" err="1" smtClean="0"/>
              <a:t>ngb&amp;thm</a:t>
            </a:r>
            <a:r>
              <a:rPr lang="en-US" baseline="0" dirty="0" smtClean="0"/>
              <a:t>=</a:t>
            </a:r>
            <a:r>
              <a:rPr lang="en-US" baseline="0" dirty="0" err="1" smtClean="0"/>
              <a:t>sesto&amp;accnumtxt</a:t>
            </a:r>
            <a:r>
              <a:rPr lang="en-US" baseline="0" dirty="0" smtClean="0"/>
              <a:t>=27</a:t>
            </a:r>
          </a:p>
          <a:p>
            <a:r>
              <a:rPr lang="en-US" baseline="0" dirty="0" smtClean="0"/>
              <a:t>NGB456, http://</a:t>
            </a:r>
            <a:r>
              <a:rPr lang="en-US" baseline="0" dirty="0" err="1" smtClean="0"/>
              <a:t>sesto.nordgen.org</a:t>
            </a:r>
            <a:r>
              <a:rPr lang="en-US" baseline="0" dirty="0" smtClean="0"/>
              <a:t>/</a:t>
            </a:r>
            <a:r>
              <a:rPr lang="en-US" baseline="0" dirty="0" err="1" smtClean="0"/>
              <a:t>sesto</a:t>
            </a:r>
            <a:r>
              <a:rPr lang="en-US" baseline="0" dirty="0" smtClean="0"/>
              <a:t>/</a:t>
            </a:r>
            <a:r>
              <a:rPr lang="en-US" baseline="0" dirty="0" err="1" smtClean="0"/>
              <a:t>index.php?scp</a:t>
            </a:r>
            <a:r>
              <a:rPr lang="en-US" baseline="0" dirty="0" smtClean="0"/>
              <a:t>=</a:t>
            </a:r>
            <a:r>
              <a:rPr lang="en-US" baseline="0" dirty="0" err="1" smtClean="0"/>
              <a:t>ngb&amp;thm</a:t>
            </a:r>
            <a:r>
              <a:rPr lang="en-US" baseline="0" dirty="0" smtClean="0"/>
              <a:t>=</a:t>
            </a:r>
            <a:r>
              <a:rPr lang="en-US" baseline="0" dirty="0" err="1" smtClean="0"/>
              <a:t>sesto&amp;accnumtxt</a:t>
            </a:r>
            <a:r>
              <a:rPr lang="en-US" baseline="0" dirty="0" smtClean="0"/>
              <a:t>=456</a:t>
            </a:r>
          </a:p>
          <a:p>
            <a:r>
              <a:rPr lang="en-US" baseline="0" dirty="0" smtClean="0"/>
              <a:t>NGB468, http://</a:t>
            </a:r>
            <a:r>
              <a:rPr lang="en-US" baseline="0" dirty="0" err="1" smtClean="0"/>
              <a:t>sesto.nordgen.org</a:t>
            </a:r>
            <a:r>
              <a:rPr lang="en-US" baseline="0" dirty="0" smtClean="0"/>
              <a:t>/</a:t>
            </a:r>
            <a:r>
              <a:rPr lang="en-US" baseline="0" dirty="0" err="1" smtClean="0"/>
              <a:t>sesto</a:t>
            </a:r>
            <a:r>
              <a:rPr lang="en-US" baseline="0" dirty="0" smtClean="0"/>
              <a:t>/</a:t>
            </a:r>
            <a:r>
              <a:rPr lang="en-US" baseline="0" dirty="0" err="1" smtClean="0"/>
              <a:t>index.php?scp</a:t>
            </a:r>
            <a:r>
              <a:rPr lang="en-US" baseline="0" dirty="0" smtClean="0"/>
              <a:t>=</a:t>
            </a:r>
            <a:r>
              <a:rPr lang="en-US" baseline="0" dirty="0" err="1" smtClean="0"/>
              <a:t>ngb&amp;thm</a:t>
            </a:r>
            <a:r>
              <a:rPr lang="en-US" baseline="0" dirty="0" smtClean="0"/>
              <a:t>=</a:t>
            </a:r>
            <a:r>
              <a:rPr lang="en-US" baseline="0" dirty="0" err="1" smtClean="0"/>
              <a:t>sesto&amp;accnumtxt</a:t>
            </a:r>
            <a:r>
              <a:rPr lang="en-US" baseline="0" dirty="0" smtClean="0"/>
              <a:t>=468</a:t>
            </a:r>
          </a:p>
          <a:p>
            <a:r>
              <a:rPr lang="en-US" baseline="0" dirty="0" smtClean="0"/>
              <a:t>NGB469, http://</a:t>
            </a:r>
            <a:r>
              <a:rPr lang="en-US" baseline="0" dirty="0" err="1" smtClean="0"/>
              <a:t>sesto.nordgen.org</a:t>
            </a:r>
            <a:r>
              <a:rPr lang="en-US" baseline="0" dirty="0" smtClean="0"/>
              <a:t>/</a:t>
            </a:r>
            <a:r>
              <a:rPr lang="en-US" baseline="0" dirty="0" err="1" smtClean="0"/>
              <a:t>sesto</a:t>
            </a:r>
            <a:r>
              <a:rPr lang="en-US" baseline="0" dirty="0" smtClean="0"/>
              <a:t>/</a:t>
            </a:r>
            <a:r>
              <a:rPr lang="en-US" baseline="0" dirty="0" err="1" smtClean="0"/>
              <a:t>index.php?scp</a:t>
            </a:r>
            <a:r>
              <a:rPr lang="en-US" baseline="0" dirty="0" smtClean="0"/>
              <a:t>=</a:t>
            </a:r>
            <a:r>
              <a:rPr lang="en-US" baseline="0" dirty="0" err="1" smtClean="0"/>
              <a:t>ngb&amp;thm</a:t>
            </a:r>
            <a:r>
              <a:rPr lang="en-US" baseline="0" dirty="0" smtClean="0"/>
              <a:t>=</a:t>
            </a:r>
            <a:r>
              <a:rPr lang="en-US" baseline="0" dirty="0" err="1" smtClean="0"/>
              <a:t>sesto&amp;accnumtxt</a:t>
            </a:r>
            <a:r>
              <a:rPr lang="en-US" baseline="0" dirty="0" smtClean="0"/>
              <a:t>=469</a:t>
            </a:r>
          </a:p>
          <a:p>
            <a:r>
              <a:rPr lang="en-US" baseline="0" dirty="0" smtClean="0"/>
              <a:t>NGB775, http://</a:t>
            </a:r>
            <a:r>
              <a:rPr lang="en-US" baseline="0" dirty="0" err="1" smtClean="0"/>
              <a:t>sesto.nordgen.org</a:t>
            </a:r>
            <a:r>
              <a:rPr lang="en-US" baseline="0" dirty="0" smtClean="0"/>
              <a:t>/</a:t>
            </a:r>
            <a:r>
              <a:rPr lang="en-US" baseline="0" dirty="0" err="1" smtClean="0"/>
              <a:t>sesto</a:t>
            </a:r>
            <a:r>
              <a:rPr lang="en-US" baseline="0" dirty="0" smtClean="0"/>
              <a:t>/</a:t>
            </a:r>
            <a:r>
              <a:rPr lang="en-US" baseline="0" dirty="0" err="1" smtClean="0"/>
              <a:t>index.php?scp</a:t>
            </a:r>
            <a:r>
              <a:rPr lang="en-US" baseline="0" dirty="0" smtClean="0"/>
              <a:t>=</a:t>
            </a:r>
            <a:r>
              <a:rPr lang="en-US" baseline="0" dirty="0" err="1" smtClean="0"/>
              <a:t>ngb&amp;thm</a:t>
            </a:r>
            <a:r>
              <a:rPr lang="en-US" baseline="0" dirty="0" smtClean="0"/>
              <a:t>=</a:t>
            </a:r>
            <a:r>
              <a:rPr lang="en-US" baseline="0" dirty="0" err="1" smtClean="0"/>
              <a:t>sesto&amp;accnumtxt</a:t>
            </a:r>
            <a:r>
              <a:rPr lang="en-US" baseline="0" dirty="0" smtClean="0"/>
              <a:t>=775</a:t>
            </a:r>
          </a:p>
          <a:p>
            <a:r>
              <a:rPr lang="en-US" baseline="0" dirty="0" smtClean="0"/>
              <a:t>NGB776, http://</a:t>
            </a:r>
            <a:r>
              <a:rPr lang="en-US" baseline="0" dirty="0" err="1" smtClean="0"/>
              <a:t>sesto.nordgen.org</a:t>
            </a:r>
            <a:r>
              <a:rPr lang="en-US" baseline="0" dirty="0" smtClean="0"/>
              <a:t>/</a:t>
            </a:r>
            <a:r>
              <a:rPr lang="en-US" baseline="0" dirty="0" err="1" smtClean="0"/>
              <a:t>sesto</a:t>
            </a:r>
            <a:r>
              <a:rPr lang="en-US" baseline="0" dirty="0" smtClean="0"/>
              <a:t>/</a:t>
            </a:r>
            <a:r>
              <a:rPr lang="en-US" baseline="0" dirty="0" err="1" smtClean="0"/>
              <a:t>index.php?scp</a:t>
            </a:r>
            <a:r>
              <a:rPr lang="en-US" baseline="0" dirty="0" smtClean="0"/>
              <a:t>=</a:t>
            </a:r>
            <a:r>
              <a:rPr lang="en-US" baseline="0" dirty="0" err="1" smtClean="0"/>
              <a:t>ngb&amp;thm</a:t>
            </a:r>
            <a:r>
              <a:rPr lang="en-US" baseline="0" dirty="0" smtClean="0"/>
              <a:t>=</a:t>
            </a:r>
            <a:r>
              <a:rPr lang="en-US" baseline="0" dirty="0" err="1" smtClean="0"/>
              <a:t>sesto&amp;accnumtxt</a:t>
            </a:r>
            <a:r>
              <a:rPr lang="en-US" baseline="0" dirty="0" smtClean="0"/>
              <a:t>=776</a:t>
            </a:r>
          </a:p>
          <a:p>
            <a:r>
              <a:rPr lang="en-US" baseline="0" dirty="0" smtClean="0"/>
              <a:t>NGB792, http://</a:t>
            </a:r>
            <a:r>
              <a:rPr lang="en-US" baseline="0" dirty="0" err="1" smtClean="0"/>
              <a:t>sesto.nordgen.org</a:t>
            </a:r>
            <a:r>
              <a:rPr lang="en-US" baseline="0" dirty="0" smtClean="0"/>
              <a:t>/</a:t>
            </a:r>
            <a:r>
              <a:rPr lang="en-US" baseline="0" dirty="0" err="1" smtClean="0"/>
              <a:t>sesto</a:t>
            </a:r>
            <a:r>
              <a:rPr lang="en-US" baseline="0" dirty="0" smtClean="0"/>
              <a:t>/</a:t>
            </a:r>
            <a:r>
              <a:rPr lang="en-US" baseline="0" dirty="0" err="1" smtClean="0"/>
              <a:t>index.php?scp</a:t>
            </a:r>
            <a:r>
              <a:rPr lang="en-US" baseline="0" dirty="0" smtClean="0"/>
              <a:t>=</a:t>
            </a:r>
            <a:r>
              <a:rPr lang="en-US" baseline="0" dirty="0" err="1" smtClean="0"/>
              <a:t>ngb&amp;thm</a:t>
            </a:r>
            <a:r>
              <a:rPr lang="en-US" baseline="0" dirty="0" smtClean="0"/>
              <a:t>=</a:t>
            </a:r>
            <a:r>
              <a:rPr lang="en-US" baseline="0" dirty="0" err="1" smtClean="0"/>
              <a:t>sesto&amp;accnumtxt</a:t>
            </a:r>
            <a:r>
              <a:rPr lang="en-US" baseline="0" dirty="0" smtClean="0"/>
              <a:t>=792</a:t>
            </a:r>
          </a:p>
          <a:p>
            <a:r>
              <a:rPr lang="en-US" baseline="0" dirty="0" smtClean="0"/>
              <a:t>NGB2072, http://</a:t>
            </a:r>
            <a:r>
              <a:rPr lang="en-US" baseline="0" dirty="0" err="1" smtClean="0"/>
              <a:t>sesto.nordgen.org</a:t>
            </a:r>
            <a:r>
              <a:rPr lang="en-US" baseline="0" dirty="0" smtClean="0"/>
              <a:t>/</a:t>
            </a:r>
            <a:r>
              <a:rPr lang="en-US" baseline="0" dirty="0" err="1" smtClean="0"/>
              <a:t>sesto</a:t>
            </a:r>
            <a:r>
              <a:rPr lang="en-US" baseline="0" dirty="0" smtClean="0"/>
              <a:t>/</a:t>
            </a:r>
            <a:r>
              <a:rPr lang="en-US" baseline="0" dirty="0" err="1" smtClean="0"/>
              <a:t>index.php?scp</a:t>
            </a:r>
            <a:r>
              <a:rPr lang="en-US" baseline="0" dirty="0" smtClean="0"/>
              <a:t>=</a:t>
            </a:r>
            <a:r>
              <a:rPr lang="en-US" baseline="0" dirty="0" err="1" smtClean="0"/>
              <a:t>ngb&amp;thm</a:t>
            </a:r>
            <a:r>
              <a:rPr lang="en-US" baseline="0" dirty="0" smtClean="0"/>
              <a:t>=</a:t>
            </a:r>
            <a:r>
              <a:rPr lang="en-US" baseline="0" dirty="0" err="1" smtClean="0"/>
              <a:t>sesto&amp;accnumtxt</a:t>
            </a:r>
            <a:r>
              <a:rPr lang="en-US" baseline="0" dirty="0" smtClean="0"/>
              <a:t>=2072</a:t>
            </a:r>
          </a:p>
          <a:p>
            <a:r>
              <a:rPr lang="en-US" baseline="0" dirty="0" smtClean="0"/>
              <a:t>NGB2565, http://</a:t>
            </a:r>
            <a:r>
              <a:rPr lang="en-US" baseline="0" dirty="0" err="1" smtClean="0"/>
              <a:t>sesto.nordgen.org</a:t>
            </a:r>
            <a:r>
              <a:rPr lang="en-US" baseline="0" dirty="0" smtClean="0"/>
              <a:t>/</a:t>
            </a:r>
            <a:r>
              <a:rPr lang="en-US" baseline="0" dirty="0" err="1" smtClean="0"/>
              <a:t>sesto</a:t>
            </a:r>
            <a:r>
              <a:rPr lang="en-US" baseline="0" dirty="0" smtClean="0"/>
              <a:t>/</a:t>
            </a:r>
            <a:r>
              <a:rPr lang="en-US" baseline="0" dirty="0" err="1" smtClean="0"/>
              <a:t>index.php?scp</a:t>
            </a:r>
            <a:r>
              <a:rPr lang="en-US" baseline="0" dirty="0" smtClean="0"/>
              <a:t>=</a:t>
            </a:r>
            <a:r>
              <a:rPr lang="en-US" baseline="0" dirty="0" err="1" smtClean="0"/>
              <a:t>ngb&amp;thm</a:t>
            </a:r>
            <a:r>
              <a:rPr lang="en-US" baseline="0" dirty="0" smtClean="0"/>
              <a:t>=</a:t>
            </a:r>
            <a:r>
              <a:rPr lang="en-US" baseline="0" dirty="0" err="1" smtClean="0"/>
              <a:t>sesto&amp;accnumtxt</a:t>
            </a:r>
            <a:r>
              <a:rPr lang="en-US" baseline="0" dirty="0" smtClean="0"/>
              <a:t>=2565</a:t>
            </a:r>
          </a:p>
          <a:p>
            <a:r>
              <a:rPr lang="en-US" baseline="0" dirty="0" smtClean="0"/>
              <a:t>NGB4641, http://</a:t>
            </a:r>
            <a:r>
              <a:rPr lang="en-US" baseline="0" dirty="0" err="1" smtClean="0"/>
              <a:t>sesto.nordgen.org</a:t>
            </a:r>
            <a:r>
              <a:rPr lang="en-US" baseline="0" dirty="0" smtClean="0"/>
              <a:t>/</a:t>
            </a:r>
            <a:r>
              <a:rPr lang="en-US" baseline="0" dirty="0" err="1" smtClean="0"/>
              <a:t>sesto</a:t>
            </a:r>
            <a:r>
              <a:rPr lang="en-US" baseline="0" dirty="0" smtClean="0"/>
              <a:t>/</a:t>
            </a:r>
            <a:r>
              <a:rPr lang="en-US" baseline="0" dirty="0" err="1" smtClean="0"/>
              <a:t>index.php?scp</a:t>
            </a:r>
            <a:r>
              <a:rPr lang="en-US" baseline="0" dirty="0" smtClean="0"/>
              <a:t>=</a:t>
            </a:r>
            <a:r>
              <a:rPr lang="en-US" baseline="0" dirty="0" err="1" smtClean="0"/>
              <a:t>ngb&amp;thm</a:t>
            </a:r>
            <a:r>
              <a:rPr lang="en-US" baseline="0" dirty="0" smtClean="0"/>
              <a:t>=</a:t>
            </a:r>
            <a:r>
              <a:rPr lang="en-US" baseline="0" dirty="0" err="1" smtClean="0"/>
              <a:t>sesto&amp;accnumtxt</a:t>
            </a:r>
            <a:r>
              <a:rPr lang="en-US" baseline="0" dirty="0" smtClean="0"/>
              <a:t>=4641</a:t>
            </a:r>
          </a:p>
          <a:p>
            <a:r>
              <a:rPr lang="en-US" baseline="0" dirty="0" smtClean="0"/>
              <a:t>NGB4701, http://</a:t>
            </a:r>
            <a:r>
              <a:rPr lang="en-US" baseline="0" dirty="0" err="1" smtClean="0"/>
              <a:t>sesto.nordgen.org</a:t>
            </a:r>
            <a:r>
              <a:rPr lang="en-US" baseline="0" dirty="0" smtClean="0"/>
              <a:t>/</a:t>
            </a:r>
            <a:r>
              <a:rPr lang="en-US" baseline="0" dirty="0" err="1" smtClean="0"/>
              <a:t>sesto</a:t>
            </a:r>
            <a:r>
              <a:rPr lang="en-US" baseline="0" dirty="0" smtClean="0"/>
              <a:t>/</a:t>
            </a:r>
            <a:r>
              <a:rPr lang="en-US" baseline="0" dirty="0" err="1" smtClean="0"/>
              <a:t>index.php?scp</a:t>
            </a:r>
            <a:r>
              <a:rPr lang="en-US" baseline="0" dirty="0" smtClean="0"/>
              <a:t>=</a:t>
            </a:r>
            <a:r>
              <a:rPr lang="en-US" baseline="0" dirty="0" err="1" smtClean="0"/>
              <a:t>ngb&amp;thm</a:t>
            </a:r>
            <a:r>
              <a:rPr lang="en-US" baseline="0" dirty="0" smtClean="0"/>
              <a:t>=</a:t>
            </a:r>
            <a:r>
              <a:rPr lang="en-US" baseline="0" dirty="0" err="1" smtClean="0"/>
              <a:t>sesto&amp;accnumtxt</a:t>
            </a:r>
            <a:r>
              <a:rPr lang="en-US" baseline="0" dirty="0" smtClean="0"/>
              <a:t>=4701</a:t>
            </a:r>
          </a:p>
          <a:p>
            <a:r>
              <a:rPr lang="en-US" baseline="0" dirty="0" smtClean="0"/>
              <a:t>NGB6300, http://</a:t>
            </a:r>
            <a:r>
              <a:rPr lang="en-US" baseline="0" dirty="0" err="1" smtClean="0"/>
              <a:t>sesto.nordgen.org</a:t>
            </a:r>
            <a:r>
              <a:rPr lang="en-US" baseline="0" dirty="0" smtClean="0"/>
              <a:t>/</a:t>
            </a:r>
            <a:r>
              <a:rPr lang="en-US" baseline="0" dirty="0" err="1" smtClean="0"/>
              <a:t>sesto</a:t>
            </a:r>
            <a:r>
              <a:rPr lang="en-US" baseline="0" dirty="0" smtClean="0"/>
              <a:t>/</a:t>
            </a:r>
            <a:r>
              <a:rPr lang="en-US" baseline="0" dirty="0" err="1" smtClean="0"/>
              <a:t>index.php?scp</a:t>
            </a:r>
            <a:r>
              <a:rPr lang="en-US" baseline="0" dirty="0" smtClean="0"/>
              <a:t>=</a:t>
            </a:r>
            <a:r>
              <a:rPr lang="en-US" baseline="0" dirty="0" err="1" smtClean="0"/>
              <a:t>ngb&amp;thm</a:t>
            </a:r>
            <a:r>
              <a:rPr lang="en-US" baseline="0" dirty="0" smtClean="0"/>
              <a:t>=</a:t>
            </a:r>
            <a:r>
              <a:rPr lang="en-US" baseline="0" dirty="0" err="1" smtClean="0"/>
              <a:t>sesto&amp;accnumtxt</a:t>
            </a:r>
            <a:r>
              <a:rPr lang="en-US" baseline="0" dirty="0" smtClean="0"/>
              <a:t>=6300</a:t>
            </a:r>
          </a:p>
          <a:p>
            <a:r>
              <a:rPr lang="en-US" baseline="0" dirty="0" smtClean="0"/>
              <a:t>NGB9529, http://</a:t>
            </a:r>
            <a:r>
              <a:rPr lang="en-US" baseline="0" dirty="0" err="1" smtClean="0"/>
              <a:t>sesto.nordgen.org</a:t>
            </a:r>
            <a:r>
              <a:rPr lang="en-US" baseline="0" dirty="0" smtClean="0"/>
              <a:t>/</a:t>
            </a:r>
            <a:r>
              <a:rPr lang="en-US" baseline="0" dirty="0" err="1" smtClean="0"/>
              <a:t>sesto</a:t>
            </a:r>
            <a:r>
              <a:rPr lang="en-US" baseline="0" dirty="0" smtClean="0"/>
              <a:t>/</a:t>
            </a:r>
            <a:r>
              <a:rPr lang="en-US" baseline="0" dirty="0" err="1" smtClean="0"/>
              <a:t>index.php?scp</a:t>
            </a:r>
            <a:r>
              <a:rPr lang="en-US" baseline="0" dirty="0" smtClean="0"/>
              <a:t>=</a:t>
            </a:r>
            <a:r>
              <a:rPr lang="en-US" baseline="0" dirty="0" err="1" smtClean="0"/>
              <a:t>ngb&amp;thm</a:t>
            </a:r>
            <a:r>
              <a:rPr lang="en-US" baseline="0" dirty="0" smtClean="0"/>
              <a:t>=</a:t>
            </a:r>
            <a:r>
              <a:rPr lang="en-US" baseline="0" dirty="0" err="1" smtClean="0"/>
              <a:t>sesto&amp;accnumtxt</a:t>
            </a:r>
            <a:r>
              <a:rPr lang="en-US" baseline="0" dirty="0" smtClean="0"/>
              <a:t>=9529</a:t>
            </a:r>
          </a:p>
          <a:p>
            <a:r>
              <a:rPr lang="en-US" baseline="0" dirty="0" smtClean="0"/>
              <a:t>NGB13458, http://</a:t>
            </a:r>
            <a:r>
              <a:rPr lang="en-US" baseline="0" dirty="0" err="1" smtClean="0"/>
              <a:t>sesto.nordgen.org</a:t>
            </a:r>
            <a:r>
              <a:rPr lang="en-US" baseline="0" dirty="0" smtClean="0"/>
              <a:t>/</a:t>
            </a:r>
            <a:r>
              <a:rPr lang="en-US" baseline="0" dirty="0" err="1" smtClean="0"/>
              <a:t>sesto</a:t>
            </a:r>
            <a:r>
              <a:rPr lang="en-US" baseline="0" dirty="0" smtClean="0"/>
              <a:t>/</a:t>
            </a:r>
            <a:r>
              <a:rPr lang="en-US" baseline="0" dirty="0" err="1" smtClean="0"/>
              <a:t>index.php?scp</a:t>
            </a:r>
            <a:r>
              <a:rPr lang="en-US" baseline="0" dirty="0" smtClean="0"/>
              <a:t>=</a:t>
            </a:r>
            <a:r>
              <a:rPr lang="en-US" baseline="0" dirty="0" err="1" smtClean="0"/>
              <a:t>ngb&amp;thm</a:t>
            </a:r>
            <a:r>
              <a:rPr lang="en-US" baseline="0" dirty="0" smtClean="0"/>
              <a:t>=</a:t>
            </a:r>
            <a:r>
              <a:rPr lang="en-US" baseline="0" dirty="0" err="1" smtClean="0"/>
              <a:t>sesto&amp;accnumtxt</a:t>
            </a:r>
            <a:r>
              <a:rPr lang="en-US" baseline="0" dirty="0" smtClean="0"/>
              <a:t>=13458</a:t>
            </a:r>
          </a:p>
          <a:p>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B3EAA6F6-35D0-ED4D-9BB3-028D5745D095}" type="slidenum">
              <a:rPr lang="en-US" smtClean="0"/>
              <a:pPr/>
              <a:t>66</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pPr marL="0" marR="0" indent="0" algn="l" defTabSz="455724" rtl="0" eaLnBrk="1" fontAlgn="auto" latinLnBrk="0" hangingPunct="1">
              <a:lnSpc>
                <a:spcPct val="100000"/>
              </a:lnSpc>
              <a:spcBef>
                <a:spcPts val="0"/>
              </a:spcBef>
              <a:spcAft>
                <a:spcPts val="0"/>
              </a:spcAft>
              <a:buClrTx/>
              <a:buSzTx/>
              <a:buFontTx/>
              <a:buNone/>
              <a:tabLst/>
              <a:defRPr/>
            </a:pPr>
            <a:r>
              <a:rPr lang="en-US" sz="1200" dirty="0" smtClean="0"/>
              <a:t>Endresen, D.T.F. (2010). Predictive association between trait data and eco-geographic data for Nordic barley landraces. Crop Science 50: 2418-2430. DOI: 10.2135/cropsci2010.03.0174</a:t>
            </a:r>
          </a:p>
          <a:p>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68</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pPr marL="0" marR="0" indent="0" algn="l" defTabSz="520207" rtl="0" eaLnBrk="1" fontAlgn="auto" latinLnBrk="0" hangingPunct="1">
              <a:lnSpc>
                <a:spcPct val="100000"/>
              </a:lnSpc>
              <a:spcBef>
                <a:spcPts val="0"/>
              </a:spcBef>
              <a:spcAft>
                <a:spcPts val="0"/>
              </a:spcAft>
              <a:buClrTx/>
              <a:buSzTx/>
              <a:buFontTx/>
              <a:buNone/>
              <a:tabLst/>
              <a:defRPr/>
            </a:pPr>
            <a:r>
              <a:rPr lang="en-US" sz="1400" dirty="0" smtClean="0"/>
              <a:t>GRIN database (USDA-ARS, National Plant Germplasm System, Germplasm Resources Information Network, online </a:t>
            </a:r>
            <a:r>
              <a:rPr lang="en-US" sz="1400" dirty="0" err="1" smtClean="0"/>
              <a:t>http://www.ars-grin.gov/npgs</a:t>
            </a:r>
            <a:r>
              <a:rPr lang="en-US" sz="1400" dirty="0" smtClean="0"/>
              <a:t>) </a:t>
            </a:r>
          </a:p>
          <a:p>
            <a:pPr marL="0" marR="0" indent="0" algn="l" defTabSz="520207" rtl="0" eaLnBrk="1" fontAlgn="auto" latinLnBrk="0" hangingPunct="1">
              <a:lnSpc>
                <a:spcPct val="100000"/>
              </a:lnSpc>
              <a:spcBef>
                <a:spcPts val="0"/>
              </a:spcBef>
              <a:spcAft>
                <a:spcPts val="0"/>
              </a:spcAft>
              <a:buClrTx/>
              <a:buSzTx/>
              <a:buFontTx/>
              <a:buNone/>
              <a:tabLst/>
              <a:defRPr/>
            </a:pPr>
            <a:r>
              <a:rPr lang="en-US" sz="1400" b="0" baseline="0" dirty="0" smtClean="0"/>
              <a:t>USDA GRIN, trait data online</a:t>
            </a:r>
            <a:r>
              <a:rPr lang="en-US" sz="1400" b="0" dirty="0" smtClean="0"/>
              <a:t>: http://www.ars-grin.gov/cgi-bin/npgs/html/desc.pl?1041</a:t>
            </a:r>
          </a:p>
          <a:p>
            <a:pPr marL="0" marR="0" indent="0" algn="l" defTabSz="520207" rtl="0" eaLnBrk="1" fontAlgn="auto" latinLnBrk="0" hangingPunct="1">
              <a:lnSpc>
                <a:spcPct val="100000"/>
              </a:lnSpc>
              <a:spcBef>
                <a:spcPts val="0"/>
              </a:spcBef>
              <a:spcAft>
                <a:spcPts val="0"/>
              </a:spcAft>
              <a:buClrTx/>
              <a:buSzTx/>
              <a:buFontTx/>
              <a:buNone/>
              <a:tabLst/>
              <a:defRPr/>
            </a:pPr>
            <a:r>
              <a:rPr lang="en-US" sz="1400" b="0" dirty="0" smtClean="0"/>
              <a:t>Dr Harold Bockelman </a:t>
            </a:r>
            <a:r>
              <a:rPr lang="en-US" sz="1400" dirty="0" smtClean="0"/>
              <a:t>extracted the trait data (C&amp;E)</a:t>
            </a:r>
          </a:p>
          <a:p>
            <a:endParaRPr lang="en-US" dirty="0"/>
          </a:p>
        </p:txBody>
      </p:sp>
      <p:sp>
        <p:nvSpPr>
          <p:cNvPr id="4" name="Slide Number Placeholder 3"/>
          <p:cNvSpPr>
            <a:spLocks noGrp="1"/>
          </p:cNvSpPr>
          <p:nvPr>
            <p:ph type="sldNum" sz="quarter" idx="10"/>
          </p:nvPr>
        </p:nvSpPr>
        <p:spPr/>
        <p:txBody>
          <a:bodyPr/>
          <a:lstStyle/>
          <a:p>
            <a:fld id="{B3EAA6F6-35D0-ED4D-9BB3-028D5745D095}" type="slidenum">
              <a:rPr lang="en-US" smtClean="0"/>
              <a:pPr/>
              <a:t>69</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pPr marL="0" marR="0" indent="0" algn="l" defTabSz="455724" rtl="0" eaLnBrk="1" fontAlgn="auto" latinLnBrk="0" hangingPunct="1">
              <a:lnSpc>
                <a:spcPct val="100000"/>
              </a:lnSpc>
              <a:spcBef>
                <a:spcPts val="0"/>
              </a:spcBef>
              <a:spcAft>
                <a:spcPts val="0"/>
              </a:spcAft>
              <a:buClrTx/>
              <a:buSzTx/>
              <a:buFontTx/>
              <a:buNone/>
              <a:tabLst/>
              <a:defRPr/>
            </a:pPr>
            <a:r>
              <a:rPr lang="en-US" dirty="0" smtClean="0"/>
              <a:t>Endresen, D.T.F., K. Street, M. Mackay, A. Bari, E. De Pauw (2011). Predictive association between biotic stress traits and </a:t>
            </a:r>
            <a:r>
              <a:rPr lang="en-US" dirty="0" err="1" smtClean="0"/>
              <a:t>ecogeographic</a:t>
            </a:r>
            <a:r>
              <a:rPr lang="en-US" dirty="0" smtClean="0"/>
              <a:t> data for wheat and barley landraces. </a:t>
            </a:r>
            <a:r>
              <a:rPr lang="en-US" i="1" dirty="0" smtClean="0"/>
              <a:t>Crop Science</a:t>
            </a:r>
            <a:r>
              <a:rPr lang="en-US" dirty="0" smtClean="0"/>
              <a:t> 51: 2036-2055. DOI: 10.2135/cropsci2010.12.0717</a:t>
            </a:r>
          </a:p>
          <a:p>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70</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5724" rtl="0" eaLnBrk="1" fontAlgn="auto" latinLnBrk="0" hangingPunct="1">
              <a:lnSpc>
                <a:spcPct val="100000"/>
              </a:lnSpc>
              <a:spcBef>
                <a:spcPts val="0"/>
              </a:spcBef>
              <a:spcAft>
                <a:spcPts val="0"/>
              </a:spcAft>
              <a:buClrTx/>
              <a:buSzTx/>
              <a:buFontTx/>
              <a:buNone/>
              <a:tabLst/>
              <a:defRPr/>
            </a:pPr>
            <a:r>
              <a:rPr lang="en-US" sz="1200" dirty="0" smtClean="0">
                <a:solidFill>
                  <a:srgbClr val="7F7F7F"/>
                </a:solidFill>
              </a:rPr>
              <a:t>Left</a:t>
            </a:r>
            <a:r>
              <a:rPr lang="en-US" sz="1200" baseline="0" dirty="0" smtClean="0">
                <a:solidFill>
                  <a:srgbClr val="7F7F7F"/>
                </a:solidFill>
              </a:rPr>
              <a:t> side i</a:t>
            </a:r>
            <a:r>
              <a:rPr lang="en-US" sz="1200" dirty="0" smtClean="0">
                <a:solidFill>
                  <a:srgbClr val="7F7F7F"/>
                </a:solidFill>
              </a:rPr>
              <a:t>llustration is modified from Wise et al., 2006:201 (PLS Toolbox software manual)</a:t>
            </a:r>
            <a:r>
              <a:rPr lang="en-US" sz="1200" dirty="0" smtClean="0">
                <a:solidFill>
                  <a:schemeClr val="tx1"/>
                </a:solidFill>
              </a:rPr>
              <a:t>. The right side illustration is made by the PLS Toolbox software in MATLAB.</a:t>
            </a:r>
            <a:endParaRPr lang="en-US" sz="1200" dirty="0" smtClean="0">
              <a:solidFill>
                <a:srgbClr val="7F7F7F"/>
              </a:solidFill>
            </a:endParaRPr>
          </a:p>
        </p:txBody>
      </p:sp>
      <p:sp>
        <p:nvSpPr>
          <p:cNvPr id="4" name="Slide Number Placeholder 3"/>
          <p:cNvSpPr>
            <a:spLocks noGrp="1"/>
          </p:cNvSpPr>
          <p:nvPr>
            <p:ph type="sldNum" sz="quarter" idx="10"/>
          </p:nvPr>
        </p:nvSpPr>
        <p:spPr/>
        <p:txBody>
          <a:bodyPr/>
          <a:lstStyle/>
          <a:p>
            <a:fld id="{29E35CD9-104A-884E-BC52-5CC6FF5D56A9}" type="slidenum">
              <a:rPr lang="en-US" smtClean="0"/>
              <a:pPr/>
              <a:t>71</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GRIN database (USDA-ARS, National Plant Germplasm System, Germplasm Resources Information Network, online http://</a:t>
            </a:r>
            <a:r>
              <a:rPr lang="en-US" dirty="0" err="1">
                <a:latin typeface="Calibri" charset="0"/>
              </a:rPr>
              <a:t>www.ars-grin.gov</a:t>
            </a:r>
            <a:r>
              <a:rPr lang="en-US" dirty="0">
                <a:latin typeface="Calibri" charset="0"/>
              </a:rPr>
              <a:t>/</a:t>
            </a:r>
            <a:r>
              <a:rPr lang="en-US" dirty="0" err="1">
                <a:latin typeface="Calibri" charset="0"/>
              </a:rPr>
              <a:t>npgs</a:t>
            </a:r>
            <a:r>
              <a:rPr lang="en-US" dirty="0">
                <a:latin typeface="Calibri" charset="0"/>
              </a:rPr>
              <a:t>) </a:t>
            </a:r>
          </a:p>
          <a:p>
            <a:pPr eaLnBrk="1" hangingPunct="1">
              <a:spcBef>
                <a:spcPct val="0"/>
              </a:spcBef>
            </a:pPr>
            <a:r>
              <a:rPr lang="en-US" dirty="0">
                <a:latin typeface="Calibri" charset="0"/>
              </a:rPr>
              <a:t>USDA GRIN, trait data online: http://</a:t>
            </a:r>
            <a:r>
              <a:rPr lang="en-US" dirty="0" err="1">
                <a:latin typeface="Calibri" charset="0"/>
              </a:rPr>
              <a:t>www.ars-grin.gov</a:t>
            </a:r>
            <a:r>
              <a:rPr lang="en-US" dirty="0">
                <a:latin typeface="Calibri" charset="0"/>
              </a:rPr>
              <a:t>/</a:t>
            </a:r>
            <a:r>
              <a:rPr lang="en-US" dirty="0" err="1">
                <a:latin typeface="Calibri" charset="0"/>
              </a:rPr>
              <a:t>cgi</a:t>
            </a:r>
            <a:r>
              <a:rPr lang="en-US" dirty="0">
                <a:latin typeface="Calibri" charset="0"/>
              </a:rPr>
              <a:t>-bin/</a:t>
            </a:r>
            <a:r>
              <a:rPr lang="en-US" dirty="0" err="1">
                <a:latin typeface="Calibri" charset="0"/>
              </a:rPr>
              <a:t>npgs</a:t>
            </a:r>
            <a:r>
              <a:rPr lang="en-US" dirty="0">
                <a:latin typeface="Calibri" charset="0"/>
              </a:rPr>
              <a:t>/html/desc.pl?</a:t>
            </a:r>
            <a:r>
              <a:rPr lang="en-US" dirty="0" smtClean="0">
                <a:latin typeface="Calibri" charset="0"/>
              </a:rPr>
              <a:t>65049</a:t>
            </a:r>
          </a:p>
          <a:p>
            <a:pPr eaLnBrk="1" hangingPunct="1">
              <a:spcBef>
                <a:spcPct val="0"/>
              </a:spcBef>
            </a:pPr>
            <a:endParaRPr lang="en-US" dirty="0">
              <a:latin typeface="Calibri" charset="0"/>
            </a:endParaRPr>
          </a:p>
          <a:p>
            <a:pPr>
              <a:spcAft>
                <a:spcPts val="600"/>
              </a:spcAft>
            </a:pPr>
            <a:r>
              <a:rPr lang="en-US" sz="1200" dirty="0" smtClean="0"/>
              <a:t>Endresen, D.T.F., K. Street, M. Mackay, A. Bari, E. De Pauw (2011). Predictive association between biotic stress traits and ecogeographic data for wheat and barley landraces. </a:t>
            </a:r>
            <a:r>
              <a:rPr lang="en-US" sz="1200" i="1" dirty="0" smtClean="0"/>
              <a:t>Crop Science</a:t>
            </a:r>
            <a:r>
              <a:rPr lang="en-US" sz="1200" dirty="0" smtClean="0"/>
              <a:t> 51: 2036-2055. DOI: 10.2135/cropsci2010.12.0717</a:t>
            </a:r>
          </a:p>
          <a:p>
            <a:pPr>
              <a:spcAft>
                <a:spcPts val="600"/>
              </a:spcAft>
            </a:pPr>
            <a:r>
              <a:rPr lang="en-US" sz="1200" dirty="0" smtClean="0"/>
              <a:t>Bari, A., K. Street, , M. Mackay, D.T.F. Endresen, E. De Pauw, and A. </a:t>
            </a:r>
            <a:r>
              <a:rPr lang="en-US" sz="1200" dirty="0" err="1" smtClean="0"/>
              <a:t>Amri</a:t>
            </a:r>
            <a:r>
              <a:rPr lang="en-US" sz="1200" dirty="0" smtClean="0"/>
              <a:t> (2012). Focused Identification of Germplasm Strategy (FIGS) detects wheat stem rust resistance linked to environment variables. </a:t>
            </a:r>
            <a:r>
              <a:rPr lang="en-US" sz="1200" i="1" dirty="0" smtClean="0"/>
              <a:t>Genetic Resources and Crop Evolution</a:t>
            </a:r>
            <a:r>
              <a:rPr lang="en-US" sz="1200" dirty="0" smtClean="0"/>
              <a:t> 59(7):1465-1481. DOI:10.1007/s10722-011-9775-5</a:t>
            </a: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B7BF63B-20A6-9946-8D72-D0BE18A77B56}" type="slidenum">
              <a:rPr lang="en-US" sz="1200"/>
              <a:pPr eaLnBrk="1" hangingPunct="1"/>
              <a:t>72</a:t>
            </a:fld>
            <a:endParaRPr lang="en-US" sz="120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r>
              <a:rPr lang="en-US" dirty="0" smtClean="0"/>
              <a:t>Photo: USDA ARS Image k1192-1, http://www.ars.usda.gov/is/graphics/photos/mar09/k11192-1.htm</a:t>
            </a:r>
          </a:p>
          <a:p>
            <a:pPr>
              <a:spcAft>
                <a:spcPts val="600"/>
              </a:spcAft>
            </a:pPr>
            <a:endParaRPr lang="en-US" sz="1200" dirty="0" smtClean="0"/>
          </a:p>
          <a:p>
            <a:pPr>
              <a:spcAft>
                <a:spcPts val="600"/>
              </a:spcAft>
            </a:pPr>
            <a:r>
              <a:rPr lang="en-US" sz="1200" dirty="0" smtClean="0"/>
              <a:t>Endresen, D.T.F., K. Street, M. Mackay, A. Bari, E. De Pauw (2011). Predictive association between biotic stress traits and ecogeographic data for wheat and barley landraces. </a:t>
            </a:r>
            <a:r>
              <a:rPr lang="en-US" sz="1200" i="1" dirty="0" smtClean="0"/>
              <a:t>Crop Science</a:t>
            </a:r>
            <a:r>
              <a:rPr lang="en-US" sz="1200" dirty="0" smtClean="0"/>
              <a:t> 51: 2036-2055. DOI: 10.2135/cropsci2010.12.0717</a:t>
            </a:r>
          </a:p>
          <a:p>
            <a:pPr>
              <a:spcAft>
                <a:spcPts val="600"/>
              </a:spcAft>
            </a:pPr>
            <a:r>
              <a:rPr lang="en-US" sz="1200" dirty="0" smtClean="0"/>
              <a:t>Bari, A., K. Street, , M. Mackay, D.T.F. Endresen, E. De Pauw, and A. </a:t>
            </a:r>
            <a:r>
              <a:rPr lang="en-US" sz="1200" dirty="0" err="1" smtClean="0"/>
              <a:t>Amri</a:t>
            </a:r>
            <a:r>
              <a:rPr lang="en-US" sz="1200" dirty="0" smtClean="0"/>
              <a:t> (2012). Focused Identification of Germplasm Strategy (FIGS) detects wheat stem rust resistance linked to environment variables. </a:t>
            </a:r>
            <a:r>
              <a:rPr lang="en-US" sz="1200" i="1" dirty="0" smtClean="0"/>
              <a:t>Genetic Resources and Crop Evolution</a:t>
            </a:r>
            <a:r>
              <a:rPr lang="en-US" sz="1200" dirty="0" smtClean="0"/>
              <a:t> 59(7):1465-1481. DOI:10.1007/s10722-011-9775-5</a:t>
            </a:r>
          </a:p>
          <a:p>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73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GB">
              <a:latin typeface="Calibri" charset="0"/>
            </a:endParaRP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1200">
                <a:solidFill>
                  <a:schemeClr val="tx1"/>
                </a:solidFill>
                <a:latin typeface="Calibri" charset="0"/>
                <a:ea typeface="ＭＳ Ｐゴシック" charset="0"/>
                <a:cs typeface="ＭＳ Ｐゴシック" charset="0"/>
              </a:defRPr>
            </a:lvl1pPr>
            <a:lvl2pPr marL="742950" indent="-285750" defTabSz="457200">
              <a:defRPr sz="1200">
                <a:solidFill>
                  <a:schemeClr val="tx1"/>
                </a:solidFill>
                <a:latin typeface="Calibri" charset="0"/>
                <a:ea typeface="ＭＳ Ｐゴシック" charset="0"/>
              </a:defRPr>
            </a:lvl2pPr>
            <a:lvl3pPr marL="1143000" indent="-228600" defTabSz="457200">
              <a:defRPr sz="1200">
                <a:solidFill>
                  <a:schemeClr val="tx1"/>
                </a:solidFill>
                <a:latin typeface="Calibri" charset="0"/>
                <a:ea typeface="ＭＳ Ｐゴシック" charset="0"/>
              </a:defRPr>
            </a:lvl3pPr>
            <a:lvl4pPr marL="1600200" indent="-228600" defTabSz="457200">
              <a:defRPr sz="1200">
                <a:solidFill>
                  <a:schemeClr val="tx1"/>
                </a:solidFill>
                <a:latin typeface="Calibri" charset="0"/>
                <a:ea typeface="ＭＳ Ｐゴシック" charset="0"/>
              </a:defRPr>
            </a:lvl4pPr>
            <a:lvl5pPr marL="2057400" indent="-228600" defTabSz="457200">
              <a:defRPr sz="1200">
                <a:solidFill>
                  <a:schemeClr val="tx1"/>
                </a:solidFill>
                <a:latin typeface="Calibri" charset="0"/>
                <a:ea typeface="ＭＳ Ｐゴシック" charset="0"/>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0"/>
              </a:defRPr>
            </a:lvl9pPr>
          </a:lstStyle>
          <a:p>
            <a:fld id="{8DBE6C33-2A03-3C4E-959B-051EE72D3605}" type="slidenum">
              <a:rPr lang="en-US">
                <a:latin typeface="Arial" charset="0"/>
              </a:rPr>
              <a:pPr/>
              <a:t>7</a:t>
            </a:fld>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r>
              <a:rPr lang="en-US" dirty="0" smtClean="0"/>
              <a:t>Photo Ug99 stem rust on wheat, by </a:t>
            </a:r>
            <a:r>
              <a:rPr lang="en-US" dirty="0" err="1" smtClean="0"/>
              <a:t>Petr</a:t>
            </a:r>
            <a:r>
              <a:rPr lang="en-US" dirty="0" smtClean="0"/>
              <a:t> </a:t>
            </a:r>
            <a:r>
              <a:rPr lang="en-US" dirty="0" err="1" smtClean="0"/>
              <a:t>Kosina</a:t>
            </a:r>
            <a:r>
              <a:rPr lang="en-US" dirty="0" smtClean="0"/>
              <a:t>/CIMMYT, CC-by-</a:t>
            </a:r>
            <a:r>
              <a:rPr lang="en-US" dirty="0" err="1" smtClean="0"/>
              <a:t>nc</a:t>
            </a:r>
            <a:r>
              <a:rPr lang="en-US" dirty="0" smtClean="0"/>
              <a:t>-</a:t>
            </a:r>
            <a:r>
              <a:rPr lang="en-US" dirty="0" err="1" smtClean="0"/>
              <a:t>sa</a:t>
            </a:r>
            <a:r>
              <a:rPr lang="en-US" dirty="0" smtClean="0"/>
              <a:t>, http://</a:t>
            </a:r>
            <a:r>
              <a:rPr lang="en-US" dirty="0" err="1" smtClean="0"/>
              <a:t>www.flickr.com</a:t>
            </a:r>
            <a:r>
              <a:rPr lang="en-US" dirty="0" smtClean="0"/>
              <a:t>/photos/</a:t>
            </a:r>
            <a:r>
              <a:rPr lang="en-US" dirty="0" err="1" smtClean="0"/>
              <a:t>cimmyt</a:t>
            </a:r>
            <a:r>
              <a:rPr lang="en-US" dirty="0" smtClean="0"/>
              <a:t>/5447282461/</a:t>
            </a:r>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74</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55613" eaLnBrk="1" hangingPunct="1">
              <a:spcBef>
                <a:spcPct val="0"/>
              </a:spcBef>
            </a:pPr>
            <a:r>
              <a:rPr lang="en-US" sz="1200">
                <a:latin typeface="Calibri" charset="0"/>
              </a:rPr>
              <a:t>Endresen, D.T.F., K. Street, M. Mackay, A. Bari, E. De Pauw, K. Nazari, and A. Yahyaoui (2012). Sources of Resistance to Stem Rust (Ug99) in Bread Wheat and Durum Wheat Identified Using Focused Identification of Germplasm Strategy (FIGS). </a:t>
            </a:r>
            <a:r>
              <a:rPr lang="en-US" sz="1200" i="1">
                <a:latin typeface="Calibri" charset="0"/>
              </a:rPr>
              <a:t>Crop Science</a:t>
            </a:r>
            <a:r>
              <a:rPr lang="en-US" sz="1200">
                <a:latin typeface="Calibri" charset="0"/>
              </a:rPr>
              <a:t> [online first]. doi: 10.2135/cropsci2011.08.0427; Published online 8 Dec 2011.</a:t>
            </a:r>
          </a:p>
          <a:p>
            <a:pPr defTabSz="455613"/>
            <a:endParaRPr lang="en-US">
              <a:latin typeface="Calibri" charset="0"/>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1A9A5BA-DFB7-584E-B07F-3A759594CFFE}" type="slidenum">
              <a:rPr lang="en-US" sz="1200"/>
              <a:pPr eaLnBrk="1" hangingPunct="1"/>
              <a:t>75</a:t>
            </a:fld>
            <a:endParaRPr lang="en-US" sz="120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pPr marL="0" marR="0" indent="0" algn="l" defTabSz="455724" rtl="0" eaLnBrk="1" fontAlgn="auto" latinLnBrk="0" hangingPunct="1">
              <a:lnSpc>
                <a:spcPct val="100000"/>
              </a:lnSpc>
              <a:spcBef>
                <a:spcPts val="0"/>
              </a:spcBef>
              <a:spcAft>
                <a:spcPts val="0"/>
              </a:spcAft>
              <a:buClrTx/>
              <a:buSzTx/>
              <a:buFontTx/>
              <a:buNone/>
              <a:tabLst/>
              <a:defRPr/>
            </a:pPr>
            <a:r>
              <a:rPr lang="en-US" dirty="0" smtClean="0"/>
              <a:t>Illustration: Young winter wheat plants in a growth chamber at </a:t>
            </a:r>
            <a:r>
              <a:rPr lang="en-US" dirty="0" err="1" smtClean="0"/>
              <a:t>Njoro</a:t>
            </a:r>
            <a:r>
              <a:rPr lang="en-US" dirty="0" smtClean="0"/>
              <a:t> Agricultural Research Station in Kenya, part of international trials for screening for resistance to Ug99, the new and virulent strain of stem rust that emerged in Uganda in 1999. Photo by </a:t>
            </a:r>
            <a:r>
              <a:rPr lang="en-US" dirty="0" err="1" smtClean="0"/>
              <a:t>Petr</a:t>
            </a:r>
            <a:r>
              <a:rPr lang="en-US" dirty="0" smtClean="0"/>
              <a:t> </a:t>
            </a:r>
            <a:r>
              <a:rPr lang="en-US" dirty="0" err="1" smtClean="0"/>
              <a:t>Kosina</a:t>
            </a:r>
            <a:r>
              <a:rPr lang="en-US" dirty="0" smtClean="0"/>
              <a:t>/CIMMYT, cc-by-</a:t>
            </a:r>
            <a:r>
              <a:rPr lang="en-US" dirty="0" err="1" smtClean="0"/>
              <a:t>nc</a:t>
            </a:r>
            <a:r>
              <a:rPr lang="en-US" dirty="0" smtClean="0"/>
              <a:t>-</a:t>
            </a:r>
            <a:r>
              <a:rPr lang="en-US" dirty="0" err="1" smtClean="0"/>
              <a:t>sa</a:t>
            </a:r>
            <a:r>
              <a:rPr lang="en-US" dirty="0" smtClean="0"/>
              <a:t>, http://</a:t>
            </a:r>
            <a:r>
              <a:rPr lang="en-US" dirty="0" err="1" smtClean="0"/>
              <a:t>www.flickr.com</a:t>
            </a:r>
            <a:r>
              <a:rPr lang="en-US" dirty="0" smtClean="0"/>
              <a:t>/photos/</a:t>
            </a:r>
            <a:r>
              <a:rPr lang="en-US" dirty="0" err="1" smtClean="0"/>
              <a:t>cimmyt</a:t>
            </a:r>
            <a:r>
              <a:rPr lang="en-US" dirty="0" smtClean="0"/>
              <a:t>/4809044405/</a:t>
            </a:r>
          </a:p>
        </p:txBody>
      </p:sp>
      <p:sp>
        <p:nvSpPr>
          <p:cNvPr id="4" name="Slide Number Placeholder 3"/>
          <p:cNvSpPr>
            <a:spLocks noGrp="1"/>
          </p:cNvSpPr>
          <p:nvPr>
            <p:ph type="sldNum" sz="quarter" idx="10"/>
          </p:nvPr>
        </p:nvSpPr>
        <p:spPr/>
        <p:txBody>
          <a:bodyPr/>
          <a:lstStyle/>
          <a:p>
            <a:fld id="{29E35CD9-104A-884E-BC52-5CC6FF5D56A9}" type="slidenum">
              <a:rPr lang="en-US" smtClean="0"/>
              <a:pPr/>
              <a:t>76</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Guidelines for conducting</a:t>
            </a:r>
            <a:r>
              <a:rPr lang="en-US" baseline="0" dirty="0" smtClean="0"/>
              <a:t> predictive characterization. Documented R-scripts and easy to follow instructions.</a:t>
            </a:r>
          </a:p>
          <a:p>
            <a:r>
              <a:rPr lang="en-US" dirty="0" smtClean="0"/>
              <a:t>--</a:t>
            </a:r>
          </a:p>
          <a:p>
            <a:r>
              <a:rPr lang="en-US" sz="1200" dirty="0" smtClean="0">
                <a:solidFill>
                  <a:schemeClr val="tx1">
                    <a:lumMod val="50000"/>
                    <a:lumOff val="50000"/>
                  </a:schemeClr>
                </a:solidFill>
              </a:rPr>
              <a:t>Thormann I, Parra-Quijano M, Endresen DTF, Rubio-Teso ML, Iriondo JM &amp; Maxted N (2014). Predictive characterization of crop wild relatives and landraces: Technical guidelines version 1.Bioversity International, Rome, Italy. 44 pp. ISBN: ISBN 978-92-9255-004-2.</a:t>
            </a:r>
          </a:p>
        </p:txBody>
      </p:sp>
      <p:sp>
        <p:nvSpPr>
          <p:cNvPr id="4" name="Slide Number Placeholder 3"/>
          <p:cNvSpPr>
            <a:spLocks noGrp="1"/>
          </p:cNvSpPr>
          <p:nvPr>
            <p:ph type="sldNum" sz="quarter" idx="10"/>
          </p:nvPr>
        </p:nvSpPr>
        <p:spPr/>
        <p:txBody>
          <a:bodyPr/>
          <a:lstStyle/>
          <a:p>
            <a:fld id="{29E35CD9-104A-884E-BC52-5CC6FF5D56A9}" type="slidenum">
              <a:rPr lang="en-US" smtClean="0"/>
              <a:pPr/>
              <a:t>77</a:t>
            </a:fld>
            <a:endParaRPr lang="en-US"/>
          </a:p>
        </p:txBody>
      </p:sp>
    </p:spTree>
    <p:extLst>
      <p:ext uri="{BB962C8B-B14F-4D97-AF65-F5344CB8AC3E}">
        <p14:creationId xmlns:p14="http://schemas.microsoft.com/office/powerpoint/2010/main" val="22965483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dirty="0" smtClean="0"/>
              <a:t>-------------</a:t>
            </a:r>
          </a:p>
          <a:p>
            <a:r>
              <a:rPr lang="en-US" dirty="0" smtClean="0"/>
              <a:t>Food security</a:t>
            </a:r>
          </a:p>
          <a:p>
            <a:r>
              <a:rPr lang="en-US" dirty="0" smtClean="0"/>
              <a:t>-------------</a:t>
            </a:r>
          </a:p>
          <a:p>
            <a:endParaRPr lang="en-US" dirty="0" smtClean="0"/>
          </a:p>
          <a:p>
            <a:r>
              <a:rPr lang="en-US" dirty="0" smtClean="0"/>
              <a:t>FAO, IFAD and WFP. 2014. The State of Food Insecurity in the World 2014. Strengthening the enabling environment for food security and nutrition. Rome, FAO. ISBN: 978-92-5-108543-1. http://</a:t>
            </a:r>
            <a:r>
              <a:rPr lang="en-US" dirty="0" err="1" smtClean="0"/>
              <a:t>www.fao.org</a:t>
            </a:r>
            <a:r>
              <a:rPr lang="en-US" dirty="0" smtClean="0"/>
              <a:t>/publications/</a:t>
            </a:r>
            <a:r>
              <a:rPr lang="en-US" dirty="0" err="1" smtClean="0"/>
              <a:t>sofi</a:t>
            </a:r>
            <a:r>
              <a:rPr lang="en-US" dirty="0" smtClean="0"/>
              <a:t>/2014/en/, http://</a:t>
            </a:r>
            <a:r>
              <a:rPr lang="en-US" dirty="0" err="1" smtClean="0"/>
              <a:t>www.fao.org</a:t>
            </a:r>
            <a:r>
              <a:rPr lang="en-US" dirty="0" smtClean="0"/>
              <a:t>/3/a-i4030e.pdf</a:t>
            </a:r>
          </a:p>
          <a:p>
            <a:endParaRPr lang="en-US" dirty="0" smtClean="0"/>
          </a:p>
          <a:p>
            <a:r>
              <a:rPr lang="en-US" dirty="0" smtClean="0"/>
              <a:t>FAO (2011). Looking ahead in world food and agriculture: Perspectives to 2050. Edited by </a:t>
            </a:r>
            <a:r>
              <a:rPr lang="en-US" dirty="0" err="1" smtClean="0"/>
              <a:t>Piero</a:t>
            </a:r>
            <a:r>
              <a:rPr lang="en-US" dirty="0" smtClean="0"/>
              <a:t> </a:t>
            </a:r>
            <a:r>
              <a:rPr lang="en-US" dirty="0" err="1" smtClean="0"/>
              <a:t>Conforti</a:t>
            </a:r>
            <a:r>
              <a:rPr lang="en-US" dirty="0" smtClean="0"/>
              <a:t>. FAO, Economic and Social Development Department, Rome. ISBN 978-92-5-106903-5.</a:t>
            </a:r>
          </a:p>
          <a:p>
            <a:endParaRPr lang="en-US" dirty="0" smtClean="0"/>
          </a:p>
          <a:p>
            <a:r>
              <a:rPr lang="en-US" dirty="0" smtClean="0"/>
              <a:t>William R. Cline (2007). Global Warming and Agriculture: Impacts estimated by country. Washington: Center for Global Development and </a:t>
            </a:r>
          </a:p>
          <a:p>
            <a:r>
              <a:rPr lang="en-US" dirty="0" smtClean="0"/>
              <a:t>Peterson Institute for International Economics. ISBN 978-0-88132-403-7. http://</a:t>
            </a:r>
            <a:r>
              <a:rPr lang="en-US" dirty="0" err="1" smtClean="0"/>
              <a:t>bookstore.piie.com</a:t>
            </a:r>
            <a:r>
              <a:rPr lang="en-US" dirty="0" smtClean="0"/>
              <a:t>/book-store/4037.html, http://</a:t>
            </a:r>
            <a:r>
              <a:rPr lang="en-US" dirty="0" err="1" smtClean="0"/>
              <a:t>www.google.se</a:t>
            </a:r>
            <a:r>
              <a:rPr lang="en-US" dirty="0" smtClean="0"/>
              <a:t>/</a:t>
            </a:r>
            <a:r>
              <a:rPr lang="en-US" dirty="0" err="1" smtClean="0"/>
              <a:t>books?id</a:t>
            </a:r>
            <a:r>
              <a:rPr lang="en-US" dirty="0" smtClean="0"/>
              <a:t>=CwIQ-9YdjzQC</a:t>
            </a:r>
          </a:p>
          <a:p>
            <a:endParaRPr lang="en-US" dirty="0" smtClean="0"/>
          </a:p>
          <a:p>
            <a:r>
              <a:rPr lang="en-US" dirty="0" smtClean="0"/>
              <a:t>William R. Cline (2008). Global Warming and Agriculture. Finance and Development March 2008. https://</a:t>
            </a:r>
            <a:r>
              <a:rPr lang="en-US" dirty="0" err="1" smtClean="0"/>
              <a:t>www.imf.org</a:t>
            </a:r>
            <a:r>
              <a:rPr lang="en-US" dirty="0" smtClean="0"/>
              <a:t>/external/pubs/</a:t>
            </a:r>
            <a:r>
              <a:rPr lang="en-US" dirty="0" err="1" smtClean="0"/>
              <a:t>ft</a:t>
            </a:r>
            <a:r>
              <a:rPr lang="en-US" dirty="0" smtClean="0"/>
              <a:t>/</a:t>
            </a:r>
            <a:r>
              <a:rPr lang="en-US" dirty="0" err="1" smtClean="0"/>
              <a:t>fandd</a:t>
            </a:r>
            <a:r>
              <a:rPr lang="en-US" dirty="0" smtClean="0"/>
              <a:t>/2008/03/</a:t>
            </a:r>
            <a:r>
              <a:rPr lang="en-US" dirty="0" err="1" smtClean="0"/>
              <a:t>pdf</a:t>
            </a:r>
            <a:r>
              <a:rPr lang="en-US" dirty="0" smtClean="0"/>
              <a:t>/</a:t>
            </a:r>
            <a:r>
              <a:rPr lang="en-US" dirty="0" err="1" smtClean="0"/>
              <a:t>cline.pdf</a:t>
            </a:r>
            <a:endParaRPr lang="en-US" dirty="0" smtClean="0"/>
          </a:p>
          <a:p>
            <a:endParaRPr lang="en-US" dirty="0" smtClean="0"/>
          </a:p>
          <a:p>
            <a:r>
              <a:rPr lang="en-US" dirty="0" smtClean="0"/>
              <a:t>David B. </a:t>
            </a:r>
            <a:r>
              <a:rPr lang="en-US" dirty="0" err="1" smtClean="0"/>
              <a:t>Lobell</a:t>
            </a:r>
            <a:r>
              <a:rPr lang="en-US" dirty="0" smtClean="0"/>
              <a:t>, Marshall B. Burke, Claudia Tebaldi, Michael D. </a:t>
            </a:r>
            <a:r>
              <a:rPr lang="en-US" dirty="0" err="1" smtClean="0"/>
              <a:t>Mastrandrea</a:t>
            </a:r>
            <a:r>
              <a:rPr lang="en-US" dirty="0" smtClean="0"/>
              <a:t>, Walter P. Falcon, and Rosamond L. Naylor (2008). Prioritizing Climate Change Adaptation Needs for Food Security in 2030. Science 1 February 2008: 319 (5863), 607-610. [DOI:10.1126/science.1152339] </a:t>
            </a:r>
          </a:p>
          <a:p>
            <a:endParaRPr lang="en-US" dirty="0" smtClean="0"/>
          </a:p>
          <a:p>
            <a:r>
              <a:rPr lang="en-US" dirty="0" smtClean="0"/>
              <a:t>GRID Arendal (2008). Projected agriculture in 2080 due to climate change. http://</a:t>
            </a:r>
            <a:r>
              <a:rPr lang="en-US" dirty="0" err="1" smtClean="0"/>
              <a:t>www.grida.no</a:t>
            </a:r>
            <a:r>
              <a:rPr lang="en-US" dirty="0" smtClean="0"/>
              <a:t>/</a:t>
            </a:r>
            <a:r>
              <a:rPr lang="en-US" dirty="0" err="1" smtClean="0"/>
              <a:t>graphicslib</a:t>
            </a:r>
            <a:r>
              <a:rPr lang="en-US" dirty="0" smtClean="0"/>
              <a:t>/detail/projected-agriculture-in-2080-due-to-climate-change_15f0</a:t>
            </a:r>
          </a:p>
          <a:p>
            <a:endParaRPr lang="en-US" dirty="0" smtClean="0"/>
          </a:p>
          <a:p>
            <a:r>
              <a:rPr lang="en-US" dirty="0" smtClean="0"/>
              <a:t>Intergovernmental Panel on Climate Change (IPCC) (2014). The Fifth Assessment Report (AR5). WG II: Impacts, Adaptation and Vulnerability – 31 March 2014. </a:t>
            </a:r>
          </a:p>
          <a:p>
            <a:r>
              <a:rPr lang="en-US" dirty="0" smtClean="0"/>
              <a:t>http://</a:t>
            </a:r>
            <a:r>
              <a:rPr lang="en-US" dirty="0" err="1" smtClean="0"/>
              <a:t>www.ipcc.ch</a:t>
            </a:r>
            <a:r>
              <a:rPr lang="en-US" dirty="0" smtClean="0"/>
              <a:t>/report/ar5/</a:t>
            </a:r>
            <a:r>
              <a:rPr lang="en-US" dirty="0" err="1" smtClean="0"/>
              <a:t>index.shtml</a:t>
            </a:r>
            <a:endParaRPr lang="en-US" dirty="0" smtClean="0"/>
          </a:p>
          <a:p>
            <a:endParaRPr lang="en-US" dirty="0" smtClean="0"/>
          </a:p>
          <a:p>
            <a:r>
              <a:rPr lang="en-US" dirty="0" smtClean="0"/>
              <a:t>IPCC AR5 (2014). Chapter 7. Food Security and Food production systems, http://ipcc-wg2.gov/AR5/images/uploads/WGIIAR5-Chap7_FGDall.pdf</a:t>
            </a:r>
          </a:p>
          <a:p>
            <a:endParaRPr lang="en-US" dirty="0" smtClean="0"/>
          </a:p>
          <a:p>
            <a:r>
              <a:rPr lang="en-US" dirty="0" smtClean="0"/>
              <a:t>---</a:t>
            </a:r>
          </a:p>
          <a:p>
            <a:r>
              <a:rPr lang="en-US" dirty="0" smtClean="0"/>
              <a:t>CWR</a:t>
            </a:r>
          </a:p>
          <a:p>
            <a:r>
              <a:rPr lang="en-US" dirty="0" smtClean="0"/>
              <a:t>---</a:t>
            </a:r>
          </a:p>
          <a:p>
            <a:endParaRPr lang="en-US" dirty="0" smtClean="0"/>
          </a:p>
          <a:p>
            <a:r>
              <a:rPr lang="en-US" dirty="0" smtClean="0"/>
              <a:t>Maxted N, and Kell S (2009). Establishment of a Global Network for the In Situ Conservation of Crop Wild Relatives: Status and Needs. FAO, Rome.</a:t>
            </a:r>
          </a:p>
          <a:p>
            <a:r>
              <a:rPr lang="en-US" dirty="0" smtClean="0"/>
              <a:t>http://</a:t>
            </a:r>
            <a:r>
              <a:rPr lang="en-US" dirty="0" err="1" smtClean="0"/>
              <a:t>www.fao.org</a:t>
            </a:r>
            <a:r>
              <a:rPr lang="en-US" dirty="0" smtClean="0"/>
              <a:t>/</a:t>
            </a:r>
            <a:r>
              <a:rPr lang="en-US" dirty="0" err="1" smtClean="0"/>
              <a:t>docrep</a:t>
            </a:r>
            <a:r>
              <a:rPr lang="en-US" dirty="0" smtClean="0"/>
              <a:t>/013/i1500e/i1500e18a.pdf</a:t>
            </a:r>
          </a:p>
          <a:p>
            <a:endParaRPr lang="en-US" dirty="0" smtClean="0"/>
          </a:p>
          <a:p>
            <a:r>
              <a:rPr lang="en-US" dirty="0" smtClean="0"/>
              <a:t>Asdal, </a:t>
            </a:r>
            <a:r>
              <a:rPr lang="en-US" dirty="0" err="1" smtClean="0"/>
              <a:t>Å</a:t>
            </a:r>
            <a:r>
              <a:rPr lang="en-US" dirty="0" smtClean="0"/>
              <a:t>, Philips, J., Maxted, N. (2013). Boost for crop wild relative conservation in Norway. Crop Wild Relative 9: 20-21. ISSN 1742-3694. http://</a:t>
            </a:r>
            <a:r>
              <a:rPr lang="en-US" dirty="0" err="1" smtClean="0"/>
              <a:t>www.pgrsecure.bham.ac.uk</a:t>
            </a:r>
            <a:r>
              <a:rPr lang="en-US" dirty="0" smtClean="0"/>
              <a:t>/sites/default/files/documents/newsletters/CWR_Issue_9.pdf</a:t>
            </a:r>
          </a:p>
          <a:p>
            <a:endParaRPr lang="en-US" dirty="0" smtClean="0"/>
          </a:p>
          <a:p>
            <a:endParaRPr lang="en-US" dirty="0" smtClean="0"/>
          </a:p>
          <a:p>
            <a:r>
              <a:rPr lang="en-US" dirty="0" smtClean="0"/>
              <a:t>----</a:t>
            </a:r>
          </a:p>
          <a:p>
            <a:r>
              <a:rPr lang="en-US" dirty="0" smtClean="0"/>
              <a:t>GBIF</a:t>
            </a:r>
          </a:p>
          <a:p>
            <a:r>
              <a:rPr lang="en-US" dirty="0" smtClean="0"/>
              <a:t>----</a:t>
            </a:r>
          </a:p>
          <a:p>
            <a:endParaRPr lang="en-US" dirty="0" smtClean="0"/>
          </a:p>
          <a:p>
            <a:r>
              <a:rPr lang="en-US" dirty="0" smtClean="0"/>
              <a:t>GBIF (2016). Final Report of the Task Group on GBIF Data Fitness for Use in Agrobiodiversity. Task group members: Arnaud E, Castaneda-Alvarez, NP Cossi JG, Endresen D, Jahanshiri E, and Vigouroux Y. Global Biodiversity Information Facility (GBIF), Copenhagen, and Bioversity International, Rome. Available at http://www.gbif.org/resource/82283 </a:t>
            </a:r>
          </a:p>
          <a:p>
            <a:endParaRPr lang="en-US" dirty="0" smtClean="0"/>
          </a:p>
          <a:p>
            <a:endParaRPr lang="en-US" dirty="0" smtClean="0"/>
          </a:p>
          <a:p>
            <a:r>
              <a:rPr lang="en-US" dirty="0" smtClean="0"/>
              <a:t>----------------</a:t>
            </a:r>
          </a:p>
          <a:p>
            <a:r>
              <a:rPr lang="en-US" dirty="0" smtClean="0"/>
              <a:t>Training manuals</a:t>
            </a:r>
          </a:p>
          <a:p>
            <a:r>
              <a:rPr lang="en-US" dirty="0" smtClean="0"/>
              <a:t>----------------</a:t>
            </a:r>
          </a:p>
          <a:p>
            <a:endParaRPr lang="en-US" dirty="0" smtClean="0"/>
          </a:p>
          <a:p>
            <a:r>
              <a:rPr lang="en-US" dirty="0" smtClean="0"/>
              <a:t>Thormann I, Parra-Quijano M, Endresen DTF, Rubio-Teso ML, Iriondo JM &amp; Maxted N. Predictive characterization of crop wild relatives and landraces: Technical guidelines version 1.Bioversity International, Rome, Italy. 44 pp. ISBN: 978-92-9255-004-2. </a:t>
            </a:r>
          </a:p>
          <a:p>
            <a:r>
              <a:rPr lang="en-US" dirty="0" smtClean="0"/>
              <a:t>doi:10.13140/RG.2.1.1359.0487</a:t>
            </a:r>
          </a:p>
          <a:p>
            <a:r>
              <a:rPr lang="en-US" dirty="0" smtClean="0"/>
              <a:t>https://</a:t>
            </a:r>
            <a:r>
              <a:rPr lang="en-US" dirty="0" err="1" smtClean="0"/>
              <a:t>www.duo.uio.no</a:t>
            </a:r>
            <a:r>
              <a:rPr lang="en-US" dirty="0" smtClean="0"/>
              <a:t>/handle/10852/41681 </a:t>
            </a:r>
          </a:p>
          <a:p>
            <a:r>
              <a:rPr lang="en-US" dirty="0" smtClean="0">
                <a:hlinkClick r:id="rId3"/>
              </a:rPr>
              <a:t>http://urn.nb.no/URN:NBN:no-46156 </a:t>
            </a:r>
            <a:endParaRPr lang="en-US" dirty="0" smtClean="0"/>
          </a:p>
          <a:p>
            <a:endParaRPr lang="en-US" dirty="0" smtClean="0"/>
          </a:p>
          <a:p>
            <a:r>
              <a:rPr lang="en-US" dirty="0" smtClean="0"/>
              <a:t>Scheldeman X, and van </a:t>
            </a:r>
            <a:r>
              <a:rPr lang="en-US" dirty="0" err="1" smtClean="0"/>
              <a:t>Zonneveld</a:t>
            </a:r>
            <a:r>
              <a:rPr lang="en-US" dirty="0" smtClean="0"/>
              <a:t> M (2010). Training Manual on Spatial Analysis of Plant Diversity and Distribution. Bioversity International, Rome, Italy. ISBN 978-92-9043-880-9.</a:t>
            </a:r>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78</a:t>
            </a:fld>
            <a:endParaRPr lang="en-US"/>
          </a:p>
        </p:txBody>
      </p:sp>
    </p:spTree>
    <p:extLst>
      <p:ext uri="{BB962C8B-B14F-4D97-AF65-F5344CB8AC3E}">
        <p14:creationId xmlns:p14="http://schemas.microsoft.com/office/powerpoint/2010/main" val="27733506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EB59871-673D-014F-88A2-98C216B932A2}" type="slidenum">
              <a:rPr lang="en-US" smtClean="0"/>
              <a:t>79</a:t>
            </a:fld>
            <a:endParaRPr lang="en-US"/>
          </a:p>
        </p:txBody>
      </p:sp>
    </p:spTree>
    <p:extLst>
      <p:ext uri="{BB962C8B-B14F-4D97-AF65-F5344CB8AC3E}">
        <p14:creationId xmlns:p14="http://schemas.microsoft.com/office/powerpoint/2010/main" val="5978998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pPr algn="l"/>
            <a:r>
              <a:rPr lang="en-US" dirty="0" smtClean="0"/>
              <a:t>Source: USDA</a:t>
            </a:r>
          </a:p>
          <a:p>
            <a:pPr algn="l"/>
            <a:r>
              <a:rPr lang="en-US" dirty="0" smtClean="0"/>
              <a:t>--</a:t>
            </a:r>
          </a:p>
          <a:p>
            <a:pPr marL="0" marR="0" indent="0" algn="l" defTabSz="455553"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www.agclassroom.org</a:t>
            </a:r>
            <a:r>
              <a:rPr lang="en-US" dirty="0" smtClean="0"/>
              <a:t>/</a:t>
            </a:r>
            <a:r>
              <a:rPr lang="en-US" dirty="0" err="1" smtClean="0"/>
              <a:t>gan</a:t>
            </a:r>
            <a:r>
              <a:rPr lang="en-US" dirty="0" smtClean="0"/>
              <a:t>/timeline/</a:t>
            </a:r>
            <a:r>
              <a:rPr lang="en-US" dirty="0" err="1" smtClean="0"/>
              <a:t>farmers_land.htm</a:t>
            </a:r>
            <a:endParaRPr lang="en-US" dirty="0" smtClean="0"/>
          </a:p>
          <a:p>
            <a:pPr algn="l"/>
            <a:r>
              <a:rPr lang="en-US" b="1" dirty="0" smtClean="0"/>
              <a:t>1790</a:t>
            </a:r>
            <a:r>
              <a:rPr lang="en-US" b="0" baseline="0" dirty="0" smtClean="0"/>
              <a:t> </a:t>
            </a:r>
            <a:r>
              <a:rPr lang="en-US" dirty="0" smtClean="0"/>
              <a:t>Total population: 3,929,214; farmers 90% of labor force</a:t>
            </a:r>
          </a:p>
          <a:p>
            <a:pPr algn="l"/>
            <a:r>
              <a:rPr lang="en-US" dirty="0" smtClean="0"/>
              <a:t>--</a:t>
            </a:r>
          </a:p>
          <a:p>
            <a:pPr algn="l"/>
            <a:r>
              <a:rPr lang="en-US" dirty="0" smtClean="0"/>
              <a:t>http://</a:t>
            </a:r>
            <a:r>
              <a:rPr lang="en-US" dirty="0" err="1" smtClean="0"/>
              <a:t>rogerpielkejr.blogspot.de</a:t>
            </a:r>
            <a:r>
              <a:rPr lang="en-US" dirty="0" smtClean="0"/>
              <a:t>/2012/02/politics-and-economics-of-</a:t>
            </a:r>
            <a:r>
              <a:rPr lang="en-US" dirty="0" err="1" smtClean="0"/>
              <a:t>manufacturing.html</a:t>
            </a:r>
            <a:endParaRPr lang="en-US" dirty="0" smtClean="0"/>
          </a:p>
          <a:p>
            <a:pPr algn="l"/>
            <a:r>
              <a:rPr lang="en-US" dirty="0" smtClean="0"/>
              <a:t>http://2.bp.blogspot.com/_otfwl2zc6Qc/TEG50rHIcTI/</a:t>
            </a:r>
            <a:r>
              <a:rPr lang="en-US" dirty="0" err="1" smtClean="0"/>
              <a:t>AAAAAAAAN_k</a:t>
            </a:r>
            <a:r>
              <a:rPr lang="en-US" dirty="0" smtClean="0"/>
              <a:t>/P2vYUl5VwpU/s1600/</a:t>
            </a:r>
            <a:r>
              <a:rPr lang="en-US" dirty="0" err="1" smtClean="0"/>
              <a:t>farmjobs.jpg</a:t>
            </a:r>
            <a:endParaRPr lang="en-US" dirty="0" smtClean="0"/>
          </a:p>
          <a:p>
            <a:pPr algn="l"/>
            <a:r>
              <a:rPr lang="en-US" dirty="0" smtClean="0"/>
              <a:t>"Today [2012] agriculture represents about 1% of the US economy and about 1 million jobs. Despite these declines -- far larger than those experienced by manufacturing -- no one is talking about revitalizing American farming".</a:t>
            </a:r>
          </a:p>
          <a:p>
            <a:pPr algn="l"/>
            <a:r>
              <a:rPr lang="en-US" dirty="0" smtClean="0"/>
              <a:t>--</a:t>
            </a:r>
          </a:p>
          <a:p>
            <a:pPr algn="l"/>
            <a:r>
              <a:rPr lang="en-US" dirty="0" smtClean="0"/>
              <a:t>http://</a:t>
            </a:r>
            <a:r>
              <a:rPr lang="en-US" dirty="0" err="1" smtClean="0"/>
              <a:t>mjperry.blogspot.de</a:t>
            </a:r>
            <a:r>
              <a:rPr lang="en-US" dirty="0" smtClean="0"/>
              <a:t>/2010/07/increased-worker-productivity-</a:t>
            </a:r>
            <a:r>
              <a:rPr lang="en-US" dirty="0" err="1" smtClean="0"/>
              <a:t>has.html</a:t>
            </a:r>
            <a:endParaRPr lang="en-US" dirty="0" smtClean="0"/>
          </a:p>
          <a:p>
            <a:pPr algn="l"/>
            <a:r>
              <a:rPr lang="en-US" sz="1300" kern="1200" dirty="0" smtClean="0">
                <a:solidFill>
                  <a:schemeClr val="tx1"/>
                </a:solidFill>
                <a:effectLst/>
                <a:latin typeface="+mn-lt"/>
                <a:ea typeface="+mn-ea"/>
                <a:cs typeface="+mn-cs"/>
              </a:rPr>
              <a:t>"the loss of millions of farm jobs due to the ongoing and significant increases in worker productivity that reduced farming jobs as a share of total jobs from 90% in the 1700s to the current level of only about 2.6%"</a:t>
            </a:r>
            <a:endParaRPr lang="en-US" dirty="0" smtClean="0"/>
          </a:p>
          <a:p>
            <a:pPr algn="l"/>
            <a:r>
              <a:rPr lang="en-US" dirty="0" smtClean="0"/>
              <a:t>--</a:t>
            </a:r>
          </a:p>
          <a:p>
            <a:pPr algn="l"/>
            <a:r>
              <a:rPr lang="en-US" dirty="0" smtClean="0"/>
              <a:t>See also: </a:t>
            </a:r>
            <a:r>
              <a:rPr lang="en-US" dirty="0" err="1" smtClean="0"/>
              <a:t>Vox</a:t>
            </a:r>
            <a:r>
              <a:rPr lang="en-US" dirty="0" smtClean="0"/>
              <a:t>, 40 maps that</a:t>
            </a:r>
            <a:r>
              <a:rPr lang="en-US" baseline="0" dirty="0" smtClean="0"/>
              <a:t> explain food in America, by Ezra Klein and Susannah Locke on June 9, 2014</a:t>
            </a:r>
            <a:endParaRPr lang="en-US" dirty="0" smtClean="0"/>
          </a:p>
          <a:p>
            <a:pPr algn="l"/>
            <a:r>
              <a:rPr lang="en-US" dirty="0" smtClean="0"/>
              <a:t>https://</a:t>
            </a:r>
            <a:r>
              <a:rPr lang="en-US" dirty="0" err="1" smtClean="0"/>
              <a:t>www.vox.com</a:t>
            </a:r>
            <a:r>
              <a:rPr lang="en-US" dirty="0" smtClean="0"/>
              <a:t>/a/explain-food-</a:t>
            </a:r>
            <a:r>
              <a:rPr lang="en-US" dirty="0" err="1" smtClean="0"/>
              <a:t>america</a:t>
            </a:r>
            <a:endParaRPr lang="en-US" dirty="0" smtClean="0"/>
          </a:p>
          <a:p>
            <a:pPr marL="0" marR="0" indent="0" algn="l" defTabSz="455553" rtl="0" eaLnBrk="1" fontAlgn="auto" latinLnBrk="0" hangingPunct="1">
              <a:lnSpc>
                <a:spcPct val="100000"/>
              </a:lnSpc>
              <a:spcBef>
                <a:spcPts val="0"/>
              </a:spcBef>
              <a:spcAft>
                <a:spcPts val="0"/>
              </a:spcAft>
              <a:buClrTx/>
              <a:buSzTx/>
              <a:buFontTx/>
              <a:buNone/>
              <a:tabLst/>
              <a:defRPr/>
            </a:pPr>
            <a:r>
              <a:rPr lang="en-US" dirty="0" smtClean="0"/>
              <a:t>https://cdn2.vox-cdn.com/assets/4565243/</a:t>
            </a:r>
            <a:r>
              <a:rPr lang="en-US" dirty="0" err="1" smtClean="0"/>
              <a:t>Ag_workforce.png</a:t>
            </a:r>
            <a:endParaRPr lang="en-US" dirty="0" smtClean="0"/>
          </a:p>
          <a:p>
            <a:r>
              <a:rPr lang="en-US" b="1" dirty="0" smtClean="0"/>
              <a:t>We have fewer people working in agriculture now</a:t>
            </a:r>
          </a:p>
          <a:p>
            <a:r>
              <a:rPr lang="en-US" dirty="0" smtClean="0"/>
              <a:t>So this is a chart, not a map (that'll happen occasionally in this list). But what it shows is kind of amazing. In 1840, almost 70 percent of the American labor force worked in agriculture. America's economy was, flatly, about agriculture. But that was changing — and fast. By 2000, barely two percent of the American labor force worked in agriculture. The US economy had transformed totally.</a:t>
            </a:r>
          </a:p>
          <a:p>
            <a:pPr algn="l"/>
            <a:endParaRPr lang="en-US" dirty="0" smtClean="0"/>
          </a:p>
        </p:txBody>
      </p:sp>
      <p:sp>
        <p:nvSpPr>
          <p:cNvPr id="4" name="Slide Number Placeholder 3"/>
          <p:cNvSpPr>
            <a:spLocks noGrp="1"/>
          </p:cNvSpPr>
          <p:nvPr>
            <p:ph type="sldNum" sz="quarter" idx="10"/>
          </p:nvPr>
        </p:nvSpPr>
        <p:spPr/>
        <p:txBody>
          <a:bodyPr/>
          <a:lstStyle/>
          <a:p>
            <a:fld id="{29E35CD9-104A-884E-BC52-5CC6FF5D56A9}" type="slidenum">
              <a:rPr lang="en-US" smtClean="0"/>
              <a:pPr/>
              <a:t>80</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pPr algn="l"/>
            <a:r>
              <a:rPr lang="en-US" dirty="0" smtClean="0"/>
              <a:t>Scientist</a:t>
            </a:r>
            <a:r>
              <a:rPr lang="en-US" baseline="0" dirty="0" smtClean="0"/>
              <a:t> versus machine. Singularity estimated in 2045 (28 years from now).</a:t>
            </a:r>
          </a:p>
          <a:p>
            <a:pPr algn="l"/>
            <a:r>
              <a:rPr lang="en-US" baseline="0" dirty="0" smtClean="0"/>
              <a:t>https://</a:t>
            </a:r>
            <a:r>
              <a:rPr lang="en-US" baseline="0" dirty="0" err="1" smtClean="0"/>
              <a:t>en.wikipedia.org</a:t>
            </a:r>
            <a:r>
              <a:rPr lang="en-US" baseline="0" dirty="0" smtClean="0"/>
              <a:t>/wiki/</a:t>
            </a:r>
            <a:r>
              <a:rPr lang="en-US" baseline="0" dirty="0" err="1" smtClean="0"/>
              <a:t>Ray_Kurzweil</a:t>
            </a:r>
            <a:endParaRPr lang="en-US" baseline="0" dirty="0" smtClean="0"/>
          </a:p>
          <a:p>
            <a:pPr algn="l"/>
            <a:r>
              <a:rPr lang="en-US" baseline="0" dirty="0" smtClean="0"/>
              <a:t>https://</a:t>
            </a:r>
            <a:r>
              <a:rPr lang="en-US" baseline="0" dirty="0" err="1" smtClean="0"/>
              <a:t>en.wikipedia.org</a:t>
            </a:r>
            <a:r>
              <a:rPr lang="en-US" baseline="0" dirty="0" smtClean="0"/>
              <a:t>/wiki/</a:t>
            </a:r>
            <a:r>
              <a:rPr lang="en-US" baseline="0" dirty="0" err="1" smtClean="0"/>
              <a:t>The_Singularity_Is_Near</a:t>
            </a:r>
            <a:endParaRPr lang="en-US" baseline="0" dirty="0" smtClean="0"/>
          </a:p>
          <a:p>
            <a:pPr algn="l"/>
            <a:r>
              <a:rPr lang="en-US" baseline="0" dirty="0" err="1" smtClean="0"/>
              <a:t>Kurzweil</a:t>
            </a:r>
            <a:r>
              <a:rPr lang="en-US" baseline="0" dirty="0" smtClean="0"/>
              <a:t>, Ray (2005). The Singularity is Near. New York: Viking Books. ISBN 978-0-670-03384-3.</a:t>
            </a:r>
          </a:p>
        </p:txBody>
      </p:sp>
      <p:sp>
        <p:nvSpPr>
          <p:cNvPr id="4" name="Slide Number Placeholder 3"/>
          <p:cNvSpPr>
            <a:spLocks noGrp="1"/>
          </p:cNvSpPr>
          <p:nvPr>
            <p:ph type="sldNum" sz="quarter" idx="10"/>
          </p:nvPr>
        </p:nvSpPr>
        <p:spPr/>
        <p:txBody>
          <a:bodyPr/>
          <a:lstStyle/>
          <a:p>
            <a:fld id="{29E35CD9-104A-884E-BC52-5CC6FF5D56A9}" type="slidenum">
              <a:rPr lang="en-US" smtClean="0"/>
              <a:pPr/>
              <a:t>81</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pPr algn="l"/>
            <a:r>
              <a:rPr lang="en-US" dirty="0" smtClean="0"/>
              <a:t>Scientist</a:t>
            </a:r>
            <a:r>
              <a:rPr lang="en-US" baseline="0" dirty="0" smtClean="0"/>
              <a:t> versus machine. Singularity estimated in 2045 (28 years from now).</a:t>
            </a:r>
          </a:p>
          <a:p>
            <a:pPr algn="l"/>
            <a:r>
              <a:rPr lang="en-US" baseline="0" dirty="0" smtClean="0"/>
              <a:t>https://</a:t>
            </a:r>
            <a:r>
              <a:rPr lang="en-US" baseline="0" dirty="0" err="1" smtClean="0"/>
              <a:t>en.wikipedia.org</a:t>
            </a:r>
            <a:r>
              <a:rPr lang="en-US" baseline="0" dirty="0" smtClean="0"/>
              <a:t>/wiki/</a:t>
            </a:r>
            <a:r>
              <a:rPr lang="en-US" baseline="0" dirty="0" err="1" smtClean="0"/>
              <a:t>Ray_Kurzweil</a:t>
            </a:r>
            <a:endParaRPr lang="en-US" baseline="0" dirty="0" smtClean="0"/>
          </a:p>
          <a:p>
            <a:pPr algn="l"/>
            <a:r>
              <a:rPr lang="en-US" baseline="0" dirty="0" smtClean="0"/>
              <a:t>https://</a:t>
            </a:r>
            <a:r>
              <a:rPr lang="en-US" baseline="0" dirty="0" err="1" smtClean="0"/>
              <a:t>en.wikipedia.org</a:t>
            </a:r>
            <a:r>
              <a:rPr lang="en-US" baseline="0" dirty="0" smtClean="0"/>
              <a:t>/wiki/</a:t>
            </a:r>
            <a:r>
              <a:rPr lang="en-US" baseline="0" dirty="0" err="1" smtClean="0"/>
              <a:t>The_Singularity_Is_Near</a:t>
            </a:r>
            <a:endParaRPr lang="en-US" baseline="0" dirty="0" smtClean="0"/>
          </a:p>
          <a:p>
            <a:pPr algn="l"/>
            <a:r>
              <a:rPr lang="en-US" baseline="0" dirty="0" err="1" smtClean="0"/>
              <a:t>Kurzweil</a:t>
            </a:r>
            <a:r>
              <a:rPr lang="en-US" baseline="0" dirty="0" smtClean="0"/>
              <a:t>, Ray (2005). The Singularity is Near. New York: Viking Books. ISBN 978-0-670-03384-3.</a:t>
            </a:r>
          </a:p>
        </p:txBody>
      </p:sp>
      <p:sp>
        <p:nvSpPr>
          <p:cNvPr id="4" name="Slide Number Placeholder 3"/>
          <p:cNvSpPr>
            <a:spLocks noGrp="1"/>
          </p:cNvSpPr>
          <p:nvPr>
            <p:ph type="sldNum" sz="quarter" idx="10"/>
          </p:nvPr>
        </p:nvSpPr>
        <p:spPr/>
        <p:txBody>
          <a:bodyPr/>
          <a:lstStyle/>
          <a:p>
            <a:fld id="{29E35CD9-104A-884E-BC52-5CC6FF5D56A9}" type="slidenum">
              <a:rPr lang="en-US" smtClean="0"/>
              <a:pPr/>
              <a:t>82</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pPr marL="0" marR="0" indent="0" algn="l" defTabSz="520142" rtl="0" eaLnBrk="1" fontAlgn="auto" latinLnBrk="0" hangingPunct="1">
              <a:lnSpc>
                <a:spcPct val="100000"/>
              </a:lnSpc>
              <a:spcBef>
                <a:spcPts val="0"/>
              </a:spcBef>
              <a:spcAft>
                <a:spcPts val="0"/>
              </a:spcAft>
              <a:buClrTx/>
              <a:buSzTx/>
              <a:buFontTx/>
              <a:buNone/>
              <a:tabLst/>
              <a:defRPr/>
            </a:pPr>
            <a:r>
              <a:rPr lang="en-US" i="1" dirty="0" smtClean="0"/>
              <a:t>The future is already here — it's just not very evenly distributed </a:t>
            </a:r>
            <a:r>
              <a:rPr lang="en-US" dirty="0" smtClean="0"/>
              <a:t>(William Gibson)</a:t>
            </a:r>
          </a:p>
          <a:p>
            <a:pPr marL="0" marR="0" indent="0" algn="l" defTabSz="520142"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quoteinvestigator.com</a:t>
            </a:r>
            <a:r>
              <a:rPr lang="en-US" dirty="0" smtClean="0"/>
              <a:t>/2012/01/24/future-has-arrived/</a:t>
            </a:r>
          </a:p>
          <a:p>
            <a:pPr algn="l"/>
            <a:endParaRPr lang="en-US" dirty="0" smtClean="0"/>
          </a:p>
        </p:txBody>
      </p:sp>
      <p:sp>
        <p:nvSpPr>
          <p:cNvPr id="4" name="Slide Number Placeholder 3"/>
          <p:cNvSpPr>
            <a:spLocks noGrp="1"/>
          </p:cNvSpPr>
          <p:nvPr>
            <p:ph type="sldNum" sz="quarter" idx="10"/>
          </p:nvPr>
        </p:nvSpPr>
        <p:spPr/>
        <p:txBody>
          <a:bodyPr/>
          <a:lstStyle/>
          <a:p>
            <a:fld id="{29E35CD9-104A-884E-BC52-5CC6FF5D56A9}" type="slidenum">
              <a:rPr lang="en-US" smtClean="0"/>
              <a:pPr/>
              <a:t>83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600"/>
              </a:spcAft>
              <a:tabLst>
                <a:tab pos="1709738" algn="l"/>
              </a:tabLst>
            </a:pPr>
            <a:r>
              <a:rPr lang="pt-PT" sz="1400" b="0" dirty="0" err="1" smtClean="0"/>
              <a:t>Illustration</a:t>
            </a:r>
            <a:r>
              <a:rPr lang="pt-PT" sz="1400" b="0" dirty="0" smtClean="0"/>
              <a:t>, </a:t>
            </a:r>
            <a:r>
              <a:rPr lang="pt-PT" sz="1400" b="0" dirty="0" err="1" smtClean="0"/>
              <a:t>Sea</a:t>
            </a:r>
            <a:r>
              <a:rPr lang="pt-PT" sz="1400" b="0" dirty="0" smtClean="0"/>
              <a:t> cale (Crambe maritima L.) </a:t>
            </a:r>
            <a:r>
              <a:rPr lang="pt-PT" sz="1400" b="0" dirty="0" err="1" smtClean="0"/>
              <a:t>at</a:t>
            </a:r>
            <a:r>
              <a:rPr lang="pt-PT" sz="1400" b="0" dirty="0" smtClean="0"/>
              <a:t> </a:t>
            </a:r>
            <a:r>
              <a:rPr lang="pt-PT" sz="1400" b="0" dirty="0" err="1" smtClean="0"/>
              <a:t>Spornes</a:t>
            </a:r>
            <a:r>
              <a:rPr lang="pt-PT" sz="1400" b="0" dirty="0" smtClean="0"/>
              <a:t>, </a:t>
            </a:r>
            <a:r>
              <a:rPr lang="pt-PT" sz="1400" b="0" dirty="0" err="1" smtClean="0"/>
              <a:t>Tromøy</a:t>
            </a:r>
            <a:r>
              <a:rPr lang="pt-PT" sz="1400" b="0" dirty="0" smtClean="0"/>
              <a:t>, </a:t>
            </a:r>
            <a:r>
              <a:rPr lang="pt-PT" sz="1400" b="0" dirty="0" err="1" smtClean="0"/>
              <a:t>Norway</a:t>
            </a:r>
            <a:r>
              <a:rPr lang="pt-PT" sz="1400" b="0" dirty="0" smtClean="0"/>
              <a:t>, </a:t>
            </a:r>
            <a:r>
              <a:rPr lang="pt-PT" sz="1400" b="0" dirty="0" err="1" smtClean="0"/>
              <a:t>July</a:t>
            </a:r>
            <a:r>
              <a:rPr lang="pt-PT" sz="1400" b="0" dirty="0" smtClean="0"/>
              <a:t> 2013. CC-</a:t>
            </a:r>
            <a:r>
              <a:rPr lang="pt-PT" sz="1400" b="0" dirty="0" err="1" smtClean="0"/>
              <a:t>by</a:t>
            </a:r>
            <a:r>
              <a:rPr lang="pt-PT" sz="1400" b="0" dirty="0" smtClean="0"/>
              <a:t> Dag Endresen, </a:t>
            </a:r>
            <a:r>
              <a:rPr lang="pt-PT" sz="1400" b="0" dirty="0" err="1" smtClean="0"/>
              <a:t>https</a:t>
            </a:r>
            <a:r>
              <a:rPr lang="pt-PT" sz="1400" b="0" dirty="0" smtClean="0"/>
              <a:t>://</a:t>
            </a:r>
            <a:r>
              <a:rPr lang="pt-PT" sz="1400" b="0" dirty="0" err="1" smtClean="0"/>
              <a:t>www.flickr.com</a:t>
            </a:r>
            <a:r>
              <a:rPr lang="pt-PT" sz="1400" b="0" dirty="0" smtClean="0"/>
              <a:t>/</a:t>
            </a:r>
            <a:r>
              <a:rPr lang="pt-PT" sz="1400" b="0" dirty="0" err="1" smtClean="0"/>
              <a:t>photos</a:t>
            </a:r>
            <a:r>
              <a:rPr lang="pt-PT" sz="1400" b="0" dirty="0" smtClean="0"/>
              <a:t>/</a:t>
            </a:r>
            <a:r>
              <a:rPr lang="pt-PT" sz="1400" b="0" dirty="0" err="1" smtClean="0"/>
              <a:t>dag_endresen</a:t>
            </a:r>
            <a:r>
              <a:rPr lang="pt-PT" sz="1400" b="0" dirty="0" smtClean="0"/>
              <a:t>/15300422265/</a:t>
            </a:r>
          </a:p>
          <a:p>
            <a:endParaRPr lang="en-US" dirty="0" smtClean="0"/>
          </a:p>
          <a:p>
            <a:r>
              <a:rPr lang="en-US" baseline="0" dirty="0" smtClean="0"/>
              <a:t>Nigel Maxted and </a:t>
            </a:r>
            <a:r>
              <a:rPr lang="en-US" baseline="0" dirty="0" err="1" smtClean="0"/>
              <a:t>Shelagh</a:t>
            </a:r>
            <a:r>
              <a:rPr lang="en-US" baseline="0" dirty="0" smtClean="0"/>
              <a:t> Kell (2009). Establishment of a Global Network for the In Situ Conservation of Crop Wild Relatives: Status and Needs. FAO, Rome.</a:t>
            </a:r>
            <a:endParaRPr lang="en-US" dirty="0" smtClean="0"/>
          </a:p>
          <a:p>
            <a:r>
              <a:rPr lang="en-US" dirty="0" smtClean="0"/>
              <a:t>http://</a:t>
            </a:r>
            <a:r>
              <a:rPr lang="en-US" dirty="0" err="1" smtClean="0"/>
              <a:t>www.fao.org</a:t>
            </a:r>
            <a:r>
              <a:rPr lang="en-US" dirty="0" smtClean="0"/>
              <a:t>/</a:t>
            </a:r>
            <a:r>
              <a:rPr lang="en-US" dirty="0" err="1" smtClean="0"/>
              <a:t>docrep</a:t>
            </a:r>
            <a:r>
              <a:rPr lang="en-US" dirty="0" smtClean="0"/>
              <a:t>/013/i1500e/i1500e18a.pdf</a:t>
            </a:r>
          </a:p>
          <a:p>
            <a:endParaRPr lang="en-US" dirty="0" smtClean="0"/>
          </a:p>
          <a:p>
            <a:r>
              <a:rPr lang="en-US" dirty="0" smtClean="0"/>
              <a:t>http://</a:t>
            </a:r>
            <a:r>
              <a:rPr lang="en-US" dirty="0" err="1" smtClean="0"/>
              <a:t>www.the-scientist.com</a:t>
            </a:r>
            <a:r>
              <a:rPr lang="en-US" dirty="0" smtClean="0"/>
              <a:t>/?</a:t>
            </a:r>
            <a:r>
              <a:rPr lang="en-US" dirty="0" err="1" smtClean="0"/>
              <a:t>articles.view</a:t>
            </a:r>
            <a:r>
              <a:rPr lang="en-US" dirty="0" smtClean="0"/>
              <a:t>/</a:t>
            </a:r>
            <a:r>
              <a:rPr lang="en-US" dirty="0" err="1" smtClean="0"/>
              <a:t>articleNo</a:t>
            </a:r>
            <a:r>
              <a:rPr lang="en-US" dirty="0" smtClean="0"/>
              <a:t>/40026/title/Wild-Relatives/</a:t>
            </a:r>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8</a:t>
            </a:fld>
            <a:endParaRPr lang="en-US"/>
          </a:p>
        </p:txBody>
      </p:sp>
    </p:spTree>
    <p:extLst>
      <p:ext uri="{BB962C8B-B14F-4D97-AF65-F5344CB8AC3E}">
        <p14:creationId xmlns:p14="http://schemas.microsoft.com/office/powerpoint/2010/main" val="1701861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r>
              <a:rPr lang="en-US" dirty="0" smtClean="0"/>
              <a:t>Genetic resources from the wild relatives of the cultivated plants contributes the raw material required for domesticated</a:t>
            </a:r>
            <a:r>
              <a:rPr lang="en-US" baseline="0" dirty="0" smtClean="0"/>
              <a:t> forms and the </a:t>
            </a:r>
            <a:r>
              <a:rPr lang="en-US" dirty="0" smtClean="0"/>
              <a:t>further</a:t>
            </a:r>
            <a:r>
              <a:rPr lang="en-US" baseline="0" dirty="0" smtClean="0"/>
              <a:t> </a:t>
            </a:r>
            <a:r>
              <a:rPr lang="en-US" dirty="0" smtClean="0"/>
              <a:t>development of these food crops. Genebanks preserve</a:t>
            </a:r>
            <a:r>
              <a:rPr lang="en-US" baseline="0" dirty="0" smtClean="0"/>
              <a:t> and provides plant genetic resources for utilization by plant breeders and other bona fide use.</a:t>
            </a:r>
            <a:endParaRPr lang="en-US" dirty="0"/>
          </a:p>
        </p:txBody>
      </p:sp>
      <p:sp>
        <p:nvSpPr>
          <p:cNvPr id="4" name="Slide Number Placeholder 3"/>
          <p:cNvSpPr>
            <a:spLocks noGrp="1"/>
          </p:cNvSpPr>
          <p:nvPr>
            <p:ph type="sldNum" sz="quarter" idx="10"/>
          </p:nvPr>
        </p:nvSpPr>
        <p:spPr/>
        <p:txBody>
          <a:bodyPr/>
          <a:lstStyle/>
          <a:p>
            <a:fld id="{B3EAA6F6-35D0-ED4D-9BB3-028D5745D095}"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660" y="2349434"/>
            <a:ext cx="9085343" cy="1621111"/>
          </a:xfrm>
        </p:spPr>
        <p:txBody>
          <a:bodyPr/>
          <a:lstStyle/>
          <a:p>
            <a:r>
              <a:rPr lang="sv-SE" smtClean="0"/>
              <a:t>Click to edit Master title style</a:t>
            </a:r>
            <a:endParaRPr lang="en-US"/>
          </a:p>
        </p:txBody>
      </p:sp>
      <p:sp>
        <p:nvSpPr>
          <p:cNvPr id="3" name="Subtitle 2"/>
          <p:cNvSpPr>
            <a:spLocks noGrp="1"/>
          </p:cNvSpPr>
          <p:nvPr>
            <p:ph type="subTitle" idx="1"/>
          </p:nvPr>
        </p:nvSpPr>
        <p:spPr>
          <a:xfrm>
            <a:off x="1603308" y="4285616"/>
            <a:ext cx="7482047" cy="1932728"/>
          </a:xfrm>
        </p:spPr>
        <p:txBody>
          <a:bodyPr/>
          <a:lstStyle>
            <a:lvl1pPr marL="0" indent="0" algn="ctr">
              <a:buNone/>
              <a:defRPr>
                <a:solidFill>
                  <a:schemeClr val="tx1">
                    <a:tint val="75000"/>
                  </a:schemeClr>
                </a:solidFill>
              </a:defRPr>
            </a:lvl1pPr>
            <a:lvl2pPr marL="455553" indent="0" algn="ctr">
              <a:buNone/>
              <a:defRPr>
                <a:solidFill>
                  <a:schemeClr val="tx1">
                    <a:tint val="75000"/>
                  </a:schemeClr>
                </a:solidFill>
              </a:defRPr>
            </a:lvl2pPr>
            <a:lvl3pPr marL="911125" indent="0" algn="ctr">
              <a:buNone/>
              <a:defRPr>
                <a:solidFill>
                  <a:schemeClr val="tx1">
                    <a:tint val="75000"/>
                  </a:schemeClr>
                </a:solidFill>
              </a:defRPr>
            </a:lvl3pPr>
            <a:lvl4pPr marL="1366689" indent="0" algn="ctr">
              <a:buNone/>
              <a:defRPr>
                <a:solidFill>
                  <a:schemeClr val="tx1">
                    <a:tint val="75000"/>
                  </a:schemeClr>
                </a:solidFill>
              </a:defRPr>
            </a:lvl4pPr>
            <a:lvl5pPr marL="1822253" indent="0" algn="ctr">
              <a:buNone/>
              <a:defRPr>
                <a:solidFill>
                  <a:schemeClr val="tx1">
                    <a:tint val="75000"/>
                  </a:schemeClr>
                </a:solidFill>
              </a:defRPr>
            </a:lvl5pPr>
            <a:lvl6pPr marL="2277816" indent="0" algn="ctr">
              <a:buNone/>
              <a:defRPr>
                <a:solidFill>
                  <a:schemeClr val="tx1">
                    <a:tint val="75000"/>
                  </a:schemeClr>
                </a:solidFill>
              </a:defRPr>
            </a:lvl6pPr>
            <a:lvl7pPr marL="2733382" indent="0" algn="ctr">
              <a:buNone/>
              <a:defRPr>
                <a:solidFill>
                  <a:schemeClr val="tx1">
                    <a:tint val="75000"/>
                  </a:schemeClr>
                </a:solidFill>
              </a:defRPr>
            </a:lvl7pPr>
            <a:lvl8pPr marL="3188945" indent="0" algn="ctr">
              <a:buNone/>
              <a:defRPr>
                <a:solidFill>
                  <a:schemeClr val="tx1">
                    <a:tint val="75000"/>
                  </a:schemeClr>
                </a:solidFill>
              </a:defRPr>
            </a:lvl8pPr>
            <a:lvl9pPr marL="3644508" indent="0" algn="ctr">
              <a:buNone/>
              <a:defRPr>
                <a:solidFill>
                  <a:schemeClr val="tx1">
                    <a:tint val="75000"/>
                  </a:schemeClr>
                </a:solidFill>
              </a:defRPr>
            </a:lvl9pPr>
          </a:lstStyle>
          <a:p>
            <a:r>
              <a:rPr lang="sv-SE" smtClean="0"/>
              <a:t>Click to edit Master subtitle style</a:t>
            </a:r>
            <a:endParaRPr lang="en-US"/>
          </a:p>
        </p:txBody>
      </p:sp>
      <p:sp>
        <p:nvSpPr>
          <p:cNvPr id="4" name="Date Placeholder 3"/>
          <p:cNvSpPr>
            <a:spLocks noGrp="1"/>
          </p:cNvSpPr>
          <p:nvPr>
            <p:ph type="dt" sz="half" idx="10"/>
          </p:nvPr>
        </p:nvSpPr>
        <p:spPr/>
        <p:txBody>
          <a:bodyPr/>
          <a:lstStyle/>
          <a:p>
            <a:fld id="{A0FFEE23-80DA-AB43-814D-5DD070B6C510}" type="datetimeFigureOut">
              <a:rPr lang="en-US" smtClean="0"/>
              <a:pPr/>
              <a:t>2018-02-13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445EA9-8328-D44D-9F55-A6494907737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10"/>
          </p:nvPr>
        </p:nvSpPr>
        <p:spPr/>
        <p:txBody>
          <a:bodyPr/>
          <a:lstStyle/>
          <a:p>
            <a:fld id="{A0FFEE23-80DA-AB43-814D-5DD070B6C510}" type="datetimeFigureOut">
              <a:rPr lang="en-US" smtClean="0"/>
              <a:pPr/>
              <a:t>2018-02-13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445EA9-8328-D44D-9F55-A6494907737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49263" y="302882"/>
            <a:ext cx="2404944" cy="6452931"/>
          </a:xfrm>
        </p:spPr>
        <p:txBody>
          <a:bodyPr vert="eaVert"/>
          <a:lstStyle/>
          <a:p>
            <a:r>
              <a:rPr lang="sv-SE" smtClean="0"/>
              <a:t>Click to edit Master title style</a:t>
            </a:r>
            <a:endParaRPr lang="en-US"/>
          </a:p>
        </p:txBody>
      </p:sp>
      <p:sp>
        <p:nvSpPr>
          <p:cNvPr id="3" name="Vertical Text Placeholder 2"/>
          <p:cNvSpPr>
            <a:spLocks noGrp="1"/>
          </p:cNvSpPr>
          <p:nvPr>
            <p:ph type="body" orient="vert" idx="1"/>
          </p:nvPr>
        </p:nvSpPr>
        <p:spPr>
          <a:xfrm>
            <a:off x="534437" y="302882"/>
            <a:ext cx="7036686" cy="6452931"/>
          </a:xfrm>
        </p:spPr>
        <p:txBody>
          <a:bodyPr vert="eaVert"/>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10"/>
          </p:nvPr>
        </p:nvSpPr>
        <p:spPr/>
        <p:txBody>
          <a:bodyPr/>
          <a:lstStyle/>
          <a:p>
            <a:fld id="{A0FFEE23-80DA-AB43-814D-5DD070B6C510}" type="datetimeFigureOut">
              <a:rPr lang="en-US" smtClean="0"/>
              <a:pPr/>
              <a:t>2018-02-13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445EA9-8328-D44D-9F55-A64949077375}"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12" name="Title 1"/>
          <p:cNvSpPr>
            <a:spLocks noGrp="1"/>
          </p:cNvSpPr>
          <p:nvPr>
            <p:ph type="ctrTitle"/>
          </p:nvPr>
        </p:nvSpPr>
        <p:spPr>
          <a:xfrm>
            <a:off x="801649" y="2349388"/>
            <a:ext cx="7403155" cy="1621111"/>
          </a:xfrm>
          <a:prstGeom prst="rect">
            <a:avLst/>
          </a:prstGeom>
        </p:spPr>
        <p:txBody>
          <a:bodyPr lIns="104915" tIns="52457" rIns="104915" bIns="52457"/>
          <a:lstStyle>
            <a:lvl1pPr algn="l">
              <a:defRPr sz="4400" b="1">
                <a:latin typeface="Trebuchet MS" pitchFamily="34" charset="0"/>
              </a:defRPr>
            </a:lvl1pPr>
          </a:lstStyle>
          <a:p>
            <a:r>
              <a:rPr lang="en-US" dirty="0" smtClean="0"/>
              <a:t>Click to edit Master title style</a:t>
            </a:r>
            <a:endParaRPr lang="en-US" dirty="0"/>
          </a:p>
        </p:txBody>
      </p:sp>
      <p:sp>
        <p:nvSpPr>
          <p:cNvPr id="13" name="Subtitle 2"/>
          <p:cNvSpPr>
            <a:spLocks noGrp="1"/>
          </p:cNvSpPr>
          <p:nvPr>
            <p:ph type="subTitle" idx="1"/>
          </p:nvPr>
        </p:nvSpPr>
        <p:spPr>
          <a:xfrm>
            <a:off x="1603297" y="4285615"/>
            <a:ext cx="6601507" cy="1932728"/>
          </a:xfrm>
          <a:prstGeom prst="rect">
            <a:avLst/>
          </a:prstGeom>
        </p:spPr>
        <p:txBody>
          <a:bodyPr lIns="104915" tIns="52457" rIns="104915" bIns="52457"/>
          <a:lstStyle>
            <a:lvl1pPr marL="0" indent="0" algn="l">
              <a:buNone/>
              <a:defRPr>
                <a:solidFill>
                  <a:schemeClr val="tx1">
                    <a:tint val="75000"/>
                  </a:schemeClr>
                </a:solidFill>
                <a:latin typeface="Trebuchet MS" pitchFamily="34" charset="0"/>
              </a:defRPr>
            </a:lvl1pPr>
            <a:lvl2pPr marL="524572" indent="0" algn="ctr">
              <a:buNone/>
              <a:defRPr>
                <a:solidFill>
                  <a:schemeClr val="tx1">
                    <a:tint val="75000"/>
                  </a:schemeClr>
                </a:solidFill>
              </a:defRPr>
            </a:lvl2pPr>
            <a:lvl3pPr marL="1049145" indent="0" algn="ctr">
              <a:buNone/>
              <a:defRPr>
                <a:solidFill>
                  <a:schemeClr val="tx1">
                    <a:tint val="75000"/>
                  </a:schemeClr>
                </a:solidFill>
              </a:defRPr>
            </a:lvl3pPr>
            <a:lvl4pPr marL="1573717" indent="0" algn="ctr">
              <a:buNone/>
              <a:defRPr>
                <a:solidFill>
                  <a:schemeClr val="tx1">
                    <a:tint val="75000"/>
                  </a:schemeClr>
                </a:solidFill>
              </a:defRPr>
            </a:lvl4pPr>
            <a:lvl5pPr marL="2098288" indent="0" algn="ctr">
              <a:buNone/>
              <a:defRPr>
                <a:solidFill>
                  <a:schemeClr val="tx1">
                    <a:tint val="75000"/>
                  </a:schemeClr>
                </a:solidFill>
              </a:defRPr>
            </a:lvl5pPr>
            <a:lvl6pPr marL="2622860" indent="0" algn="ctr">
              <a:buNone/>
              <a:defRPr>
                <a:solidFill>
                  <a:schemeClr val="tx1">
                    <a:tint val="75000"/>
                  </a:schemeClr>
                </a:solidFill>
              </a:defRPr>
            </a:lvl6pPr>
            <a:lvl7pPr marL="3147433" indent="0" algn="ctr">
              <a:buNone/>
              <a:defRPr>
                <a:solidFill>
                  <a:schemeClr val="tx1">
                    <a:tint val="75000"/>
                  </a:schemeClr>
                </a:solidFill>
              </a:defRPr>
            </a:lvl7pPr>
            <a:lvl8pPr marL="3672005" indent="0" algn="ctr">
              <a:buNone/>
              <a:defRPr>
                <a:solidFill>
                  <a:schemeClr val="tx1">
                    <a:tint val="75000"/>
                  </a:schemeClr>
                </a:solidFill>
              </a:defRPr>
            </a:lvl8pPr>
            <a:lvl9pPr marL="4196577"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534197" y="7010400"/>
            <a:ext cx="2495010" cy="401638"/>
          </a:xfrm>
          <a:prstGeom prst="rect">
            <a:avLst/>
          </a:prstGeom>
        </p:spPr>
        <p:txBody>
          <a:bodyPr vert="horz" wrap="square" lIns="104915" tIns="52457" rIns="104915" bIns="52457" numCol="1" anchor="t" anchorCtr="0" compatLnSpc="1">
            <a:prstTxWarp prst="textNoShape">
              <a:avLst/>
            </a:prstTxWarp>
          </a:bodyPr>
          <a:lstStyle>
            <a:lvl1pPr defTabSz="524572">
              <a:defRPr sz="1100">
                <a:latin typeface="Trebuchet MS" charset="0"/>
                <a:cs typeface="Arial" charset="0"/>
              </a:defRPr>
            </a:lvl1pPr>
          </a:lstStyle>
          <a:p>
            <a:pPr>
              <a:defRPr/>
            </a:pPr>
            <a:fld id="{A9677F7F-8597-834B-A2A2-02B1A2F473F6}" type="datetime1">
              <a:rPr lang="en-US"/>
              <a:pPr>
                <a:defRPr/>
              </a:pPr>
              <a:t>2018-02-13</a:t>
            </a:fld>
            <a:endParaRPr lang="en-US"/>
          </a:p>
        </p:txBody>
      </p:sp>
      <p:sp>
        <p:nvSpPr>
          <p:cNvPr id="5" name="Footer Placeholder 4"/>
          <p:cNvSpPr>
            <a:spLocks noGrp="1"/>
          </p:cNvSpPr>
          <p:nvPr>
            <p:ph type="ftr" sz="quarter" idx="11"/>
          </p:nvPr>
        </p:nvSpPr>
        <p:spPr>
          <a:xfrm>
            <a:off x="3651388" y="7010400"/>
            <a:ext cx="3385862" cy="401638"/>
          </a:xfrm>
          <a:prstGeom prst="rect">
            <a:avLst/>
          </a:prstGeom>
        </p:spPr>
        <p:txBody>
          <a:bodyPr vert="horz" wrap="square" lIns="104915" tIns="52457" rIns="104915" bIns="52457" numCol="1" anchor="t" anchorCtr="0" compatLnSpc="1">
            <a:prstTxWarp prst="textNoShape">
              <a:avLst/>
            </a:prstTxWarp>
          </a:bodyPr>
          <a:lstStyle>
            <a:lvl1pPr defTabSz="524572">
              <a:defRPr sz="1100">
                <a:latin typeface="Trebuchet MS" charset="0"/>
                <a:cs typeface="Arial" charset="0"/>
              </a:defRPr>
            </a:lvl1pPr>
          </a:lstStyle>
          <a:p>
            <a:pPr>
              <a:defRPr/>
            </a:pPr>
            <a:endParaRPr lang="en-US"/>
          </a:p>
        </p:txBody>
      </p:sp>
      <p:sp>
        <p:nvSpPr>
          <p:cNvPr id="6" name="Slide Number Placeholder 5"/>
          <p:cNvSpPr>
            <a:spLocks noGrp="1"/>
          </p:cNvSpPr>
          <p:nvPr>
            <p:ph type="sldNum" sz="quarter" idx="12"/>
          </p:nvPr>
        </p:nvSpPr>
        <p:spPr>
          <a:xfrm>
            <a:off x="7659431" y="7010400"/>
            <a:ext cx="545194" cy="401638"/>
          </a:xfrm>
          <a:prstGeom prst="rect">
            <a:avLst/>
          </a:prstGeom>
        </p:spPr>
        <p:txBody>
          <a:bodyPr vert="horz" wrap="square" lIns="104915" tIns="52457" rIns="104915" bIns="52457" numCol="1" anchor="t" anchorCtr="0" compatLnSpc="1">
            <a:prstTxWarp prst="textNoShape">
              <a:avLst/>
            </a:prstTxWarp>
          </a:bodyPr>
          <a:lstStyle>
            <a:lvl1pPr defTabSz="524572">
              <a:defRPr sz="1100">
                <a:latin typeface="Trebuchet MS" charset="0"/>
                <a:cs typeface="Arial" charset="0"/>
              </a:defRPr>
            </a:lvl1pPr>
          </a:lstStyle>
          <a:p>
            <a:pPr>
              <a:defRPr/>
            </a:pPr>
            <a:fld id="{D45B30EB-27C6-3B44-B17F-1FC1003AB164}" type="slidenum">
              <a:rPr lang="en-US"/>
              <a:pPr>
                <a:defRPr/>
              </a:pPr>
              <a:t>‹#›</a:t>
            </a:fld>
            <a:endParaRPr lang="en-US"/>
          </a:p>
        </p:txBody>
      </p:sp>
    </p:spTree>
    <p:extLst>
      <p:ext uri="{BB962C8B-B14F-4D97-AF65-F5344CB8AC3E}">
        <p14:creationId xmlns:p14="http://schemas.microsoft.com/office/powerpoint/2010/main" val="3924231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lang="en-US"/>
          </a:p>
        </p:txBody>
      </p:sp>
      <p:sp>
        <p:nvSpPr>
          <p:cNvPr id="3" name="Content Placeholder 2"/>
          <p:cNvSpPr>
            <a:spLocks noGrp="1"/>
          </p:cNvSpPr>
          <p:nvPr>
            <p:ph idx="1"/>
          </p:nvPr>
        </p:nvSpPr>
        <p:spPr/>
        <p:txBody>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10"/>
          </p:nvPr>
        </p:nvSpPr>
        <p:spPr/>
        <p:txBody>
          <a:bodyPr/>
          <a:lstStyle/>
          <a:p>
            <a:fld id="{A0FFEE23-80DA-AB43-814D-5DD070B6C510}" type="datetimeFigureOut">
              <a:rPr lang="en-US" smtClean="0"/>
              <a:pPr/>
              <a:t>2018-02-13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445EA9-8328-D44D-9F55-A6494907737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340" y="4859833"/>
            <a:ext cx="9085343" cy="1502066"/>
          </a:xfrm>
        </p:spPr>
        <p:txBody>
          <a:bodyPr anchor="t"/>
          <a:lstStyle>
            <a:lvl1pPr algn="l">
              <a:defRPr sz="4000" b="1" cap="all"/>
            </a:lvl1pPr>
          </a:lstStyle>
          <a:p>
            <a:r>
              <a:rPr lang="sv-SE" smtClean="0"/>
              <a:t>Click to edit Master title style</a:t>
            </a:r>
            <a:endParaRPr lang="en-US"/>
          </a:p>
        </p:txBody>
      </p:sp>
      <p:sp>
        <p:nvSpPr>
          <p:cNvPr id="3" name="Text Placeholder 2"/>
          <p:cNvSpPr>
            <a:spLocks noGrp="1"/>
          </p:cNvSpPr>
          <p:nvPr>
            <p:ph type="body" idx="1"/>
          </p:nvPr>
        </p:nvSpPr>
        <p:spPr>
          <a:xfrm>
            <a:off x="844340" y="3205502"/>
            <a:ext cx="9085343" cy="1654373"/>
          </a:xfrm>
        </p:spPr>
        <p:txBody>
          <a:bodyPr anchor="b"/>
          <a:lstStyle>
            <a:lvl1pPr marL="0" indent="0">
              <a:buNone/>
              <a:defRPr sz="2100">
                <a:solidFill>
                  <a:schemeClr val="tx1">
                    <a:tint val="75000"/>
                  </a:schemeClr>
                </a:solidFill>
              </a:defRPr>
            </a:lvl1pPr>
            <a:lvl2pPr marL="455553" indent="0">
              <a:buNone/>
              <a:defRPr sz="1800">
                <a:solidFill>
                  <a:schemeClr val="tx1">
                    <a:tint val="75000"/>
                  </a:schemeClr>
                </a:solidFill>
              </a:defRPr>
            </a:lvl2pPr>
            <a:lvl3pPr marL="911125" indent="0">
              <a:buNone/>
              <a:defRPr sz="1600">
                <a:solidFill>
                  <a:schemeClr val="tx1">
                    <a:tint val="75000"/>
                  </a:schemeClr>
                </a:solidFill>
              </a:defRPr>
            </a:lvl3pPr>
            <a:lvl4pPr marL="1366689" indent="0">
              <a:buNone/>
              <a:defRPr sz="1400">
                <a:solidFill>
                  <a:schemeClr val="tx1">
                    <a:tint val="75000"/>
                  </a:schemeClr>
                </a:solidFill>
              </a:defRPr>
            </a:lvl4pPr>
            <a:lvl5pPr marL="1822253" indent="0">
              <a:buNone/>
              <a:defRPr sz="1400">
                <a:solidFill>
                  <a:schemeClr val="tx1">
                    <a:tint val="75000"/>
                  </a:schemeClr>
                </a:solidFill>
              </a:defRPr>
            </a:lvl5pPr>
            <a:lvl6pPr marL="2277816" indent="0">
              <a:buNone/>
              <a:defRPr sz="1400">
                <a:solidFill>
                  <a:schemeClr val="tx1">
                    <a:tint val="75000"/>
                  </a:schemeClr>
                </a:solidFill>
              </a:defRPr>
            </a:lvl6pPr>
            <a:lvl7pPr marL="2733382" indent="0">
              <a:buNone/>
              <a:defRPr sz="1400">
                <a:solidFill>
                  <a:schemeClr val="tx1">
                    <a:tint val="75000"/>
                  </a:schemeClr>
                </a:solidFill>
              </a:defRPr>
            </a:lvl7pPr>
            <a:lvl8pPr marL="3188945" indent="0">
              <a:buNone/>
              <a:defRPr sz="1400">
                <a:solidFill>
                  <a:schemeClr val="tx1">
                    <a:tint val="75000"/>
                  </a:schemeClr>
                </a:solidFill>
              </a:defRPr>
            </a:lvl8pPr>
            <a:lvl9pPr marL="3644508" indent="0">
              <a:buNone/>
              <a:defRPr sz="1400">
                <a:solidFill>
                  <a:schemeClr val="tx1">
                    <a:tint val="75000"/>
                  </a:schemeClr>
                </a:solidFill>
              </a:defRPr>
            </a:lvl9pPr>
          </a:lstStyle>
          <a:p>
            <a:pPr lvl="0"/>
            <a:r>
              <a:rPr lang="sv-SE" smtClean="0"/>
              <a:t>Click to edit Master text styles</a:t>
            </a:r>
          </a:p>
        </p:txBody>
      </p:sp>
      <p:sp>
        <p:nvSpPr>
          <p:cNvPr id="4" name="Date Placeholder 3"/>
          <p:cNvSpPr>
            <a:spLocks noGrp="1"/>
          </p:cNvSpPr>
          <p:nvPr>
            <p:ph type="dt" sz="half" idx="10"/>
          </p:nvPr>
        </p:nvSpPr>
        <p:spPr/>
        <p:txBody>
          <a:bodyPr/>
          <a:lstStyle/>
          <a:p>
            <a:fld id="{A0FFEE23-80DA-AB43-814D-5DD070B6C510}" type="datetimeFigureOut">
              <a:rPr lang="en-US" smtClean="0"/>
              <a:pPr/>
              <a:t>2018-02-13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445EA9-8328-D44D-9F55-A6494907737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lang="en-US"/>
          </a:p>
        </p:txBody>
      </p:sp>
      <p:sp>
        <p:nvSpPr>
          <p:cNvPr id="3" name="Content Placeholder 2"/>
          <p:cNvSpPr>
            <a:spLocks noGrp="1"/>
          </p:cNvSpPr>
          <p:nvPr>
            <p:ph sz="half" idx="1"/>
          </p:nvPr>
        </p:nvSpPr>
        <p:spPr>
          <a:xfrm>
            <a:off x="534440" y="1764714"/>
            <a:ext cx="4720815" cy="4991131"/>
          </a:xfrm>
        </p:spPr>
        <p:txBody>
          <a:bodyPr/>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Content Placeholder 3"/>
          <p:cNvSpPr>
            <a:spLocks noGrp="1"/>
          </p:cNvSpPr>
          <p:nvPr>
            <p:ph sz="half" idx="2"/>
          </p:nvPr>
        </p:nvSpPr>
        <p:spPr>
          <a:xfrm>
            <a:off x="5433400" y="1764714"/>
            <a:ext cx="4720815" cy="4991131"/>
          </a:xfrm>
        </p:spPr>
        <p:txBody>
          <a:bodyPr/>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5" name="Date Placeholder 4"/>
          <p:cNvSpPr>
            <a:spLocks noGrp="1"/>
          </p:cNvSpPr>
          <p:nvPr>
            <p:ph type="dt" sz="half" idx="10"/>
          </p:nvPr>
        </p:nvSpPr>
        <p:spPr/>
        <p:txBody>
          <a:bodyPr/>
          <a:lstStyle/>
          <a:p>
            <a:fld id="{A0FFEE23-80DA-AB43-814D-5DD070B6C510}" type="datetimeFigureOut">
              <a:rPr lang="en-US" smtClean="0"/>
              <a:pPr/>
              <a:t>2018-02-13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445EA9-8328-D44D-9F55-A6494907737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sv-SE" smtClean="0"/>
              <a:t>Click to edit Master title style</a:t>
            </a:r>
            <a:endParaRPr lang="en-US"/>
          </a:p>
        </p:txBody>
      </p:sp>
      <p:sp>
        <p:nvSpPr>
          <p:cNvPr id="3" name="Text Placeholder 2"/>
          <p:cNvSpPr>
            <a:spLocks noGrp="1"/>
          </p:cNvSpPr>
          <p:nvPr>
            <p:ph type="body" idx="1"/>
          </p:nvPr>
        </p:nvSpPr>
        <p:spPr>
          <a:xfrm>
            <a:off x="534441" y="1692895"/>
            <a:ext cx="4722671" cy="705516"/>
          </a:xfrm>
        </p:spPr>
        <p:txBody>
          <a:bodyPr anchor="b"/>
          <a:lstStyle>
            <a:lvl1pPr marL="0" indent="0">
              <a:buNone/>
              <a:defRPr sz="2400" b="1"/>
            </a:lvl1pPr>
            <a:lvl2pPr marL="455553" indent="0">
              <a:buNone/>
              <a:defRPr sz="2100" b="1"/>
            </a:lvl2pPr>
            <a:lvl3pPr marL="911125" indent="0">
              <a:buNone/>
              <a:defRPr sz="1800" b="1"/>
            </a:lvl3pPr>
            <a:lvl4pPr marL="1366689" indent="0">
              <a:buNone/>
              <a:defRPr sz="1600" b="1"/>
            </a:lvl4pPr>
            <a:lvl5pPr marL="1822253" indent="0">
              <a:buNone/>
              <a:defRPr sz="1600" b="1"/>
            </a:lvl5pPr>
            <a:lvl6pPr marL="2277816" indent="0">
              <a:buNone/>
              <a:defRPr sz="1600" b="1"/>
            </a:lvl6pPr>
            <a:lvl7pPr marL="2733382" indent="0">
              <a:buNone/>
              <a:defRPr sz="1600" b="1"/>
            </a:lvl7pPr>
            <a:lvl8pPr marL="3188945" indent="0">
              <a:buNone/>
              <a:defRPr sz="1600" b="1"/>
            </a:lvl8pPr>
            <a:lvl9pPr marL="3644508" indent="0">
              <a:buNone/>
              <a:defRPr sz="1600" b="1"/>
            </a:lvl9pPr>
          </a:lstStyle>
          <a:p>
            <a:pPr lvl="0"/>
            <a:r>
              <a:rPr lang="sv-SE" smtClean="0"/>
              <a:t>Click to edit Master text styles</a:t>
            </a:r>
          </a:p>
        </p:txBody>
      </p:sp>
      <p:sp>
        <p:nvSpPr>
          <p:cNvPr id="4" name="Content Placeholder 3"/>
          <p:cNvSpPr>
            <a:spLocks noGrp="1"/>
          </p:cNvSpPr>
          <p:nvPr>
            <p:ph sz="half" idx="2"/>
          </p:nvPr>
        </p:nvSpPr>
        <p:spPr>
          <a:xfrm>
            <a:off x="534441" y="2398427"/>
            <a:ext cx="4722671" cy="4357393"/>
          </a:xfrm>
        </p:spPr>
        <p:txBody>
          <a:bodyPr/>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5" name="Text Placeholder 4"/>
          <p:cNvSpPr>
            <a:spLocks noGrp="1"/>
          </p:cNvSpPr>
          <p:nvPr>
            <p:ph type="body" sz="quarter" idx="3"/>
          </p:nvPr>
        </p:nvSpPr>
        <p:spPr>
          <a:xfrm>
            <a:off x="5429685" y="1692895"/>
            <a:ext cx="4724526" cy="705516"/>
          </a:xfrm>
        </p:spPr>
        <p:txBody>
          <a:bodyPr anchor="b"/>
          <a:lstStyle>
            <a:lvl1pPr marL="0" indent="0">
              <a:buNone/>
              <a:defRPr sz="2400" b="1"/>
            </a:lvl1pPr>
            <a:lvl2pPr marL="455553" indent="0">
              <a:buNone/>
              <a:defRPr sz="2100" b="1"/>
            </a:lvl2pPr>
            <a:lvl3pPr marL="911125" indent="0">
              <a:buNone/>
              <a:defRPr sz="1800" b="1"/>
            </a:lvl3pPr>
            <a:lvl4pPr marL="1366689" indent="0">
              <a:buNone/>
              <a:defRPr sz="1600" b="1"/>
            </a:lvl4pPr>
            <a:lvl5pPr marL="1822253" indent="0">
              <a:buNone/>
              <a:defRPr sz="1600" b="1"/>
            </a:lvl5pPr>
            <a:lvl6pPr marL="2277816" indent="0">
              <a:buNone/>
              <a:defRPr sz="1600" b="1"/>
            </a:lvl6pPr>
            <a:lvl7pPr marL="2733382" indent="0">
              <a:buNone/>
              <a:defRPr sz="1600" b="1"/>
            </a:lvl7pPr>
            <a:lvl8pPr marL="3188945" indent="0">
              <a:buNone/>
              <a:defRPr sz="1600" b="1"/>
            </a:lvl8pPr>
            <a:lvl9pPr marL="3644508" indent="0">
              <a:buNone/>
              <a:defRPr sz="1600" b="1"/>
            </a:lvl9pPr>
          </a:lstStyle>
          <a:p>
            <a:pPr lvl="0"/>
            <a:r>
              <a:rPr lang="sv-SE" smtClean="0"/>
              <a:t>Click to edit Master text styles</a:t>
            </a:r>
          </a:p>
        </p:txBody>
      </p:sp>
      <p:sp>
        <p:nvSpPr>
          <p:cNvPr id="6" name="Content Placeholder 5"/>
          <p:cNvSpPr>
            <a:spLocks noGrp="1"/>
          </p:cNvSpPr>
          <p:nvPr>
            <p:ph sz="quarter" idx="4"/>
          </p:nvPr>
        </p:nvSpPr>
        <p:spPr>
          <a:xfrm>
            <a:off x="5429685" y="2398427"/>
            <a:ext cx="4724526" cy="4357393"/>
          </a:xfrm>
        </p:spPr>
        <p:txBody>
          <a:bodyPr/>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7" name="Date Placeholder 6"/>
          <p:cNvSpPr>
            <a:spLocks noGrp="1"/>
          </p:cNvSpPr>
          <p:nvPr>
            <p:ph type="dt" sz="half" idx="10"/>
          </p:nvPr>
        </p:nvSpPr>
        <p:spPr/>
        <p:txBody>
          <a:bodyPr/>
          <a:lstStyle/>
          <a:p>
            <a:fld id="{A0FFEE23-80DA-AB43-814D-5DD070B6C510}" type="datetimeFigureOut">
              <a:rPr lang="en-US" smtClean="0"/>
              <a:pPr/>
              <a:t>2018-02-13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445EA9-8328-D44D-9F55-A6494907737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lang="en-US"/>
          </a:p>
        </p:txBody>
      </p:sp>
      <p:sp>
        <p:nvSpPr>
          <p:cNvPr id="3" name="Date Placeholder 2"/>
          <p:cNvSpPr>
            <a:spLocks noGrp="1"/>
          </p:cNvSpPr>
          <p:nvPr>
            <p:ph type="dt" sz="half" idx="10"/>
          </p:nvPr>
        </p:nvSpPr>
        <p:spPr/>
        <p:txBody>
          <a:bodyPr/>
          <a:lstStyle/>
          <a:p>
            <a:fld id="{A0FFEE23-80DA-AB43-814D-5DD070B6C510}" type="datetimeFigureOut">
              <a:rPr lang="en-US" smtClean="0"/>
              <a:pPr/>
              <a:t>2018-02-13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445EA9-8328-D44D-9F55-A6494907737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FFEE23-80DA-AB43-814D-5DD070B6C510}" type="datetimeFigureOut">
              <a:rPr lang="en-US" smtClean="0"/>
              <a:pPr/>
              <a:t>2018-02-13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445EA9-8328-D44D-9F55-A6494907737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4438" y="301130"/>
            <a:ext cx="3516489" cy="1281483"/>
          </a:xfrm>
        </p:spPr>
        <p:txBody>
          <a:bodyPr anchor="b"/>
          <a:lstStyle>
            <a:lvl1pPr algn="l">
              <a:defRPr sz="2100" b="1"/>
            </a:lvl1pPr>
          </a:lstStyle>
          <a:p>
            <a:r>
              <a:rPr lang="sv-SE" smtClean="0"/>
              <a:t>Click to edit Master title style</a:t>
            </a:r>
            <a:endParaRPr lang="en-US"/>
          </a:p>
        </p:txBody>
      </p:sp>
      <p:sp>
        <p:nvSpPr>
          <p:cNvPr id="3" name="Content Placeholder 2"/>
          <p:cNvSpPr>
            <a:spLocks noGrp="1"/>
          </p:cNvSpPr>
          <p:nvPr>
            <p:ph idx="1"/>
          </p:nvPr>
        </p:nvSpPr>
        <p:spPr>
          <a:xfrm>
            <a:off x="4178969" y="301163"/>
            <a:ext cx="5975246" cy="6454683"/>
          </a:xfrm>
        </p:spPr>
        <p:txBody>
          <a:bodyPr/>
          <a:lstStyle>
            <a:lvl1pPr>
              <a:defRPr sz="32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Text Placeholder 3"/>
          <p:cNvSpPr>
            <a:spLocks noGrp="1"/>
          </p:cNvSpPr>
          <p:nvPr>
            <p:ph type="body" sz="half" idx="2"/>
          </p:nvPr>
        </p:nvSpPr>
        <p:spPr>
          <a:xfrm>
            <a:off x="534438" y="1582598"/>
            <a:ext cx="3516489" cy="5173200"/>
          </a:xfrm>
        </p:spPr>
        <p:txBody>
          <a:bodyPr/>
          <a:lstStyle>
            <a:lvl1pPr marL="0" indent="0">
              <a:buNone/>
              <a:defRPr sz="1400"/>
            </a:lvl1pPr>
            <a:lvl2pPr marL="455553" indent="0">
              <a:buNone/>
              <a:defRPr sz="1300"/>
            </a:lvl2pPr>
            <a:lvl3pPr marL="911125" indent="0">
              <a:buNone/>
              <a:defRPr sz="1000"/>
            </a:lvl3pPr>
            <a:lvl4pPr marL="1366689" indent="0">
              <a:buNone/>
              <a:defRPr sz="900"/>
            </a:lvl4pPr>
            <a:lvl5pPr marL="1822253" indent="0">
              <a:buNone/>
              <a:defRPr sz="900"/>
            </a:lvl5pPr>
            <a:lvl6pPr marL="2277816" indent="0">
              <a:buNone/>
              <a:defRPr sz="900"/>
            </a:lvl6pPr>
            <a:lvl7pPr marL="2733382" indent="0">
              <a:buNone/>
              <a:defRPr sz="900"/>
            </a:lvl7pPr>
            <a:lvl8pPr marL="3188945" indent="0">
              <a:buNone/>
              <a:defRPr sz="900"/>
            </a:lvl8pPr>
            <a:lvl9pPr marL="3644508" indent="0">
              <a:buNone/>
              <a:defRPr sz="900"/>
            </a:lvl9pPr>
          </a:lstStyle>
          <a:p>
            <a:pPr lvl="0"/>
            <a:r>
              <a:rPr lang="sv-SE" smtClean="0"/>
              <a:t>Click to edit Master text styles</a:t>
            </a:r>
          </a:p>
        </p:txBody>
      </p:sp>
      <p:sp>
        <p:nvSpPr>
          <p:cNvPr id="5" name="Date Placeholder 4"/>
          <p:cNvSpPr>
            <a:spLocks noGrp="1"/>
          </p:cNvSpPr>
          <p:nvPr>
            <p:ph type="dt" sz="half" idx="10"/>
          </p:nvPr>
        </p:nvSpPr>
        <p:spPr/>
        <p:txBody>
          <a:bodyPr/>
          <a:lstStyle/>
          <a:p>
            <a:fld id="{A0FFEE23-80DA-AB43-814D-5DD070B6C510}" type="datetimeFigureOut">
              <a:rPr lang="en-US" smtClean="0"/>
              <a:pPr/>
              <a:t>2018-02-13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445EA9-8328-D44D-9F55-A6494907737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056" y="5293995"/>
            <a:ext cx="6413183" cy="624986"/>
          </a:xfrm>
        </p:spPr>
        <p:txBody>
          <a:bodyPr anchor="b"/>
          <a:lstStyle>
            <a:lvl1pPr algn="l">
              <a:defRPr sz="2100" b="1"/>
            </a:lvl1pPr>
          </a:lstStyle>
          <a:p>
            <a:r>
              <a:rPr lang="sv-SE" smtClean="0"/>
              <a:t>Click to edit Master title style</a:t>
            </a:r>
            <a:endParaRPr lang="en-US"/>
          </a:p>
        </p:txBody>
      </p:sp>
      <p:sp>
        <p:nvSpPr>
          <p:cNvPr id="3" name="Picture Placeholder 2"/>
          <p:cNvSpPr>
            <a:spLocks noGrp="1"/>
          </p:cNvSpPr>
          <p:nvPr>
            <p:ph type="pic" idx="1"/>
          </p:nvPr>
        </p:nvSpPr>
        <p:spPr>
          <a:xfrm>
            <a:off x="2095056" y="675755"/>
            <a:ext cx="6413183" cy="4537710"/>
          </a:xfrm>
        </p:spPr>
        <p:txBody>
          <a:bodyPr/>
          <a:lstStyle>
            <a:lvl1pPr marL="0" indent="0">
              <a:buNone/>
              <a:defRPr sz="3200"/>
            </a:lvl1pPr>
            <a:lvl2pPr marL="455553" indent="0">
              <a:buNone/>
              <a:defRPr sz="2900"/>
            </a:lvl2pPr>
            <a:lvl3pPr marL="911125" indent="0">
              <a:buNone/>
              <a:defRPr sz="2400"/>
            </a:lvl3pPr>
            <a:lvl4pPr marL="1366689" indent="0">
              <a:buNone/>
              <a:defRPr sz="2100"/>
            </a:lvl4pPr>
            <a:lvl5pPr marL="1822253" indent="0">
              <a:buNone/>
              <a:defRPr sz="2100"/>
            </a:lvl5pPr>
            <a:lvl6pPr marL="2277816" indent="0">
              <a:buNone/>
              <a:defRPr sz="2100"/>
            </a:lvl6pPr>
            <a:lvl7pPr marL="2733382" indent="0">
              <a:buNone/>
              <a:defRPr sz="2100"/>
            </a:lvl7pPr>
            <a:lvl8pPr marL="3188945" indent="0">
              <a:buNone/>
              <a:defRPr sz="2100"/>
            </a:lvl8pPr>
            <a:lvl9pPr marL="3644508" indent="0">
              <a:buNone/>
              <a:defRPr sz="2100"/>
            </a:lvl9pPr>
          </a:lstStyle>
          <a:p>
            <a:endParaRPr lang="en-US"/>
          </a:p>
        </p:txBody>
      </p:sp>
      <p:sp>
        <p:nvSpPr>
          <p:cNvPr id="4" name="Text Placeholder 3"/>
          <p:cNvSpPr>
            <a:spLocks noGrp="1"/>
          </p:cNvSpPr>
          <p:nvPr>
            <p:ph type="body" sz="half" idx="2"/>
          </p:nvPr>
        </p:nvSpPr>
        <p:spPr>
          <a:xfrm>
            <a:off x="2095056" y="5918981"/>
            <a:ext cx="6413183" cy="887584"/>
          </a:xfrm>
        </p:spPr>
        <p:txBody>
          <a:bodyPr/>
          <a:lstStyle>
            <a:lvl1pPr marL="0" indent="0">
              <a:buNone/>
              <a:defRPr sz="1400"/>
            </a:lvl1pPr>
            <a:lvl2pPr marL="455553" indent="0">
              <a:buNone/>
              <a:defRPr sz="1300"/>
            </a:lvl2pPr>
            <a:lvl3pPr marL="911125" indent="0">
              <a:buNone/>
              <a:defRPr sz="1000"/>
            </a:lvl3pPr>
            <a:lvl4pPr marL="1366689" indent="0">
              <a:buNone/>
              <a:defRPr sz="900"/>
            </a:lvl4pPr>
            <a:lvl5pPr marL="1822253" indent="0">
              <a:buNone/>
              <a:defRPr sz="900"/>
            </a:lvl5pPr>
            <a:lvl6pPr marL="2277816" indent="0">
              <a:buNone/>
              <a:defRPr sz="900"/>
            </a:lvl6pPr>
            <a:lvl7pPr marL="2733382" indent="0">
              <a:buNone/>
              <a:defRPr sz="900"/>
            </a:lvl7pPr>
            <a:lvl8pPr marL="3188945" indent="0">
              <a:buNone/>
              <a:defRPr sz="900"/>
            </a:lvl8pPr>
            <a:lvl9pPr marL="3644508" indent="0">
              <a:buNone/>
              <a:defRPr sz="900"/>
            </a:lvl9pPr>
          </a:lstStyle>
          <a:p>
            <a:pPr lvl="0"/>
            <a:r>
              <a:rPr lang="sv-SE" smtClean="0"/>
              <a:t>Click to edit Master text styles</a:t>
            </a:r>
          </a:p>
        </p:txBody>
      </p:sp>
      <p:sp>
        <p:nvSpPr>
          <p:cNvPr id="5" name="Date Placeholder 4"/>
          <p:cNvSpPr>
            <a:spLocks noGrp="1"/>
          </p:cNvSpPr>
          <p:nvPr>
            <p:ph type="dt" sz="half" idx="10"/>
          </p:nvPr>
        </p:nvSpPr>
        <p:spPr/>
        <p:txBody>
          <a:bodyPr/>
          <a:lstStyle/>
          <a:p>
            <a:fld id="{A0FFEE23-80DA-AB43-814D-5DD070B6C510}" type="datetimeFigureOut">
              <a:rPr lang="en-US" smtClean="0"/>
              <a:pPr/>
              <a:t>2018-02-13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445EA9-8328-D44D-9F55-A6494907737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433" y="302887"/>
            <a:ext cx="9619774" cy="1260475"/>
          </a:xfrm>
          <a:prstGeom prst="rect">
            <a:avLst/>
          </a:prstGeom>
        </p:spPr>
        <p:txBody>
          <a:bodyPr vert="horz" lIns="91113" tIns="45555" rIns="91113" bIns="45555"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34433" y="1764714"/>
            <a:ext cx="9619774" cy="4991131"/>
          </a:xfrm>
          <a:prstGeom prst="rect">
            <a:avLst/>
          </a:prstGeom>
        </p:spPr>
        <p:txBody>
          <a:bodyPr vert="horz" lIns="91113" tIns="45555" rIns="91113" bIns="4555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34433" y="7009643"/>
            <a:ext cx="2494016" cy="402652"/>
          </a:xfrm>
          <a:prstGeom prst="rect">
            <a:avLst/>
          </a:prstGeom>
        </p:spPr>
        <p:txBody>
          <a:bodyPr vert="horz" lIns="91113" tIns="45555" rIns="91113" bIns="45555" rtlCol="0" anchor="ctr"/>
          <a:lstStyle>
            <a:lvl1pPr algn="l">
              <a:defRPr sz="1300">
                <a:solidFill>
                  <a:schemeClr val="tx1">
                    <a:tint val="75000"/>
                  </a:schemeClr>
                </a:solidFill>
              </a:defRPr>
            </a:lvl1pPr>
          </a:lstStyle>
          <a:p>
            <a:fld id="{A0FFEE23-80DA-AB43-814D-5DD070B6C510}" type="datetimeFigureOut">
              <a:rPr lang="en-US" smtClean="0"/>
              <a:pPr/>
              <a:t>2018-02-13</a:t>
            </a:fld>
            <a:endParaRPr lang="en-US"/>
          </a:p>
        </p:txBody>
      </p:sp>
      <p:sp>
        <p:nvSpPr>
          <p:cNvPr id="5" name="Footer Placeholder 4"/>
          <p:cNvSpPr>
            <a:spLocks noGrp="1"/>
          </p:cNvSpPr>
          <p:nvPr>
            <p:ph type="ftr" sz="quarter" idx="3"/>
          </p:nvPr>
        </p:nvSpPr>
        <p:spPr>
          <a:xfrm>
            <a:off x="3651958" y="7009643"/>
            <a:ext cx="3384737" cy="402652"/>
          </a:xfrm>
          <a:prstGeom prst="rect">
            <a:avLst/>
          </a:prstGeom>
        </p:spPr>
        <p:txBody>
          <a:bodyPr vert="horz" lIns="91113" tIns="45555" rIns="91113" bIns="45555" rtlCol="0" anchor="ctr"/>
          <a:lstStyle>
            <a:lvl1pPr algn="ctr">
              <a:defRPr sz="1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660200" y="7009643"/>
            <a:ext cx="2494016" cy="402652"/>
          </a:xfrm>
          <a:prstGeom prst="rect">
            <a:avLst/>
          </a:prstGeom>
        </p:spPr>
        <p:txBody>
          <a:bodyPr vert="horz" lIns="91113" tIns="45555" rIns="91113" bIns="45555" rtlCol="0" anchor="ctr"/>
          <a:lstStyle>
            <a:lvl1pPr algn="r">
              <a:defRPr sz="1300">
                <a:solidFill>
                  <a:schemeClr val="tx1">
                    <a:tint val="75000"/>
                  </a:schemeClr>
                </a:solidFill>
              </a:defRPr>
            </a:lvl1pPr>
          </a:lstStyle>
          <a:p>
            <a:fld id="{B3445EA9-8328-D44D-9F55-A6494907737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5553" rtl="0" eaLnBrk="1" latinLnBrk="0" hangingPunct="1">
        <a:spcBef>
          <a:spcPct val="0"/>
        </a:spcBef>
        <a:buNone/>
        <a:defRPr sz="4400" kern="1200">
          <a:solidFill>
            <a:schemeClr val="tx1"/>
          </a:solidFill>
          <a:latin typeface="+mj-lt"/>
          <a:ea typeface="+mj-ea"/>
          <a:cs typeface="+mj-cs"/>
        </a:defRPr>
      </a:lvl1pPr>
    </p:titleStyle>
    <p:bodyStyle>
      <a:lvl1pPr marL="341662" indent="-341662" algn="l" defTabSz="455553" rtl="0" eaLnBrk="1" latinLnBrk="0" hangingPunct="1">
        <a:spcBef>
          <a:spcPct val="20000"/>
        </a:spcBef>
        <a:buFont typeface="Arial"/>
        <a:buChar char="•"/>
        <a:defRPr sz="3200" kern="1200">
          <a:solidFill>
            <a:schemeClr val="tx1"/>
          </a:solidFill>
          <a:latin typeface="+mn-lt"/>
          <a:ea typeface="+mn-ea"/>
          <a:cs typeface="+mn-cs"/>
        </a:defRPr>
      </a:lvl1pPr>
      <a:lvl2pPr marL="740289" indent="-284722" algn="l" defTabSz="455553" rtl="0" eaLnBrk="1" latinLnBrk="0" hangingPunct="1">
        <a:spcBef>
          <a:spcPct val="20000"/>
        </a:spcBef>
        <a:buFont typeface="Arial"/>
        <a:buChar char="–"/>
        <a:defRPr sz="2900" kern="1200">
          <a:solidFill>
            <a:schemeClr val="tx1"/>
          </a:solidFill>
          <a:latin typeface="+mn-lt"/>
          <a:ea typeface="+mn-ea"/>
          <a:cs typeface="+mn-cs"/>
        </a:defRPr>
      </a:lvl2pPr>
      <a:lvl3pPr marL="1138908" indent="-227775" algn="l" defTabSz="455553" rtl="0" eaLnBrk="1" latinLnBrk="0" hangingPunct="1">
        <a:spcBef>
          <a:spcPct val="20000"/>
        </a:spcBef>
        <a:buFont typeface="Arial"/>
        <a:buChar char="•"/>
        <a:defRPr sz="2400" kern="1200">
          <a:solidFill>
            <a:schemeClr val="tx1"/>
          </a:solidFill>
          <a:latin typeface="+mn-lt"/>
          <a:ea typeface="+mn-ea"/>
          <a:cs typeface="+mn-cs"/>
        </a:defRPr>
      </a:lvl3pPr>
      <a:lvl4pPr marL="1594470" indent="-227775" algn="l" defTabSz="455553" rtl="0" eaLnBrk="1" latinLnBrk="0" hangingPunct="1">
        <a:spcBef>
          <a:spcPct val="20000"/>
        </a:spcBef>
        <a:buFont typeface="Arial"/>
        <a:buChar char="–"/>
        <a:defRPr sz="2100" kern="1200">
          <a:solidFill>
            <a:schemeClr val="tx1"/>
          </a:solidFill>
          <a:latin typeface="+mn-lt"/>
          <a:ea typeface="+mn-ea"/>
          <a:cs typeface="+mn-cs"/>
        </a:defRPr>
      </a:lvl4pPr>
      <a:lvl5pPr marL="2050037" indent="-227775" algn="l" defTabSz="455553" rtl="0" eaLnBrk="1" latinLnBrk="0" hangingPunct="1">
        <a:spcBef>
          <a:spcPct val="20000"/>
        </a:spcBef>
        <a:buFont typeface="Arial"/>
        <a:buChar char="»"/>
        <a:defRPr sz="2100" kern="1200">
          <a:solidFill>
            <a:schemeClr val="tx1"/>
          </a:solidFill>
          <a:latin typeface="+mn-lt"/>
          <a:ea typeface="+mn-ea"/>
          <a:cs typeface="+mn-cs"/>
        </a:defRPr>
      </a:lvl5pPr>
      <a:lvl6pPr marL="2505599" indent="-227775" algn="l" defTabSz="455553" rtl="0" eaLnBrk="1" latinLnBrk="0" hangingPunct="1">
        <a:spcBef>
          <a:spcPct val="20000"/>
        </a:spcBef>
        <a:buFont typeface="Arial"/>
        <a:buChar char="•"/>
        <a:defRPr sz="2100" kern="1200">
          <a:solidFill>
            <a:schemeClr val="tx1"/>
          </a:solidFill>
          <a:latin typeface="+mn-lt"/>
          <a:ea typeface="+mn-ea"/>
          <a:cs typeface="+mn-cs"/>
        </a:defRPr>
      </a:lvl6pPr>
      <a:lvl7pPr marL="2961161" indent="-227775" algn="l" defTabSz="455553" rtl="0" eaLnBrk="1" latinLnBrk="0" hangingPunct="1">
        <a:spcBef>
          <a:spcPct val="20000"/>
        </a:spcBef>
        <a:buFont typeface="Arial"/>
        <a:buChar char="•"/>
        <a:defRPr sz="2100" kern="1200">
          <a:solidFill>
            <a:schemeClr val="tx1"/>
          </a:solidFill>
          <a:latin typeface="+mn-lt"/>
          <a:ea typeface="+mn-ea"/>
          <a:cs typeface="+mn-cs"/>
        </a:defRPr>
      </a:lvl7pPr>
      <a:lvl8pPr marL="3416726" indent="-227775" algn="l" defTabSz="455553" rtl="0" eaLnBrk="1" latinLnBrk="0" hangingPunct="1">
        <a:spcBef>
          <a:spcPct val="20000"/>
        </a:spcBef>
        <a:buFont typeface="Arial"/>
        <a:buChar char="•"/>
        <a:defRPr sz="2100" kern="1200">
          <a:solidFill>
            <a:schemeClr val="tx1"/>
          </a:solidFill>
          <a:latin typeface="+mn-lt"/>
          <a:ea typeface="+mn-ea"/>
          <a:cs typeface="+mn-cs"/>
        </a:defRPr>
      </a:lvl8pPr>
      <a:lvl9pPr marL="3872288" indent="-227775" algn="l" defTabSz="455553" rtl="0" eaLnBrk="1" latinLnBrk="0" hangingPunct="1">
        <a:spcBef>
          <a:spcPct val="20000"/>
        </a:spcBef>
        <a:buFont typeface="Arial"/>
        <a:buChar char="•"/>
        <a:defRPr sz="2100" kern="1200">
          <a:solidFill>
            <a:schemeClr val="tx1"/>
          </a:solidFill>
          <a:latin typeface="+mn-lt"/>
          <a:ea typeface="+mn-ea"/>
          <a:cs typeface="+mn-cs"/>
        </a:defRPr>
      </a:lvl9pPr>
    </p:bodyStyle>
    <p:otherStyle>
      <a:defPPr>
        <a:defRPr lang="en-US"/>
      </a:defPPr>
      <a:lvl1pPr marL="0" algn="l" defTabSz="455553" rtl="0" eaLnBrk="1" latinLnBrk="0" hangingPunct="1">
        <a:defRPr sz="1800" kern="1200">
          <a:solidFill>
            <a:schemeClr val="tx1"/>
          </a:solidFill>
          <a:latin typeface="+mn-lt"/>
          <a:ea typeface="+mn-ea"/>
          <a:cs typeface="+mn-cs"/>
        </a:defRPr>
      </a:lvl1pPr>
      <a:lvl2pPr marL="455553" algn="l" defTabSz="455553" rtl="0" eaLnBrk="1" latinLnBrk="0" hangingPunct="1">
        <a:defRPr sz="1800" kern="1200">
          <a:solidFill>
            <a:schemeClr val="tx1"/>
          </a:solidFill>
          <a:latin typeface="+mn-lt"/>
          <a:ea typeface="+mn-ea"/>
          <a:cs typeface="+mn-cs"/>
        </a:defRPr>
      </a:lvl2pPr>
      <a:lvl3pPr marL="911125" algn="l" defTabSz="455553" rtl="0" eaLnBrk="1" latinLnBrk="0" hangingPunct="1">
        <a:defRPr sz="1800" kern="1200">
          <a:solidFill>
            <a:schemeClr val="tx1"/>
          </a:solidFill>
          <a:latin typeface="+mn-lt"/>
          <a:ea typeface="+mn-ea"/>
          <a:cs typeface="+mn-cs"/>
        </a:defRPr>
      </a:lvl3pPr>
      <a:lvl4pPr marL="1366689" algn="l" defTabSz="455553" rtl="0" eaLnBrk="1" latinLnBrk="0" hangingPunct="1">
        <a:defRPr sz="1800" kern="1200">
          <a:solidFill>
            <a:schemeClr val="tx1"/>
          </a:solidFill>
          <a:latin typeface="+mn-lt"/>
          <a:ea typeface="+mn-ea"/>
          <a:cs typeface="+mn-cs"/>
        </a:defRPr>
      </a:lvl4pPr>
      <a:lvl5pPr marL="1822253" algn="l" defTabSz="455553" rtl="0" eaLnBrk="1" latinLnBrk="0" hangingPunct="1">
        <a:defRPr sz="1800" kern="1200">
          <a:solidFill>
            <a:schemeClr val="tx1"/>
          </a:solidFill>
          <a:latin typeface="+mn-lt"/>
          <a:ea typeface="+mn-ea"/>
          <a:cs typeface="+mn-cs"/>
        </a:defRPr>
      </a:lvl5pPr>
      <a:lvl6pPr marL="2277816" algn="l" defTabSz="455553" rtl="0" eaLnBrk="1" latinLnBrk="0" hangingPunct="1">
        <a:defRPr sz="1800" kern="1200">
          <a:solidFill>
            <a:schemeClr val="tx1"/>
          </a:solidFill>
          <a:latin typeface="+mn-lt"/>
          <a:ea typeface="+mn-ea"/>
          <a:cs typeface="+mn-cs"/>
        </a:defRPr>
      </a:lvl6pPr>
      <a:lvl7pPr marL="2733382" algn="l" defTabSz="455553" rtl="0" eaLnBrk="1" latinLnBrk="0" hangingPunct="1">
        <a:defRPr sz="1800" kern="1200">
          <a:solidFill>
            <a:schemeClr val="tx1"/>
          </a:solidFill>
          <a:latin typeface="+mn-lt"/>
          <a:ea typeface="+mn-ea"/>
          <a:cs typeface="+mn-cs"/>
        </a:defRPr>
      </a:lvl7pPr>
      <a:lvl8pPr marL="3188945" algn="l" defTabSz="455553" rtl="0" eaLnBrk="1" latinLnBrk="0" hangingPunct="1">
        <a:defRPr sz="1800" kern="1200">
          <a:solidFill>
            <a:schemeClr val="tx1"/>
          </a:solidFill>
          <a:latin typeface="+mn-lt"/>
          <a:ea typeface="+mn-ea"/>
          <a:cs typeface="+mn-cs"/>
        </a:defRPr>
      </a:lvl8pPr>
      <a:lvl9pPr marL="3644508" algn="l" defTabSz="45555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www.inaturalist.org/observations/63715" TargetMode="External"/><Relationship Id="rId4" Type="http://schemas.openxmlformats.org/officeDocument/2006/relationships/image" Target="../media/image23.jpg"/><Relationship Id="rId5" Type="http://schemas.openxmlformats.org/officeDocument/2006/relationships/hyperlink" Target="http://www.inaturalist.org/observations/3027829" TargetMode="External"/><Relationship Id="rId6" Type="http://schemas.openxmlformats.org/officeDocument/2006/relationships/image" Target="../media/image24.jpg"/><Relationship Id="rId7" Type="http://schemas.openxmlformats.org/officeDocument/2006/relationships/hyperlink" Target="http://doi.org/10.1007/s10531-005-%205409-6" TargetMode="External"/><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www.cwrdiversity.org/checklist/cwr-occurrences.php" TargetMode="External"/><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hyperlink" Target="http://www.cwrdiversity.org/resources/"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demo.gbif.org/dataset/07044577-bd82-4089-9f3a-f4a9d2170b2e" TargetMode="External"/><Relationship Id="rId4" Type="http://schemas.openxmlformats.org/officeDocument/2006/relationships/image" Target="../media/image32.png"/><Relationship Id="rId5" Type="http://schemas.openxmlformats.org/officeDocument/2006/relationships/hyperlink" Target="http://www.cwrdiversity.org/checklist/cwr-occurrences.php" TargetMode="External"/><Relationship Id="rId6" Type="http://schemas.openxmlformats.org/officeDocument/2006/relationships/image" Target="../media/image33.png"/><Relationship Id="rId7" Type="http://schemas.openxmlformats.org/officeDocument/2006/relationships/hyperlink" Target="https://doi.org/10.15468/jyrthk"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hyperlink" Target="https://www.fylkesmannen.no/Vestfold/Arkiv---Horinger/Forvaltningsplan-Farder-nasjonalpark/"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1.wdp"/><Relationship Id="rId5" Type="http://schemas.openxmlformats.org/officeDocument/2006/relationships/image" Target="../media/image37.jpg"/><Relationship Id="rId6" Type="http://schemas.openxmlformats.org/officeDocument/2006/relationships/image" Target="../media/image38.jpg"/><Relationship Id="rId7" Type="http://schemas.openxmlformats.org/officeDocument/2006/relationships/image" Target="../media/image39.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doi.org/10.2307/1218252" TargetMode="External"/><Relationship Id="rId4" Type="http://schemas.openxmlformats.org/officeDocument/2006/relationships/hyperlink" Target="http://doi.org/10.1079/PGR200591" TargetMode="External"/><Relationship Id="rId5" Type="http://schemas.openxmlformats.org/officeDocument/2006/relationships/image" Target="../media/image40.jp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4"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3.png"/><Relationship Id="rId5" Type="http://schemas.openxmlformats.org/officeDocument/2006/relationships/image" Target="../media/image44.jpeg"/><Relationship Id="rId6" Type="http://schemas.openxmlformats.org/officeDocument/2006/relationships/image" Target="../media/image45.jpeg"/><Relationship Id="rId7"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hyperlink" Target="http://www.genesys-pgr.org" TargetMode="External"/><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hyperlink" Target="https://doi.org/10.15468/ulk1iz" TargetMode="External"/><Relationship Id="rId5"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2.wdp"/><Relationship Id="rId5" Type="http://schemas.openxmlformats.org/officeDocument/2006/relationships/image" Target="../media/image55.png"/><Relationship Id="rId6" Type="http://schemas.openxmlformats.org/officeDocument/2006/relationships/image" Target="../media/image56.gi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56.gif"/><Relationship Id="rId13"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7.jpg"/><Relationship Id="rId4" Type="http://schemas.openxmlformats.org/officeDocument/2006/relationships/image" Target="../media/image58.jpeg"/><Relationship Id="rId5" Type="http://schemas.openxmlformats.org/officeDocument/2006/relationships/image" Target="../media/image59.jpg"/><Relationship Id="rId6" Type="http://schemas.openxmlformats.org/officeDocument/2006/relationships/image" Target="../media/image60.jpeg"/><Relationship Id="rId7" Type="http://schemas.openxmlformats.org/officeDocument/2006/relationships/image" Target="../media/image61.jpeg"/><Relationship Id="rId8" Type="http://schemas.openxmlformats.org/officeDocument/2006/relationships/image" Target="../media/image62.jpg"/><Relationship Id="rId9" Type="http://schemas.openxmlformats.org/officeDocument/2006/relationships/image" Target="../media/image63.png"/><Relationship Id="rId10"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hyperlink" Target="http://doi.org/10.15468/itkype" TargetMode="External"/><Relationship Id="rId4" Type="http://schemas.openxmlformats.org/officeDocument/2006/relationships/image" Target="../media/image57.jpg"/><Relationship Id="rId5" Type="http://schemas.openxmlformats.org/officeDocument/2006/relationships/image" Target="../media/image58.jpeg"/><Relationship Id="rId6"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68.jpg"/><Relationship Id="rId4" Type="http://schemas.openxmlformats.org/officeDocument/2006/relationships/hyperlink" Target="http://climate.nordgen.org/" TargetMode="External"/><Relationship Id="rId5" Type="http://schemas.openxmlformats.org/officeDocument/2006/relationships/image" Target="../media/image69.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www.gbif.org/newsroom/uses/2016-phillips-et-al" TargetMode="External"/><Relationship Id="rId4" Type="http://schemas.openxmlformats.org/officeDocument/2006/relationships/image" Target="../media/image70.jpeg"/><Relationship Id="rId5" Type="http://schemas.openxmlformats.org/officeDocument/2006/relationships/image" Target="../media/image71.jpeg"/><Relationship Id="rId6" Type="http://schemas.openxmlformats.org/officeDocument/2006/relationships/image" Target="../media/image72.png"/><Relationship Id="rId7" Type="http://schemas.openxmlformats.org/officeDocument/2006/relationships/image" Target="../media/image73.gi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doi.org/10.1007/s13280-017-0905-y" TargetMode="External"/><Relationship Id="rId4" Type="http://schemas.openxmlformats.org/officeDocument/2006/relationships/hyperlink" Target="http://doi.org/10.1111/ddi.12470" TargetMode="External"/><Relationship Id="rId5" Type="http://schemas.openxmlformats.org/officeDocument/2006/relationships/hyperlink" Target="http://www.gbif.org/newsroom/uses/2016-phillips-et-al" TargetMode="External"/><Relationship Id="rId6"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hyperlink" Target="http://www.bioversityinternational.org/e-library/publications/detail/predictive-characterization-of-crop-wild-relatives-and-landraces-technical-guidelines-version-1/" TargetMode="External"/><Relationship Id="rId4" Type="http://schemas.openxmlformats.org/officeDocument/2006/relationships/hyperlink" Target="http://doi.org/10.1111/ddi.12470" TargetMode="External"/><Relationship Id="rId5" Type="http://schemas.openxmlformats.org/officeDocument/2006/relationships/hyperlink" Target="http://doi.org/10.1007/s13280-017-0905-y" TargetMode="External"/><Relationship Id="rId6" Type="http://schemas.openxmlformats.org/officeDocument/2006/relationships/image" Target="../media/image75.png"/><Relationship Id="rId7"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hyperlink" Target="http://www.fao.org/docrep/014/i2280e/i2280e00.htm" TargetMode="External"/><Relationship Id="rId5" Type="http://schemas.openxmlformats.org/officeDocument/2006/relationships/hyperlink" Target="http://www.fao.org/publications/sofi/2014/en/" TargetMode="External"/><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2.wdp"/><Relationship Id="rId5"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hyperlink" Target="http://www.gbif.org/resource/82283" TargetMode="External"/><Relationship Id="rId4" Type="http://schemas.openxmlformats.org/officeDocument/2006/relationships/image" Target="../media/image78.png"/><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1.wdp"/><Relationship Id="rId5" Type="http://schemas.openxmlformats.org/officeDocument/2006/relationships/image" Target="../media/image83.jp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 Id="rId9" Type="http://schemas.openxmlformats.org/officeDocument/2006/relationships/image" Target="../media/image90.jpeg"/><Relationship Id="rId10" Type="http://schemas.microsoft.com/office/2007/relationships/hdphoto" Target="NUL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1.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93.png"/></Relationships>
</file>

<file path=ppt/slides/_rels/slide38.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jpeg"/><Relationship Id="rId13" Type="http://schemas.openxmlformats.org/officeDocument/2006/relationships/image" Target="../media/image104.jpeg"/><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94.jpeg"/><Relationship Id="rId4" Type="http://schemas.openxmlformats.org/officeDocument/2006/relationships/image" Target="../media/image95.png"/><Relationship Id="rId5" Type="http://schemas.openxmlformats.org/officeDocument/2006/relationships/image" Target="../media/image96.jpeg"/><Relationship Id="rId6" Type="http://schemas.openxmlformats.org/officeDocument/2006/relationships/image" Target="../media/image97.jpeg"/><Relationship Id="rId7" Type="http://schemas.openxmlformats.org/officeDocument/2006/relationships/image" Target="../media/image98.jpeg"/><Relationship Id="rId8" Type="http://schemas.openxmlformats.org/officeDocument/2006/relationships/image" Target="../media/image99.png"/><Relationship Id="rId9" Type="http://schemas.openxmlformats.org/officeDocument/2006/relationships/image" Target="../media/image100.jpeg"/><Relationship Id="rId10" Type="http://schemas.openxmlformats.org/officeDocument/2006/relationships/image" Target="../media/image101.jpeg"/></Relationships>
</file>

<file path=ppt/slides/_rels/slide39.xml.rels><?xml version="1.0" encoding="UTF-8" standalone="yes"?>
<Relationships xmlns="http://schemas.openxmlformats.org/package/2006/relationships"><Relationship Id="rId11" Type="http://schemas.openxmlformats.org/officeDocument/2006/relationships/image" Target="../media/image112.png"/><Relationship Id="rId12" Type="http://schemas.openxmlformats.org/officeDocument/2006/relationships/image" Target="../media/image113.jpeg"/><Relationship Id="rId13" Type="http://schemas.openxmlformats.org/officeDocument/2006/relationships/image" Target="../media/image114.png"/><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05.png"/><Relationship Id="rId4" Type="http://schemas.openxmlformats.org/officeDocument/2006/relationships/image" Target="../media/image95.png"/><Relationship Id="rId5" Type="http://schemas.openxmlformats.org/officeDocument/2006/relationships/image" Target="../media/image106.jpeg"/><Relationship Id="rId6" Type="http://schemas.openxmlformats.org/officeDocument/2006/relationships/image" Target="../media/image107.png"/><Relationship Id="rId7" Type="http://schemas.openxmlformats.org/officeDocument/2006/relationships/image" Target="../media/image108.jpeg"/><Relationship Id="rId8" Type="http://schemas.openxmlformats.org/officeDocument/2006/relationships/image" Target="../media/image109.jpeg"/><Relationship Id="rId9" Type="http://schemas.openxmlformats.org/officeDocument/2006/relationships/image" Target="../media/image110.jpeg"/><Relationship Id="rId10" Type="http://schemas.openxmlformats.org/officeDocument/2006/relationships/image" Target="../media/image111.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gif"/><Relationship Id="rId5" Type="http://schemas.openxmlformats.org/officeDocument/2006/relationships/image" Target="../media/image9.gi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15.jpeg"/><Relationship Id="rId4" Type="http://schemas.openxmlformats.org/officeDocument/2006/relationships/image" Target="../media/image116.jpeg"/><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hyperlink" Target="http://www.figstraitmine.org/" TargetMode="External"/><Relationship Id="rId5" Type="http://schemas.openxmlformats.org/officeDocument/2006/relationships/hyperlink" Target="http://figs.icarda.org/ConsultationWiki/" TargetMode="External"/><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hyperlink" Target="http://www.worldclim.org/" TargetMode="External"/><Relationship Id="rId4" Type="http://schemas.openxmlformats.org/officeDocument/2006/relationships/image" Target="../media/image118.jpeg"/><Relationship Id="rId5" Type="http://schemas.openxmlformats.org/officeDocument/2006/relationships/image" Target="../media/image119.png"/><Relationship Id="rId6" Type="http://schemas.openxmlformats.org/officeDocument/2006/relationships/image" Target="../media/image120.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2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23.png"/></Relationships>
</file>

<file path=ppt/slides/_rels/slide47.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27.png"/></Relationships>
</file>

<file path=ppt/slides/_rels/slide49.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image" Target="../media/image130.png"/><Relationship Id="rId6" Type="http://schemas.openxmlformats.org/officeDocument/2006/relationships/image" Target="../media/image131.png"/><Relationship Id="rId7" Type="http://schemas.openxmlformats.org/officeDocument/2006/relationships/image" Target="../media/image132.png"/><Relationship Id="rId8" Type="http://schemas.openxmlformats.org/officeDocument/2006/relationships/image" Target="../media/image133.png"/><Relationship Id="rId9" Type="http://schemas.openxmlformats.org/officeDocument/2006/relationships/image" Target="../media/image134.png"/><Relationship Id="rId10" Type="http://schemas.openxmlformats.org/officeDocument/2006/relationships/image" Target="../media/image135.png"/><Relationship Id="rId11"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hyperlink" Target="http://www.ipcc.ch/report/ar5/index.shtml" TargetMode="External"/><Relationship Id="rId5" Type="http://schemas.openxmlformats.org/officeDocument/2006/relationships/hyperlink" Target="http://www.grida.no/graphicslib/detail/projected-agriculture-in-2080-due-to-climate-change_15f0" TargetMode="External"/><Relationship Id="rId6" Type="http://schemas.openxmlformats.org/officeDocument/2006/relationships/hyperlink" Target="http://bookstore.piie.com/book-store/4037.html" TargetMode="External"/><Relationship Id="rId7" Type="http://schemas.openxmlformats.org/officeDocument/2006/relationships/hyperlink" Target="https://www.imf.org/external/pubs/ft/fandd/2008/03/pdf/cline.pdf" TargetMode="External"/><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37.png"/></Relationships>
</file>

<file path=ppt/slides/_rels/slide51.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0.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41.png"/></Relationships>
</file>

<file path=ppt/slides/_rels/slide55.xml.rels><?xml version="1.0" encoding="UTF-8" standalone="yes"?>
<Relationships xmlns="http://schemas.openxmlformats.org/package/2006/relationships"><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1" Type="http://schemas.openxmlformats.org/officeDocument/2006/relationships/slideLayout" Target="../slideLayouts/slideLayout2.xml"/><Relationship Id="rId2" Type="http://schemas.openxmlformats.org/officeDocument/2006/relationships/image" Target="../media/image1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image" Target="../media/image151.png"/><Relationship Id="rId7" Type="http://schemas.openxmlformats.org/officeDocument/2006/relationships/image" Target="../media/image152.png"/><Relationship Id="rId8" Type="http://schemas.openxmlformats.org/officeDocument/2006/relationships/image" Target="../media/image153.png"/><Relationship Id="rId9" Type="http://schemas.openxmlformats.org/officeDocument/2006/relationships/image" Target="../media/image154.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5.png"/></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1.wdp"/><Relationship Id="rId5" Type="http://schemas.openxmlformats.org/officeDocument/2006/relationships/image" Target="../media/image156.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57.png"/></Relationships>
</file>

<file path=ppt/slides/_rels/slide64.xml.rels><?xml version="1.0" encoding="UTF-8" standalone="yes"?>
<Relationships xmlns="http://schemas.openxmlformats.org/package/2006/relationships"><Relationship Id="rId3" Type="http://schemas.openxmlformats.org/officeDocument/2006/relationships/image" Target="../media/image158.jpeg"/><Relationship Id="rId4" Type="http://schemas.openxmlformats.org/officeDocument/2006/relationships/image" Target="../media/image159.png"/><Relationship Id="rId5" Type="http://schemas.openxmlformats.org/officeDocument/2006/relationships/image" Target="../media/image160.jpe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5.xml.rels><?xml version="1.0" encoding="UTF-8" standalone="yes"?>
<Relationships xmlns="http://schemas.openxmlformats.org/package/2006/relationships"><Relationship Id="rId3" Type="http://schemas.openxmlformats.org/officeDocument/2006/relationships/image" Target="../media/image161.gif"/><Relationship Id="rId4" Type="http://schemas.openxmlformats.org/officeDocument/2006/relationships/image" Target="../media/image162.gif"/><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3" Type="http://schemas.openxmlformats.org/officeDocument/2006/relationships/image" Target="../media/image163.jpe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jpeg"/><Relationship Id="rId8" Type="http://schemas.openxmlformats.org/officeDocument/2006/relationships/image" Target="../media/image168.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9.xml.rels><?xml version="1.0" encoding="UTF-8" standalone="yes"?>
<Relationships xmlns="http://schemas.openxmlformats.org/package/2006/relationships"><Relationship Id="rId3" Type="http://schemas.openxmlformats.org/officeDocument/2006/relationships/image" Target="../media/image169.png"/><Relationship Id="rId4" Type="http://schemas.openxmlformats.org/officeDocument/2006/relationships/hyperlink" Target="http://www.ars-grin.gov/cgi-bin/npgs/html/desc.pl?1041" TargetMode="External"/><Relationship Id="rId5" Type="http://schemas.openxmlformats.org/officeDocument/2006/relationships/image" Target="../media/image170.png"/><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1.wdp"/><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71.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72.png"/></Relationships>
</file>

<file path=ppt/slides/_rels/slide72.xml.rels><?xml version="1.0" encoding="UTF-8" standalone="yes"?>
<Relationships xmlns="http://schemas.openxmlformats.org/package/2006/relationships"><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hyperlink" Target="http://www.ars-grin.gov/cgi-bin/npgs/html/desc.pl?65049" TargetMode="External"/><Relationship Id="rId6" Type="http://schemas.openxmlformats.org/officeDocument/2006/relationships/image" Target="../media/image175.png"/><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76.png"/></Relationships>
</file>

<file path=ppt/slides/_rels/slide74.xml.rels><?xml version="1.0" encoding="UTF-8" standalone="yes"?>
<Relationships xmlns="http://schemas.openxmlformats.org/package/2006/relationships"><Relationship Id="rId3" Type="http://schemas.openxmlformats.org/officeDocument/2006/relationships/image" Target="../media/image177.png"/><Relationship Id="rId4" Type="http://schemas.openxmlformats.org/officeDocument/2006/relationships/image" Target="../media/image178.jpe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5.xml.rels><?xml version="1.0" encoding="UTF-8" standalone="yes"?>
<Relationships xmlns="http://schemas.openxmlformats.org/package/2006/relationships"><Relationship Id="rId3" Type="http://schemas.openxmlformats.org/officeDocument/2006/relationships/image" Target="../media/image179.png"/><Relationship Id="rId4" Type="http://schemas.openxmlformats.org/officeDocument/2006/relationships/image" Target="../media/image180.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81.png"/></Relationships>
</file>

<file path=ppt/slides/_rels/slide77.xml.rels><?xml version="1.0" encoding="UTF-8" standalone="yes"?>
<Relationships xmlns="http://schemas.openxmlformats.org/package/2006/relationships"><Relationship Id="rId3" Type="http://schemas.openxmlformats.org/officeDocument/2006/relationships/hyperlink" Target="https://www.duo.uio.no/handle/10852/41681" TargetMode="External"/><Relationship Id="rId4" Type="http://schemas.openxmlformats.org/officeDocument/2006/relationships/image" Target="../media/image182.png"/><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3" Type="http://schemas.openxmlformats.org/officeDocument/2006/relationships/hyperlink" Target="http://www.gbif.org/resource/82283" TargetMode="External"/><Relationship Id="rId4" Type="http://schemas.openxmlformats.org/officeDocument/2006/relationships/hyperlink" Target="https://www.duo.uio.no/handle/10852/41681" TargetMode="External"/><Relationship Id="rId5" Type="http://schemas.openxmlformats.org/officeDocument/2006/relationships/hyperlink" Target="http://urn.nb.no/URN:NBN:no-46156" TargetMode="External"/><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9.xml.rels><?xml version="1.0" encoding="UTF-8" standalone="yes"?>
<Relationships xmlns="http://schemas.openxmlformats.org/package/2006/relationships"><Relationship Id="rId3" Type="http://schemas.openxmlformats.org/officeDocument/2006/relationships/image" Target="../media/image183.jpeg"/><Relationship Id="rId4"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hyperlink" Target="http://www.agclassroom.org/gan/timeline/farmers_land.htm" TargetMode="External"/><Relationship Id="rId4" Type="http://schemas.openxmlformats.org/officeDocument/2006/relationships/image" Target="../media/image184.jpg"/><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8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86.jpg"/></Relationships>
</file>

<file path=ppt/slides/_rels/slide83.xml.rels><?xml version="1.0" encoding="UTF-8" standalone="yes"?>
<Relationships xmlns="http://schemas.openxmlformats.org/package/2006/relationships"><Relationship Id="rId3" Type="http://schemas.openxmlformats.org/officeDocument/2006/relationships/image" Target="../media/image187.jpg"/><Relationship Id="rId4" Type="http://schemas.openxmlformats.org/officeDocument/2006/relationships/image" Target="../media/image188.png"/><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image" Target="../media/image21.png"/><Relationship Id="rId8"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9" descr="C43D9DDB-3FAA-4803-A8B5-18181372BE8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10688638" cy="756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3957767" y="3339794"/>
            <a:ext cx="6256380" cy="352160"/>
          </a:xfrm>
          <a:prstGeom prst="rect">
            <a:avLst/>
          </a:prstGeom>
          <a:noFill/>
        </p:spPr>
        <p:txBody>
          <a:bodyPr lIns="104915" tIns="52457" rIns="104915" bIns="52457">
            <a:spAutoFit/>
          </a:bodyPr>
          <a:lstStyle/>
          <a:p>
            <a:pPr defTabSz="524572">
              <a:defRPr/>
            </a:pPr>
            <a:r>
              <a:rPr lang="en-US" sz="1600" dirty="0" smtClean="0">
                <a:solidFill>
                  <a:schemeClr val="bg1">
                    <a:lumMod val="85000"/>
                  </a:schemeClr>
                </a:solidFill>
                <a:latin typeface="Trebuchet MS"/>
                <a:cs typeface="Trebuchet MS"/>
              </a:rPr>
              <a:t>Machine learning and data analysis with GBIF data</a:t>
            </a:r>
            <a:endParaRPr lang="en-US" sz="1600" dirty="0">
              <a:solidFill>
                <a:schemeClr val="bg1">
                  <a:lumMod val="85000"/>
                </a:schemeClr>
              </a:solidFill>
              <a:latin typeface="Trebuchet MS"/>
              <a:cs typeface="Trebuchet MS"/>
            </a:endParaRPr>
          </a:p>
        </p:txBody>
      </p:sp>
      <p:cxnSp>
        <p:nvCxnSpPr>
          <p:cNvPr id="14340" name="Straight Connector 6"/>
          <p:cNvCxnSpPr>
            <a:cxnSpLocks noChangeShapeType="1"/>
          </p:cNvCxnSpPr>
          <p:nvPr/>
        </p:nvCxnSpPr>
        <p:spPr bwMode="auto">
          <a:xfrm flipV="1">
            <a:off x="4097600" y="3109915"/>
            <a:ext cx="5255547" cy="7937"/>
          </a:xfrm>
          <a:prstGeom prst="line">
            <a:avLst/>
          </a:prstGeom>
          <a:noFill/>
          <a:ln w="25400">
            <a:solidFill>
              <a:srgbClr val="86C54E"/>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9460" name="TextBox 7"/>
          <p:cNvSpPr txBox="1">
            <a:spLocks noChangeArrowheads="1"/>
          </p:cNvSpPr>
          <p:nvPr/>
        </p:nvSpPr>
        <p:spPr bwMode="auto">
          <a:xfrm>
            <a:off x="3957767" y="3709498"/>
            <a:ext cx="6256380" cy="99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915" tIns="52457" rIns="104915" bIns="52457">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523875"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523875"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523875"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523875"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900" b="1" dirty="0" smtClean="0">
                <a:solidFill>
                  <a:srgbClr val="86C54E"/>
                </a:solidFill>
                <a:latin typeface="Trebuchet MS" charset="0"/>
              </a:rPr>
              <a:t>Predictive </a:t>
            </a:r>
            <a:r>
              <a:rPr lang="en-US" sz="2900" b="1" dirty="0" smtClean="0">
                <a:solidFill>
                  <a:srgbClr val="86C54E"/>
                </a:solidFill>
                <a:latin typeface="Trebuchet MS" charset="0"/>
              </a:rPr>
              <a:t>identification of targeted genetic diversity</a:t>
            </a:r>
            <a:endParaRPr lang="en-US" sz="2900" b="1" dirty="0">
              <a:solidFill>
                <a:srgbClr val="86C54E"/>
              </a:solidFill>
              <a:latin typeface="Trebuchet MS" charset="0"/>
            </a:endParaRPr>
          </a:p>
        </p:txBody>
      </p:sp>
      <p:cxnSp>
        <p:nvCxnSpPr>
          <p:cNvPr id="14342" name="Straight Connector 8"/>
          <p:cNvCxnSpPr>
            <a:cxnSpLocks noChangeShapeType="1"/>
          </p:cNvCxnSpPr>
          <p:nvPr/>
        </p:nvCxnSpPr>
        <p:spPr bwMode="auto">
          <a:xfrm flipV="1">
            <a:off x="4097600" y="4668841"/>
            <a:ext cx="5255547" cy="9525"/>
          </a:xfrm>
          <a:prstGeom prst="line">
            <a:avLst/>
          </a:prstGeom>
          <a:noFill/>
          <a:ln w="25400">
            <a:solidFill>
              <a:srgbClr val="86C54E"/>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9462" name="TextBox 9"/>
          <p:cNvSpPr txBox="1">
            <a:spLocks noChangeArrowheads="1"/>
          </p:cNvSpPr>
          <p:nvPr/>
        </p:nvSpPr>
        <p:spPr bwMode="auto">
          <a:xfrm>
            <a:off x="3957767" y="5146675"/>
            <a:ext cx="6256380" cy="158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915" tIns="52457" rIns="104915" bIns="52457">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523875"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523875"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523875"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523875"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solidFill>
                  <a:schemeClr val="bg1"/>
                </a:solidFill>
                <a:latin typeface="Trebuchet MS" charset="0"/>
              </a:rPr>
              <a:t>Dag Endresen</a:t>
            </a:r>
          </a:p>
          <a:p>
            <a:pPr eaLnBrk="1" hangingPunct="1"/>
            <a:r>
              <a:rPr lang="en-US" sz="1600" dirty="0">
                <a:solidFill>
                  <a:schemeClr val="bg1"/>
                </a:solidFill>
                <a:latin typeface="Trebuchet MS" charset="0"/>
              </a:rPr>
              <a:t>GBIF Norway</a:t>
            </a:r>
          </a:p>
          <a:p>
            <a:pPr eaLnBrk="1" hangingPunct="1"/>
            <a:r>
              <a:rPr lang="en-US" sz="1600" dirty="0">
                <a:solidFill>
                  <a:schemeClr val="bg1"/>
                </a:solidFill>
                <a:latin typeface="Trebuchet MS" charset="0"/>
              </a:rPr>
              <a:t>UiO Natural History Museum in Oslo</a:t>
            </a:r>
          </a:p>
          <a:p>
            <a:pPr eaLnBrk="1" hangingPunct="1"/>
            <a:r>
              <a:rPr lang="en-US" sz="1600" dirty="0">
                <a:solidFill>
                  <a:schemeClr val="bg1"/>
                </a:solidFill>
                <a:latin typeface="Trebuchet MS" charset="0"/>
              </a:rPr>
              <a:t>University of Oslo</a:t>
            </a:r>
          </a:p>
          <a:p>
            <a:pPr eaLnBrk="1" hangingPunct="1"/>
            <a:endParaRPr lang="en-US" sz="1600" dirty="0">
              <a:solidFill>
                <a:schemeClr val="bg1"/>
              </a:solidFill>
              <a:latin typeface="Trebuchet MS" charset="0"/>
            </a:endParaRPr>
          </a:p>
          <a:p>
            <a:pPr eaLnBrk="1" hangingPunct="1"/>
            <a:r>
              <a:rPr lang="en-US" sz="1600" dirty="0" smtClean="0">
                <a:solidFill>
                  <a:schemeClr val="bg1"/>
                </a:solidFill>
                <a:latin typeface="Trebuchet MS" charset="0"/>
              </a:rPr>
              <a:t>Slides</a:t>
            </a:r>
            <a:r>
              <a:rPr lang="en-US" sz="1600" dirty="0">
                <a:solidFill>
                  <a:schemeClr val="bg1"/>
                </a:solidFill>
                <a:latin typeface="Trebuchet MS" charset="0"/>
              </a:rPr>
              <a:t>: CC-BY-4.0, GBIF.no</a:t>
            </a:r>
          </a:p>
        </p:txBody>
      </p:sp>
      <p:pic>
        <p:nvPicPr>
          <p:cNvPr id="6" name="Picture 5" descr="Screen Shot 2017-03-10 at 14.25.29 .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10250" y="178043"/>
            <a:ext cx="1809692" cy="1780025"/>
          </a:xfrm>
          <a:prstGeom prst="rect">
            <a:avLst/>
          </a:prstGeom>
        </p:spPr>
      </p:pic>
      <p:pic>
        <p:nvPicPr>
          <p:cNvPr id="2" name="Picture 1" descr="GBIF_NO_white.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948412" y="757089"/>
            <a:ext cx="5788395" cy="1848509"/>
          </a:xfrm>
          <a:prstGeom prst="rect">
            <a:avLst/>
          </a:prstGeom>
        </p:spPr>
      </p:pic>
    </p:spTree>
    <p:extLst>
      <p:ext uri="{BB962C8B-B14F-4D97-AF65-F5344CB8AC3E}">
        <p14:creationId xmlns:p14="http://schemas.microsoft.com/office/powerpoint/2010/main" val="365109531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 Barley (Hordeum vulgare) CC-BY DagE ndresen June 11, 2007, Gatersleben Germany.jpg">
            <a:hlinkClick r:id="rId3"/>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16527" y="4088801"/>
            <a:ext cx="3293024" cy="3293024"/>
          </a:xfrm>
          <a:prstGeom prst="rect">
            <a:avLst/>
          </a:prstGeom>
        </p:spPr>
      </p:pic>
      <p:pic>
        <p:nvPicPr>
          <p:cNvPr id="6" name="Picture 5" descr="Hare barley (Hordeum murinum ssp. leporinum) Sesimbra, Portugal April 2016 CC-BY Dag Endresen.jpg">
            <a:hlinkClick r:id="rId5"/>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216527" y="181025"/>
            <a:ext cx="3293024" cy="3293024"/>
          </a:xfrm>
          <a:prstGeom prst="rect">
            <a:avLst/>
          </a:prstGeom>
        </p:spPr>
      </p:pic>
      <p:sp>
        <p:nvSpPr>
          <p:cNvPr id="26" name="Content Placeholder 25"/>
          <p:cNvSpPr>
            <a:spLocks noGrp="1"/>
          </p:cNvSpPr>
          <p:nvPr>
            <p:ph idx="4294967295"/>
          </p:nvPr>
        </p:nvSpPr>
        <p:spPr>
          <a:xfrm>
            <a:off x="294008" y="1821342"/>
            <a:ext cx="6656922" cy="3256227"/>
          </a:xfrm>
        </p:spPr>
        <p:txBody>
          <a:bodyPr>
            <a:noAutofit/>
          </a:bodyPr>
          <a:lstStyle/>
          <a:p>
            <a:pPr>
              <a:spcBef>
                <a:spcPts val="1369"/>
              </a:spcBef>
              <a:buClr>
                <a:srgbClr val="C00000"/>
              </a:buClr>
            </a:pPr>
            <a:r>
              <a:rPr lang="en-US" sz="2300" dirty="0"/>
              <a:t>Crop wild relatives (CWR) are wild plant species closely </a:t>
            </a:r>
            <a:r>
              <a:rPr lang="en-US" sz="2300" b="1" dirty="0"/>
              <a:t>related to </a:t>
            </a:r>
            <a:r>
              <a:rPr lang="en-US" sz="2300" b="1" dirty="0" smtClean="0"/>
              <a:t>crops</a:t>
            </a:r>
            <a:r>
              <a:rPr lang="en-US" sz="2300" dirty="0" smtClean="0"/>
              <a:t>.</a:t>
            </a:r>
            <a:endParaRPr lang="en-US" sz="2300" dirty="0"/>
          </a:p>
          <a:p>
            <a:pPr>
              <a:spcBef>
                <a:spcPts val="1369"/>
              </a:spcBef>
              <a:buClr>
                <a:srgbClr val="C00000"/>
              </a:buClr>
            </a:pPr>
            <a:r>
              <a:rPr lang="en-US" sz="2300" dirty="0"/>
              <a:t>They have an indirect use as </a:t>
            </a:r>
            <a:r>
              <a:rPr lang="en-US" sz="2300" b="1" dirty="0">
                <a:solidFill>
                  <a:srgbClr val="000000"/>
                </a:solidFill>
              </a:rPr>
              <a:t>gene donors for crop improvement</a:t>
            </a:r>
            <a:r>
              <a:rPr lang="en-US" sz="2300" dirty="0"/>
              <a:t> due to their relatively close genetic relationship to </a:t>
            </a:r>
            <a:r>
              <a:rPr lang="en-US" sz="2300" dirty="0" smtClean="0"/>
              <a:t>crops.</a:t>
            </a:r>
            <a:endParaRPr lang="en-US" sz="2300" dirty="0"/>
          </a:p>
          <a:p>
            <a:pPr>
              <a:spcBef>
                <a:spcPts val="1369"/>
              </a:spcBef>
              <a:buClr>
                <a:srgbClr val="C00000"/>
              </a:buClr>
            </a:pPr>
            <a:r>
              <a:rPr lang="en-US" sz="2300" dirty="0"/>
              <a:t>They are an important socio-economic resource that </a:t>
            </a:r>
            <a:r>
              <a:rPr lang="en-US" sz="2300" b="1" dirty="0">
                <a:solidFill>
                  <a:srgbClr val="FF0000"/>
                </a:solidFill>
              </a:rPr>
              <a:t>offer novel genetic diversity </a:t>
            </a:r>
            <a:r>
              <a:rPr lang="en-US" sz="2300" dirty="0"/>
              <a:t>required to maintain future food </a:t>
            </a:r>
            <a:r>
              <a:rPr lang="en-US" sz="2300" dirty="0" smtClean="0"/>
              <a:t>security.</a:t>
            </a:r>
            <a:endParaRPr lang="pt-PT" sz="2300" dirty="0"/>
          </a:p>
        </p:txBody>
      </p:sp>
      <p:sp>
        <p:nvSpPr>
          <p:cNvPr id="28" name="Title 27"/>
          <p:cNvSpPr>
            <a:spLocks noGrp="1"/>
          </p:cNvSpPr>
          <p:nvPr>
            <p:ph type="title" idx="4294967295"/>
          </p:nvPr>
        </p:nvSpPr>
        <p:spPr>
          <a:xfrm>
            <a:off x="87735" y="367639"/>
            <a:ext cx="6863195" cy="1260475"/>
          </a:xfrm>
        </p:spPr>
        <p:txBody>
          <a:bodyPr>
            <a:normAutofit/>
          </a:bodyPr>
          <a:lstStyle/>
          <a:p>
            <a:r>
              <a:rPr lang="pt-PT" sz="4100" dirty="0">
                <a:solidFill>
                  <a:srgbClr val="008000"/>
                </a:solidFill>
              </a:rPr>
              <a:t>What are crop wild relatives?</a:t>
            </a:r>
          </a:p>
        </p:txBody>
      </p:sp>
      <p:sp>
        <p:nvSpPr>
          <p:cNvPr id="8" name="Rectangle 7"/>
          <p:cNvSpPr/>
          <p:nvPr/>
        </p:nvSpPr>
        <p:spPr>
          <a:xfrm>
            <a:off x="735807" y="5574036"/>
            <a:ext cx="5904656" cy="10157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4287" tIns="52144" rIns="104287" bIns="52144" rtlCol="0" anchor="ctr"/>
          <a:lstStyle/>
          <a:p>
            <a:pPr algn="ctr"/>
            <a:r>
              <a:rPr lang="en-US" sz="2300" dirty="0" smtClean="0"/>
              <a:t>Broad definition (</a:t>
            </a:r>
            <a:r>
              <a:rPr lang="en-US" sz="2300" dirty="0" smtClean="0">
                <a:hlinkClick r:id="rId7"/>
              </a:rPr>
              <a:t>Maxted </a:t>
            </a:r>
            <a:r>
              <a:rPr lang="en-US" sz="2300" i="1" dirty="0" smtClean="0">
                <a:hlinkClick r:id="rId7"/>
              </a:rPr>
              <a:t>et al</a:t>
            </a:r>
            <a:r>
              <a:rPr lang="en-US" sz="2300" dirty="0" smtClean="0">
                <a:hlinkClick r:id="rId7"/>
              </a:rPr>
              <a:t>. 2006</a:t>
            </a:r>
            <a:r>
              <a:rPr lang="en-US" sz="2300" dirty="0" smtClean="0"/>
              <a:t>)</a:t>
            </a:r>
          </a:p>
          <a:p>
            <a:pPr algn="ctr"/>
            <a:r>
              <a:rPr lang="en-US" sz="2300" i="1" dirty="0" smtClean="0"/>
              <a:t>CWR = all taxa within the same genus as a crop</a:t>
            </a:r>
            <a:endParaRPr lang="en-US" sz="2300" i="1" dirty="0"/>
          </a:p>
        </p:txBody>
      </p:sp>
      <p:cxnSp>
        <p:nvCxnSpPr>
          <p:cNvPr id="7" name="Straight Arrow Connector 6"/>
          <p:cNvCxnSpPr/>
          <p:nvPr/>
        </p:nvCxnSpPr>
        <p:spPr>
          <a:xfrm>
            <a:off x="8929532" y="3061345"/>
            <a:ext cx="0" cy="1296144"/>
          </a:xfrm>
          <a:prstGeom prst="straightConnector1">
            <a:avLst/>
          </a:prstGeom>
          <a:ln w="190500">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7288534" y="326202"/>
            <a:ext cx="3180547" cy="430887"/>
          </a:xfrm>
          <a:prstGeom prst="rect">
            <a:avLst/>
          </a:prstGeom>
          <a:solidFill>
            <a:schemeClr val="bg1">
              <a:lumMod val="85000"/>
              <a:alpha val="75000"/>
            </a:schemeClr>
          </a:solidFill>
        </p:spPr>
        <p:txBody>
          <a:bodyPr wrap="square">
            <a:spAutoFit/>
          </a:bodyPr>
          <a:lstStyle/>
          <a:p>
            <a:r>
              <a:rPr lang="en-GB" sz="1100" dirty="0">
                <a:latin typeface="Calibri" panose="020F0502020204030204" pitchFamily="34" charset="0"/>
              </a:rPr>
              <a:t>Hare barley (</a:t>
            </a:r>
            <a:r>
              <a:rPr lang="en-GB" sz="1100" i="1" dirty="0">
                <a:latin typeface="Calibri" panose="020F0502020204030204" pitchFamily="34" charset="0"/>
              </a:rPr>
              <a:t>Hordeum </a:t>
            </a:r>
            <a:r>
              <a:rPr lang="en-GB" sz="1100" i="1" dirty="0" err="1">
                <a:latin typeface="Calibri" panose="020F0502020204030204" pitchFamily="34" charset="0"/>
              </a:rPr>
              <a:t>murinum</a:t>
            </a:r>
            <a:r>
              <a:rPr lang="en-GB" sz="1100" i="1" dirty="0">
                <a:latin typeface="Calibri" panose="020F0502020204030204" pitchFamily="34" charset="0"/>
              </a:rPr>
              <a:t> ssp. </a:t>
            </a:r>
            <a:r>
              <a:rPr lang="en-GB" sz="1100" i="1" dirty="0" err="1">
                <a:latin typeface="Calibri" panose="020F0502020204030204" pitchFamily="34" charset="0"/>
              </a:rPr>
              <a:t>leporinum</a:t>
            </a:r>
            <a:r>
              <a:rPr lang="en-GB" sz="1100" dirty="0">
                <a:latin typeface="Calibri" panose="020F0502020204030204" pitchFamily="34" charset="0"/>
              </a:rPr>
              <a:t>) </a:t>
            </a:r>
            <a:r>
              <a:rPr lang="en-GB" sz="1100" dirty="0" err="1">
                <a:latin typeface="Calibri" panose="020F0502020204030204" pitchFamily="34" charset="0"/>
              </a:rPr>
              <a:t>Sesimbra</a:t>
            </a:r>
            <a:r>
              <a:rPr lang="en-GB" sz="1100" dirty="0">
                <a:latin typeface="Calibri" panose="020F0502020204030204" pitchFamily="34" charset="0"/>
              </a:rPr>
              <a:t>, Portugal April 2016 </a:t>
            </a:r>
            <a:r>
              <a:rPr lang="en-GB" sz="1100" dirty="0">
                <a:latin typeface="Calibri" panose="020F0502020204030204" pitchFamily="34" charset="0"/>
                <a:hlinkClick r:id="rId5"/>
              </a:rPr>
              <a:t>CC-BY Dag Endresen</a:t>
            </a:r>
            <a:endParaRPr lang="en-GB" sz="1050" dirty="0">
              <a:latin typeface="Calibri" panose="020F0502020204030204" pitchFamily="34" charset="0"/>
            </a:endParaRPr>
          </a:p>
        </p:txBody>
      </p:sp>
      <p:sp>
        <p:nvSpPr>
          <p:cNvPr id="14" name="Rectangle 13"/>
          <p:cNvSpPr/>
          <p:nvPr/>
        </p:nvSpPr>
        <p:spPr>
          <a:xfrm>
            <a:off x="7288535" y="6832694"/>
            <a:ext cx="3180547" cy="430887"/>
          </a:xfrm>
          <a:prstGeom prst="rect">
            <a:avLst/>
          </a:prstGeom>
          <a:solidFill>
            <a:schemeClr val="bg1">
              <a:lumMod val="85000"/>
              <a:alpha val="75000"/>
            </a:schemeClr>
          </a:solidFill>
        </p:spPr>
        <p:txBody>
          <a:bodyPr wrap="square">
            <a:spAutoFit/>
          </a:bodyPr>
          <a:lstStyle/>
          <a:p>
            <a:r>
              <a:rPr lang="en-GB" sz="1100" dirty="0" smtClean="0">
                <a:latin typeface="Calibri" panose="020F0502020204030204" pitchFamily="34" charset="0"/>
              </a:rPr>
              <a:t>Cultivated barley </a:t>
            </a:r>
            <a:r>
              <a:rPr lang="en-GB" sz="1100" dirty="0">
                <a:latin typeface="Calibri" panose="020F0502020204030204" pitchFamily="34" charset="0"/>
              </a:rPr>
              <a:t>(</a:t>
            </a:r>
            <a:r>
              <a:rPr lang="en-GB" sz="1100" i="1" dirty="0">
                <a:latin typeface="Calibri" panose="020F0502020204030204" pitchFamily="34" charset="0"/>
              </a:rPr>
              <a:t>Hordeum </a:t>
            </a:r>
            <a:r>
              <a:rPr lang="en-GB" sz="1100" i="1" dirty="0" smtClean="0">
                <a:latin typeface="Calibri" panose="020F0502020204030204" pitchFamily="34" charset="0"/>
              </a:rPr>
              <a:t>vulgare </a:t>
            </a:r>
            <a:r>
              <a:rPr lang="en-GB" sz="1100" dirty="0" smtClean="0">
                <a:latin typeface="Calibri" panose="020F0502020204030204" pitchFamily="34" charset="0"/>
              </a:rPr>
              <a:t>L.) </a:t>
            </a:r>
            <a:r>
              <a:rPr lang="en-GB" sz="1100" dirty="0">
                <a:latin typeface="Calibri" panose="020F0502020204030204" pitchFamily="34" charset="0"/>
              </a:rPr>
              <a:t>June 2007, Gatersleben </a:t>
            </a:r>
            <a:r>
              <a:rPr lang="en-GB" sz="1100" dirty="0" smtClean="0">
                <a:latin typeface="Calibri" panose="020F0502020204030204" pitchFamily="34" charset="0"/>
              </a:rPr>
              <a:t>Germany </a:t>
            </a:r>
            <a:r>
              <a:rPr lang="en-GB" sz="1100" dirty="0" smtClean="0">
                <a:latin typeface="Calibri" panose="020F0502020204030204" pitchFamily="34" charset="0"/>
                <a:hlinkClick r:id="rId3"/>
              </a:rPr>
              <a:t>CC</a:t>
            </a:r>
            <a:r>
              <a:rPr lang="en-GB" sz="1100" dirty="0">
                <a:latin typeface="Calibri" panose="020F0502020204030204" pitchFamily="34" charset="0"/>
                <a:hlinkClick r:id="rId3"/>
              </a:rPr>
              <a:t>-BY </a:t>
            </a:r>
            <a:r>
              <a:rPr lang="en-GB" sz="1100" dirty="0" smtClean="0">
                <a:latin typeface="Calibri" panose="020F0502020204030204" pitchFamily="34" charset="0"/>
                <a:hlinkClick r:id="rId3"/>
              </a:rPr>
              <a:t>Dag Endresen</a:t>
            </a:r>
            <a:endParaRPr lang="en-GB" sz="1050" dirty="0">
              <a:latin typeface="Calibri" panose="020F0502020204030204" pitchFamily="34" charset="0"/>
            </a:endParaRPr>
          </a:p>
        </p:txBody>
      </p:sp>
      <p:sp>
        <p:nvSpPr>
          <p:cNvPr id="2" name="Rectangle 1"/>
          <p:cNvSpPr/>
          <p:nvPr/>
        </p:nvSpPr>
        <p:spPr>
          <a:xfrm>
            <a:off x="735807" y="6894249"/>
            <a:ext cx="5876737" cy="307777"/>
          </a:xfrm>
          <a:prstGeom prst="rect">
            <a:avLst/>
          </a:prstGeom>
        </p:spPr>
        <p:txBody>
          <a:bodyPr wrap="square">
            <a:spAutoFit/>
          </a:bodyPr>
          <a:lstStyle/>
          <a:p>
            <a:pPr algn="r"/>
            <a:r>
              <a:rPr lang="pt-PT" sz="1400" dirty="0" smtClean="0"/>
              <a:t>Maxted </a:t>
            </a:r>
            <a:r>
              <a:rPr lang="pt-PT" sz="1400" i="1" dirty="0" err="1" smtClean="0"/>
              <a:t>et</a:t>
            </a:r>
            <a:r>
              <a:rPr lang="pt-PT" sz="1400" i="1" dirty="0" smtClean="0"/>
              <a:t> </a:t>
            </a:r>
            <a:r>
              <a:rPr lang="pt-PT" sz="1400" i="1" dirty="0" err="1" smtClean="0"/>
              <a:t>al</a:t>
            </a:r>
            <a:r>
              <a:rPr lang="pt-PT" sz="1400" dirty="0" err="1" smtClean="0"/>
              <a:t>.</a:t>
            </a:r>
            <a:r>
              <a:rPr lang="pt-PT" sz="1400" dirty="0" smtClean="0"/>
              <a:t> 2006, </a:t>
            </a:r>
            <a:r>
              <a:rPr lang="pt-PT" sz="1400" dirty="0" smtClean="0">
                <a:hlinkClick r:id="rId7"/>
              </a:rPr>
              <a:t>doi</a:t>
            </a:r>
            <a:r>
              <a:rPr lang="pt-PT" sz="1400" dirty="0">
                <a:hlinkClick r:id="rId7"/>
              </a:rPr>
              <a:t>:10.1007/s10531-005- 5409-6</a:t>
            </a:r>
            <a:endParaRPr lang="pt-PT" sz="1200" dirty="0"/>
          </a:p>
        </p:txBody>
      </p:sp>
    </p:spTree>
    <p:extLst>
      <p:ext uri="{BB962C8B-B14F-4D97-AF65-F5344CB8AC3E}">
        <p14:creationId xmlns:p14="http://schemas.microsoft.com/office/powerpoint/2010/main" val="1937400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6-08 at 09.31.04 .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0688638" cy="7562850"/>
          </a:xfrm>
          <a:prstGeom prst="rect">
            <a:avLst/>
          </a:prstGeom>
        </p:spPr>
      </p:pic>
      <p:sp>
        <p:nvSpPr>
          <p:cNvPr id="8194" name="Title 1"/>
          <p:cNvSpPr>
            <a:spLocks noGrp="1"/>
          </p:cNvSpPr>
          <p:nvPr>
            <p:ph type="title"/>
          </p:nvPr>
        </p:nvSpPr>
        <p:spPr>
          <a:xfrm>
            <a:off x="378556" y="191515"/>
            <a:ext cx="9354415" cy="1069630"/>
          </a:xfrm>
        </p:spPr>
        <p:txBody>
          <a:bodyPr>
            <a:normAutofit fontScale="90000"/>
          </a:bodyPr>
          <a:lstStyle/>
          <a:p>
            <a:pPr algn="l"/>
            <a:r>
              <a:rPr lang="en-GB" sz="3400" b="1" dirty="0" smtClean="0">
                <a:solidFill>
                  <a:srgbClr val="FFFFFF"/>
                </a:solidFill>
                <a:latin typeface="Trebuchet MS" charset="0"/>
                <a:ea typeface="ＭＳ Ｐゴシック" charset="0"/>
              </a:rPr>
              <a:t>Crop Wild Relatives account </a:t>
            </a:r>
            <a:r>
              <a:rPr lang="en-GB" sz="3400" b="1" dirty="0">
                <a:solidFill>
                  <a:srgbClr val="FFFFFF"/>
                </a:solidFill>
                <a:latin typeface="Trebuchet MS" charset="0"/>
                <a:ea typeface="ＭＳ Ｐゴシック" charset="0"/>
              </a:rPr>
              <a:t>for around 21% of the world’s flora </a:t>
            </a:r>
            <a:r>
              <a:rPr lang="en-GB" sz="2700" b="1" dirty="0">
                <a:solidFill>
                  <a:srgbClr val="FFFFFF"/>
                </a:solidFill>
                <a:latin typeface="Trebuchet MS" charset="0"/>
                <a:ea typeface="ＭＳ Ｐゴシック" charset="0"/>
              </a:rPr>
              <a:t>(Maxted and Kell 2009)</a:t>
            </a:r>
          </a:p>
        </p:txBody>
      </p:sp>
      <p:sp>
        <p:nvSpPr>
          <p:cNvPr id="8196" name="TextBox 7"/>
          <p:cNvSpPr txBox="1">
            <a:spLocks noChangeArrowheads="1"/>
          </p:cNvSpPr>
          <p:nvPr/>
        </p:nvSpPr>
        <p:spPr bwMode="auto">
          <a:xfrm>
            <a:off x="4984279" y="6517729"/>
            <a:ext cx="5472608" cy="53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287" tIns="52144" rIns="104287" bIns="52144">
            <a:spAutoFit/>
          </a:bodyPr>
          <a:lstStyle>
            <a:lvl1pPr>
              <a:defRPr sz="3200">
                <a:solidFill>
                  <a:schemeClr val="tx1"/>
                </a:solidFill>
                <a:latin typeface="Calibri" charset="0"/>
                <a:ea typeface="ＭＳ Ｐゴシック" charset="0"/>
                <a:cs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r>
              <a:rPr lang="en-GB" sz="1400" b="1" dirty="0">
                <a:solidFill>
                  <a:schemeClr val="bg1"/>
                </a:solidFill>
                <a:latin typeface="Trebuchet MS" charset="0"/>
              </a:rPr>
              <a:t>Density of georeferenced </a:t>
            </a:r>
            <a:r>
              <a:rPr lang="en-GB" sz="1400" b="1" dirty="0" smtClean="0">
                <a:solidFill>
                  <a:schemeClr val="bg1"/>
                </a:solidFill>
                <a:latin typeface="Trebuchet MS" charset="0"/>
              </a:rPr>
              <a:t>plant species </a:t>
            </a:r>
            <a:r>
              <a:rPr lang="en-GB" sz="1400" b="1" dirty="0">
                <a:solidFill>
                  <a:schemeClr val="bg1"/>
                </a:solidFill>
                <a:latin typeface="Trebuchet MS" charset="0"/>
              </a:rPr>
              <a:t>occurrence records published through </a:t>
            </a:r>
            <a:r>
              <a:rPr lang="en-GB" sz="1400" b="1" dirty="0" smtClean="0">
                <a:solidFill>
                  <a:schemeClr val="bg1"/>
                </a:solidFill>
                <a:latin typeface="Trebuchet MS" charset="0"/>
              </a:rPr>
              <a:t>GBIF </a:t>
            </a:r>
            <a:r>
              <a:rPr lang="en-GB" sz="1400" b="1" dirty="0">
                <a:solidFill>
                  <a:schemeClr val="bg1"/>
                </a:solidFill>
                <a:latin typeface="Trebuchet MS" charset="0"/>
              </a:rPr>
              <a:t>(see http://www.gbif.org/species/6) </a:t>
            </a:r>
          </a:p>
        </p:txBody>
      </p:sp>
      <p:sp>
        <p:nvSpPr>
          <p:cNvPr id="9" name="TextBox 8"/>
          <p:cNvSpPr txBox="1"/>
          <p:nvPr/>
        </p:nvSpPr>
        <p:spPr>
          <a:xfrm>
            <a:off x="449112" y="7021785"/>
            <a:ext cx="1942879" cy="289972"/>
          </a:xfrm>
          <a:prstGeom prst="rect">
            <a:avLst/>
          </a:prstGeom>
          <a:noFill/>
        </p:spPr>
        <p:txBody>
          <a:bodyPr wrap="square" lIns="104287" tIns="52144" rIns="104287" bIns="52144">
            <a:spAutoFit/>
          </a:bodyPr>
          <a:lstStyle/>
          <a:p>
            <a:pPr>
              <a:defRPr/>
            </a:pPr>
            <a:r>
              <a:rPr lang="da-DK" sz="1200" dirty="0">
                <a:solidFill>
                  <a:srgbClr val="FFFFFF"/>
                </a:solidFill>
                <a:ea typeface="MS PGothic" pitchFamily="34" charset="-128"/>
              </a:rPr>
              <a:t>Last updated: </a:t>
            </a:r>
            <a:r>
              <a:rPr lang="da-DK" sz="1200" dirty="0" smtClean="0">
                <a:solidFill>
                  <a:srgbClr val="FFFFFF"/>
                </a:solidFill>
                <a:ea typeface="MS PGothic" pitchFamily="34" charset="-128"/>
              </a:rPr>
              <a:t>2017-06-08</a:t>
            </a:r>
            <a:endParaRPr lang="da-DK" sz="1200" dirty="0">
              <a:solidFill>
                <a:srgbClr val="FFFFFF"/>
              </a:solidFill>
              <a:ea typeface="MS PGothic" pitchFamily="34" charset="-128"/>
            </a:endParaRPr>
          </a:p>
        </p:txBody>
      </p:sp>
      <p:pic>
        <p:nvPicPr>
          <p:cNvPr id="7" name="Picture 6" descr="GBIF-2015-full-stacked-displa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008" y="5509617"/>
            <a:ext cx="2608015" cy="1257064"/>
          </a:xfrm>
          <a:prstGeom prst="rect">
            <a:avLst/>
          </a:prstGeom>
        </p:spPr>
      </p:pic>
    </p:spTree>
    <p:extLst>
      <p:ext uri="{BB962C8B-B14F-4D97-AF65-F5344CB8AC3E}">
        <p14:creationId xmlns:p14="http://schemas.microsoft.com/office/powerpoint/2010/main" val="328731015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3-10 at 14.02.32 .png">
            <a:hlinkClick r:id="rId3"/>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9"/>
            <a:ext cx="10688638" cy="4078559"/>
          </a:xfrm>
          <a:prstGeom prst="rect">
            <a:avLst/>
          </a:prstGeom>
        </p:spPr>
      </p:pic>
      <p:pic>
        <p:nvPicPr>
          <p:cNvPr id="5" name="Picture 4" descr="Screen Shot 2017-03-10 at 14.02.23 .png">
            <a:hlinkClick r:id="rId3"/>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4025954"/>
            <a:ext cx="10688638" cy="3536897"/>
          </a:xfrm>
          <a:prstGeom prst="rect">
            <a:avLst/>
          </a:prstGeom>
        </p:spPr>
      </p:pic>
      <p:sp>
        <p:nvSpPr>
          <p:cNvPr id="6" name="Oval 5"/>
          <p:cNvSpPr/>
          <p:nvPr/>
        </p:nvSpPr>
        <p:spPr>
          <a:xfrm>
            <a:off x="7643269" y="885461"/>
            <a:ext cx="2811928" cy="2913475"/>
          </a:xfrm>
          <a:prstGeom prst="ellipse">
            <a:avLst/>
          </a:prstGeom>
        </p:spPr>
        <p:style>
          <a:lnRef idx="1">
            <a:schemeClr val="accent1"/>
          </a:lnRef>
          <a:fillRef idx="3">
            <a:schemeClr val="accent1"/>
          </a:fillRef>
          <a:effectRef idx="2">
            <a:schemeClr val="accent1"/>
          </a:effectRef>
          <a:fontRef idx="minor">
            <a:schemeClr val="lt1"/>
          </a:fontRef>
        </p:style>
        <p:txBody>
          <a:bodyPr lIns="91348" tIns="45675" rIns="91348" bIns="45675" rtlCol="0" anchor="ctr"/>
          <a:lstStyle/>
          <a:p>
            <a:pPr algn="ctr"/>
            <a:endParaRPr lang="en-US"/>
          </a:p>
        </p:txBody>
      </p:sp>
      <p:pic>
        <p:nvPicPr>
          <p:cNvPr id="2" name="Picture 1" descr="UD images-1.png"/>
          <p:cNvPicPr>
            <a:picLocks noChangeAspect="1"/>
          </p:cNvPicPr>
          <p:nvPr/>
        </p:nvPicPr>
        <p:blipFill>
          <a:blip r:embed="rId6">
            <a:extLst>
              <a:ext uri="{28A0092B-C50C-407E-A947-70E740481C1C}">
                <a14:useLocalDpi xmlns:a14="http://schemas.microsoft.com/office/drawing/2010/main"/>
              </a:ext>
            </a:extLst>
          </a:blip>
          <a:stretch>
            <a:fillRect/>
          </a:stretch>
        </p:blipFill>
        <p:spPr>
          <a:xfrm rot="1531431">
            <a:off x="7957855" y="2108101"/>
            <a:ext cx="1972342" cy="1018329"/>
          </a:xfrm>
          <a:prstGeom prst="rect">
            <a:avLst/>
          </a:prstGeom>
        </p:spPr>
      </p:pic>
      <p:pic>
        <p:nvPicPr>
          <p:cNvPr id="3" name="Picture 2" descr="Norad logo_ny2.png"/>
          <p:cNvPicPr>
            <a:picLocks noChangeAspect="1"/>
          </p:cNvPicPr>
          <p:nvPr/>
        </p:nvPicPr>
        <p:blipFill>
          <a:blip r:embed="rId7">
            <a:extLst>
              <a:ext uri="{28A0092B-C50C-407E-A947-70E740481C1C}">
                <a14:useLocalDpi xmlns:a14="http://schemas.microsoft.com/office/drawing/2010/main"/>
              </a:ext>
            </a:extLst>
          </a:blip>
          <a:stretch>
            <a:fillRect/>
          </a:stretch>
        </p:blipFill>
        <p:spPr>
          <a:xfrm rot="1566955">
            <a:off x="8354213" y="1326678"/>
            <a:ext cx="1997467" cy="836985"/>
          </a:xfrm>
          <a:prstGeom prst="rect">
            <a:avLst/>
          </a:prstGeom>
        </p:spPr>
      </p:pic>
      <p:sp>
        <p:nvSpPr>
          <p:cNvPr id="7" name="Rectangle 6"/>
          <p:cNvSpPr/>
          <p:nvPr/>
        </p:nvSpPr>
        <p:spPr>
          <a:xfrm rot="1563669">
            <a:off x="7689887" y="3106781"/>
            <a:ext cx="1908410" cy="338463"/>
          </a:xfrm>
          <a:prstGeom prst="rect">
            <a:avLst/>
          </a:prstGeom>
        </p:spPr>
        <p:txBody>
          <a:bodyPr wrap="none" lIns="91348" tIns="45675" rIns="91348" bIns="45675">
            <a:spAutoFit/>
          </a:bodyPr>
          <a:lstStyle/>
          <a:p>
            <a:r>
              <a:rPr lang="en-US" sz="1600" b="1" dirty="0">
                <a:solidFill>
                  <a:schemeClr val="bg1"/>
                </a:solidFill>
              </a:rPr>
              <a:t>10-year, 50 </a:t>
            </a:r>
            <a:r>
              <a:rPr lang="en-US" sz="1600" b="1" dirty="0" smtClean="0">
                <a:solidFill>
                  <a:schemeClr val="bg1"/>
                </a:solidFill>
              </a:rPr>
              <a:t>mill </a:t>
            </a:r>
            <a:r>
              <a:rPr lang="en-US" sz="1600" b="1" dirty="0">
                <a:solidFill>
                  <a:schemeClr val="bg1"/>
                </a:solidFill>
              </a:rPr>
              <a:t>USD</a:t>
            </a:r>
          </a:p>
        </p:txBody>
      </p:sp>
    </p:spTree>
    <p:extLst>
      <p:ext uri="{BB962C8B-B14F-4D97-AF65-F5344CB8AC3E}">
        <p14:creationId xmlns:p14="http://schemas.microsoft.com/office/powerpoint/2010/main" val="1181737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433" y="109017"/>
            <a:ext cx="9619774" cy="814242"/>
          </a:xfrm>
        </p:spPr>
        <p:txBody>
          <a:bodyPr/>
          <a:lstStyle/>
          <a:p>
            <a:r>
              <a:rPr lang="en-US" dirty="0" smtClean="0"/>
              <a:t>Global Atlas of Crop Wild Relatives </a:t>
            </a:r>
            <a:endParaRPr lang="en-US" dirty="0"/>
          </a:p>
        </p:txBody>
      </p:sp>
      <p:pic>
        <p:nvPicPr>
          <p:cNvPr id="5" name="Picture 4" descr="Global Crop Wild Relative invento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973113"/>
            <a:ext cx="10688638" cy="6589737"/>
          </a:xfrm>
          <a:prstGeom prst="rect">
            <a:avLst/>
          </a:prstGeom>
        </p:spPr>
      </p:pic>
      <p:sp>
        <p:nvSpPr>
          <p:cNvPr id="7" name="Rectangle 6"/>
          <p:cNvSpPr/>
          <p:nvPr/>
        </p:nvSpPr>
        <p:spPr>
          <a:xfrm>
            <a:off x="4571484" y="6373713"/>
            <a:ext cx="5237331" cy="830997"/>
          </a:xfrm>
          <a:prstGeom prst="rect">
            <a:avLst/>
          </a:prstGeom>
          <a:solidFill>
            <a:schemeClr val="bg1">
              <a:lumMod val="85000"/>
            </a:schemeClr>
          </a:solidFill>
          <a:ln>
            <a:solidFill>
              <a:schemeClr val="bg1">
                <a:lumMod val="50000"/>
              </a:schemeClr>
            </a:solidFill>
          </a:ln>
        </p:spPr>
        <p:txBody>
          <a:bodyPr wrap="none">
            <a:spAutoFit/>
          </a:bodyPr>
          <a:lstStyle/>
          <a:p>
            <a:r>
              <a:rPr lang="en-US" sz="2400" dirty="0"/>
              <a:t>GBIF is the primary data source.</a:t>
            </a:r>
          </a:p>
          <a:p>
            <a:r>
              <a:rPr lang="en-US" sz="2400" dirty="0" smtClean="0">
                <a:hlinkClick r:id="rId4"/>
              </a:rPr>
              <a:t>http</a:t>
            </a:r>
            <a:r>
              <a:rPr lang="en-US" sz="2400" dirty="0">
                <a:hlinkClick r:id="rId4"/>
              </a:rPr>
              <a:t>://www.cwrdiversity.org/resources</a:t>
            </a:r>
            <a:r>
              <a:rPr lang="en-US" sz="2400" dirty="0" smtClean="0">
                <a:hlinkClick r:id="rId4"/>
              </a:rPr>
              <a:t>/</a:t>
            </a:r>
            <a:r>
              <a:rPr lang="en-US" sz="2400" dirty="0" smtClean="0"/>
              <a:t> </a:t>
            </a:r>
            <a:endParaRPr lang="en-US" sz="2400" dirty="0"/>
          </a:p>
        </p:txBody>
      </p:sp>
    </p:spTree>
    <p:extLst>
      <p:ext uri="{BB962C8B-B14F-4D97-AF65-F5344CB8AC3E}">
        <p14:creationId xmlns:p14="http://schemas.microsoft.com/office/powerpoint/2010/main" val="3231456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3-10 at 14.36.18 .png">
            <a:hlinkClick r:id="rId3"/>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356" y="0"/>
            <a:ext cx="7487565" cy="7562850"/>
          </a:xfrm>
          <a:prstGeom prst="rect">
            <a:avLst/>
          </a:prstGeom>
          <a:ln>
            <a:solidFill>
              <a:schemeClr val="bg1">
                <a:lumMod val="75000"/>
              </a:schemeClr>
            </a:solidFill>
          </a:ln>
        </p:spPr>
      </p:pic>
      <p:pic>
        <p:nvPicPr>
          <p:cNvPr id="6" name="Picture 5" descr="logo.png">
            <a:hlinkClick r:id="rId5"/>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389911" y="397049"/>
            <a:ext cx="1859981" cy="1859981"/>
          </a:xfrm>
          <a:prstGeom prst="rect">
            <a:avLst/>
          </a:prstGeom>
        </p:spPr>
      </p:pic>
      <p:sp>
        <p:nvSpPr>
          <p:cNvPr id="7" name="Rectangle 6"/>
          <p:cNvSpPr/>
          <p:nvPr/>
        </p:nvSpPr>
        <p:spPr>
          <a:xfrm>
            <a:off x="7792591" y="2629297"/>
            <a:ext cx="2602672" cy="3293209"/>
          </a:xfrm>
          <a:prstGeom prst="rect">
            <a:avLst/>
          </a:prstGeom>
        </p:spPr>
        <p:txBody>
          <a:bodyPr wrap="square">
            <a:spAutoFit/>
          </a:bodyPr>
          <a:lstStyle/>
          <a:p>
            <a:pPr algn="r"/>
            <a:r>
              <a:rPr lang="en-US" dirty="0" smtClean="0"/>
              <a:t>The Global </a:t>
            </a:r>
            <a:r>
              <a:rPr lang="en-US" dirty="0"/>
              <a:t>Crop Wild Relative </a:t>
            </a:r>
            <a:r>
              <a:rPr lang="en-US" b="1" dirty="0" smtClean="0"/>
              <a:t>Occurrence</a:t>
            </a:r>
            <a:r>
              <a:rPr lang="en-US" dirty="0" smtClean="0"/>
              <a:t> Database include data from hundreds of data sources </a:t>
            </a:r>
            <a:r>
              <a:rPr lang="mr-IN" dirty="0" smtClean="0"/>
              <a:t>–</a:t>
            </a:r>
            <a:r>
              <a:rPr lang="en-US" dirty="0" smtClean="0"/>
              <a:t> including GBIF</a:t>
            </a:r>
          </a:p>
          <a:p>
            <a:pPr algn="r"/>
            <a:endParaRPr lang="en-US" dirty="0"/>
          </a:p>
          <a:p>
            <a:pPr algn="r"/>
            <a:r>
              <a:rPr lang="en-US" dirty="0" smtClean="0"/>
              <a:t>The CWR Database was published in GBIF (2016) </a:t>
            </a:r>
          </a:p>
          <a:p>
            <a:pPr algn="r"/>
            <a:r>
              <a:rPr lang="en-US" sz="1600" dirty="0" smtClean="0"/>
              <a:t>(</a:t>
            </a:r>
            <a:r>
              <a:rPr lang="en-US" sz="1600" i="1" dirty="0" smtClean="0"/>
              <a:t>excluding the data records originating from GBIF</a:t>
            </a:r>
            <a:r>
              <a:rPr lang="en-US" sz="1600" dirty="0" smtClean="0"/>
              <a:t>)</a:t>
            </a:r>
          </a:p>
          <a:p>
            <a:pPr algn="r"/>
            <a:endParaRPr lang="en-US" sz="1600" dirty="0" smtClean="0"/>
          </a:p>
          <a:p>
            <a:pPr algn="r"/>
            <a:r>
              <a:rPr lang="en-US" sz="1600" dirty="0" smtClean="0">
                <a:hlinkClick r:id="rId7"/>
              </a:rPr>
              <a:t>doi:10.15468</a:t>
            </a:r>
            <a:r>
              <a:rPr lang="en-US" sz="1600" dirty="0">
                <a:hlinkClick r:id="rId7"/>
              </a:rPr>
              <a:t>/</a:t>
            </a:r>
            <a:r>
              <a:rPr lang="en-US" sz="1600" dirty="0" smtClean="0">
                <a:hlinkClick r:id="rId7"/>
              </a:rPr>
              <a:t>jyrthk</a:t>
            </a:r>
            <a:endParaRPr lang="en-US" sz="1600" dirty="0"/>
          </a:p>
        </p:txBody>
      </p:sp>
      <p:sp>
        <p:nvSpPr>
          <p:cNvPr id="2" name="Rectangle 1"/>
          <p:cNvSpPr/>
          <p:nvPr/>
        </p:nvSpPr>
        <p:spPr>
          <a:xfrm>
            <a:off x="7936607" y="6517729"/>
            <a:ext cx="2461965" cy="769441"/>
          </a:xfrm>
          <a:prstGeom prst="rect">
            <a:avLst/>
          </a:prstGeom>
        </p:spPr>
        <p:txBody>
          <a:bodyPr wrap="square">
            <a:spAutoFit/>
          </a:bodyPr>
          <a:lstStyle/>
          <a:p>
            <a:pPr algn="r"/>
            <a:r>
              <a:rPr lang="en-US" sz="1100" dirty="0"/>
              <a:t>Vincent </a:t>
            </a:r>
            <a:r>
              <a:rPr lang="en-US" sz="1100" dirty="0" smtClean="0"/>
              <a:t> </a:t>
            </a:r>
            <a:r>
              <a:rPr lang="en-US" sz="1100" i="1" dirty="0" smtClean="0"/>
              <a:t>et </a:t>
            </a:r>
            <a:r>
              <a:rPr lang="en-US" sz="1100" i="1" dirty="0" err="1" smtClean="0"/>
              <a:t>al</a:t>
            </a:r>
            <a:r>
              <a:rPr lang="en-US" sz="1100" dirty="0" err="1" smtClean="0"/>
              <a:t>.N</a:t>
            </a:r>
            <a:r>
              <a:rPr lang="en-US" sz="1100" dirty="0" smtClean="0"/>
              <a:t> </a:t>
            </a:r>
            <a:r>
              <a:rPr lang="en-US" sz="1100" dirty="0"/>
              <a:t>(2013). A prioritized crop wild relative inventory to help underpin global food security</a:t>
            </a:r>
            <a:r>
              <a:rPr lang="en-US" sz="1100" dirty="0" smtClean="0"/>
              <a:t>. </a:t>
            </a:r>
            <a:r>
              <a:rPr lang="en-US" sz="1100" dirty="0"/>
              <a:t>doi:10.1016/j.biocon.2013.08.011</a:t>
            </a:r>
          </a:p>
        </p:txBody>
      </p:sp>
    </p:spTree>
    <p:extLst>
      <p:ext uri="{BB962C8B-B14F-4D97-AF65-F5344CB8AC3E}">
        <p14:creationId xmlns:p14="http://schemas.microsoft.com/office/powerpoint/2010/main" val="265932489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G_6219.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281" y="0"/>
            <a:ext cx="10744919" cy="7562850"/>
          </a:xfrm>
          <a:prstGeom prst="rect">
            <a:avLst/>
          </a:prstGeom>
        </p:spPr>
      </p:pic>
      <p:sp>
        <p:nvSpPr>
          <p:cNvPr id="2" name="Title 1"/>
          <p:cNvSpPr>
            <a:spLocks noGrp="1"/>
          </p:cNvSpPr>
          <p:nvPr>
            <p:ph type="title"/>
          </p:nvPr>
        </p:nvSpPr>
        <p:spPr>
          <a:xfrm>
            <a:off x="534433" y="109017"/>
            <a:ext cx="9619774" cy="971576"/>
          </a:xfrm>
        </p:spPr>
        <p:txBody>
          <a:bodyPr>
            <a:normAutofit/>
          </a:bodyPr>
          <a:lstStyle/>
          <a:p>
            <a:r>
              <a:rPr lang="en-US" sz="4800" i="1" dirty="0" smtClean="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rPr>
              <a:t>In situ </a:t>
            </a:r>
            <a:r>
              <a:rPr lang="en-US" sz="4800" dirty="0" smtClean="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rPr>
              <a:t>conservation of PGR</a:t>
            </a:r>
            <a:endParaRPr lang="en-US" sz="48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endParaRPr>
          </a:p>
        </p:txBody>
      </p:sp>
      <p:sp>
        <p:nvSpPr>
          <p:cNvPr id="7" name="Rectangle 6"/>
          <p:cNvSpPr/>
          <p:nvPr/>
        </p:nvSpPr>
        <p:spPr>
          <a:xfrm>
            <a:off x="159743" y="6955293"/>
            <a:ext cx="7416824" cy="276999"/>
          </a:xfrm>
          <a:prstGeom prst="rect">
            <a:avLst/>
          </a:prstGeom>
        </p:spPr>
        <p:txBody>
          <a:bodyPr wrap="square">
            <a:spAutoFit/>
          </a:bodyPr>
          <a:lstStyle/>
          <a:p>
            <a:r>
              <a:rPr lang="en-US" sz="1200" dirty="0">
                <a:solidFill>
                  <a:srgbClr val="F2F2F2"/>
                </a:solidFill>
                <a:effectLst>
                  <a:outerShdw blurRad="50800" dist="38100" dir="2700000" algn="tl" rotWithShape="0">
                    <a:srgbClr val="000000">
                      <a:alpha val="43000"/>
                    </a:srgbClr>
                  </a:outerShdw>
                </a:effectLst>
              </a:rPr>
              <a:t>Sea </a:t>
            </a:r>
            <a:r>
              <a:rPr lang="en-US" sz="1200" dirty="0" err="1">
                <a:solidFill>
                  <a:srgbClr val="F2F2F2"/>
                </a:solidFill>
                <a:effectLst>
                  <a:outerShdw blurRad="50800" dist="38100" dir="2700000" algn="tl" rotWithShape="0">
                    <a:srgbClr val="000000">
                      <a:alpha val="43000"/>
                    </a:srgbClr>
                  </a:outerShdw>
                </a:effectLst>
              </a:rPr>
              <a:t>cale</a:t>
            </a:r>
            <a:r>
              <a:rPr lang="en-US" sz="1200" dirty="0">
                <a:solidFill>
                  <a:srgbClr val="F2F2F2"/>
                </a:solidFill>
                <a:effectLst>
                  <a:outerShdw blurRad="50800" dist="38100" dir="2700000" algn="tl" rotWithShape="0">
                    <a:srgbClr val="000000">
                      <a:alpha val="43000"/>
                    </a:srgbClr>
                  </a:outerShdw>
                </a:effectLst>
              </a:rPr>
              <a:t> population at </a:t>
            </a:r>
            <a:r>
              <a:rPr lang="en-US" sz="1200" dirty="0" err="1">
                <a:solidFill>
                  <a:srgbClr val="F2F2F2"/>
                </a:solidFill>
                <a:effectLst>
                  <a:outerShdw blurRad="50800" dist="38100" dir="2700000" algn="tl" rotWithShape="0">
                    <a:srgbClr val="000000">
                      <a:alpha val="43000"/>
                    </a:srgbClr>
                  </a:outerShdw>
                </a:effectLst>
              </a:rPr>
              <a:t>Hvaløy</a:t>
            </a:r>
            <a:r>
              <a:rPr lang="en-US" sz="1200" dirty="0">
                <a:solidFill>
                  <a:srgbClr val="F2F2F2"/>
                </a:solidFill>
                <a:effectLst>
                  <a:outerShdw blurRad="50800" dist="38100" dir="2700000" algn="tl" rotWithShape="0">
                    <a:srgbClr val="000000">
                      <a:alpha val="43000"/>
                    </a:srgbClr>
                  </a:outerShdw>
                </a:effectLst>
              </a:rPr>
              <a:t>, Færder national park, </a:t>
            </a:r>
            <a:r>
              <a:rPr lang="en-US" sz="1200" dirty="0" err="1">
                <a:solidFill>
                  <a:srgbClr val="F2F2F2"/>
                </a:solidFill>
                <a:effectLst>
                  <a:outerShdw blurRad="50800" dist="38100" dir="2700000" algn="tl" rotWithShape="0">
                    <a:srgbClr val="000000">
                      <a:alpha val="43000"/>
                    </a:srgbClr>
                  </a:outerShdw>
                </a:effectLst>
              </a:rPr>
              <a:t>Vestfold</a:t>
            </a:r>
            <a:r>
              <a:rPr lang="en-US" sz="1200" dirty="0">
                <a:solidFill>
                  <a:srgbClr val="F2F2F2"/>
                </a:solidFill>
                <a:effectLst>
                  <a:outerShdw blurRad="50800" dist="38100" dir="2700000" algn="tl" rotWithShape="0">
                    <a:srgbClr val="000000">
                      <a:alpha val="43000"/>
                    </a:srgbClr>
                  </a:outerShdw>
                </a:effectLst>
              </a:rPr>
              <a:t>, Norway, 27th May 2015, CC-BY Dag Endresen</a:t>
            </a:r>
          </a:p>
        </p:txBody>
      </p:sp>
      <p:sp>
        <p:nvSpPr>
          <p:cNvPr id="8" name="Rectangle 7"/>
          <p:cNvSpPr/>
          <p:nvPr/>
        </p:nvSpPr>
        <p:spPr>
          <a:xfrm>
            <a:off x="1095847" y="1226299"/>
            <a:ext cx="8554304" cy="2339102"/>
          </a:xfrm>
          <a:prstGeom prst="rect">
            <a:avLst/>
          </a:prstGeom>
          <a:solidFill>
            <a:schemeClr val="bg1">
              <a:lumMod val="50000"/>
              <a:alpha val="50000"/>
            </a:schemeClr>
          </a:solidFill>
        </p:spPr>
        <p:txBody>
          <a:bodyPr wrap="square">
            <a:spAutoFit/>
          </a:bodyPr>
          <a:lstStyle/>
          <a:p>
            <a:pPr algn="just"/>
            <a:r>
              <a:rPr lang="en-US" sz="3200" i="1" dirty="0">
                <a:solidFill>
                  <a:srgbClr val="F2F2F2"/>
                </a:solidFill>
                <a:effectLst>
                  <a:glow rad="101600">
                    <a:schemeClr val="tx1">
                      <a:alpha val="75000"/>
                    </a:schemeClr>
                  </a:glow>
                </a:effectLst>
              </a:rPr>
              <a:t>In situ </a:t>
            </a:r>
            <a:r>
              <a:rPr lang="en-US" sz="3200" dirty="0">
                <a:solidFill>
                  <a:srgbClr val="F2F2F2"/>
                </a:solidFill>
                <a:effectLst>
                  <a:glow rad="101600">
                    <a:schemeClr val="tx1">
                      <a:alpha val="75000"/>
                    </a:schemeClr>
                  </a:glow>
                </a:effectLst>
              </a:rPr>
              <a:t>conservation is the on-site conservation or the conservation of genetic resources in natural populations of plant or animal species, such as forest genetic resources in natural </a:t>
            </a:r>
            <a:r>
              <a:rPr lang="en-US" sz="3200" dirty="0" smtClean="0">
                <a:solidFill>
                  <a:srgbClr val="F2F2F2"/>
                </a:solidFill>
                <a:effectLst>
                  <a:glow rad="101600">
                    <a:schemeClr val="tx1">
                      <a:alpha val="75000"/>
                    </a:schemeClr>
                  </a:glow>
                </a:effectLst>
              </a:rPr>
              <a:t>populations.</a:t>
            </a:r>
          </a:p>
          <a:p>
            <a:pPr algn="just"/>
            <a:r>
              <a:rPr lang="en-US" sz="1600" dirty="0">
                <a:solidFill>
                  <a:srgbClr val="F2F2F2"/>
                </a:solidFill>
                <a:effectLst>
                  <a:glow rad="101600">
                    <a:schemeClr val="tx1">
                      <a:alpha val="75000"/>
                    </a:schemeClr>
                  </a:glow>
                </a:effectLst>
              </a:rPr>
              <a:t>https://</a:t>
            </a:r>
            <a:r>
              <a:rPr lang="en-US" sz="1600" dirty="0" err="1">
                <a:solidFill>
                  <a:srgbClr val="F2F2F2"/>
                </a:solidFill>
                <a:effectLst>
                  <a:glow rad="101600">
                    <a:schemeClr val="tx1">
                      <a:alpha val="75000"/>
                    </a:schemeClr>
                  </a:glow>
                </a:effectLst>
              </a:rPr>
              <a:t>en.wikipedia.org</a:t>
            </a:r>
            <a:r>
              <a:rPr lang="en-US" sz="1600" dirty="0">
                <a:solidFill>
                  <a:srgbClr val="F2F2F2"/>
                </a:solidFill>
                <a:effectLst>
                  <a:glow rad="101600">
                    <a:schemeClr val="tx1">
                      <a:alpha val="75000"/>
                    </a:schemeClr>
                  </a:glow>
                </a:effectLst>
              </a:rPr>
              <a:t>/wiki/</a:t>
            </a:r>
            <a:r>
              <a:rPr lang="en-US" sz="1600" dirty="0" err="1" smtClean="0">
                <a:solidFill>
                  <a:srgbClr val="F2F2F2"/>
                </a:solidFill>
                <a:effectLst>
                  <a:glow rad="101600">
                    <a:schemeClr val="tx1">
                      <a:alpha val="75000"/>
                    </a:schemeClr>
                  </a:glow>
                </a:effectLst>
              </a:rPr>
              <a:t>In_situ_conservation</a:t>
            </a:r>
            <a:r>
              <a:rPr lang="en-US" sz="1600" dirty="0" smtClean="0">
                <a:solidFill>
                  <a:srgbClr val="F2F2F2"/>
                </a:solidFill>
                <a:effectLst>
                  <a:glow rad="101600">
                    <a:schemeClr val="tx1">
                      <a:alpha val="75000"/>
                    </a:schemeClr>
                  </a:glow>
                </a:effectLst>
              </a:rPr>
              <a:t>   </a:t>
            </a:r>
            <a:endParaRPr lang="en-US" sz="1600" dirty="0">
              <a:solidFill>
                <a:srgbClr val="F2F2F2"/>
              </a:solidFill>
              <a:effectLst>
                <a:glow rad="101600">
                  <a:schemeClr val="tx1">
                    <a:alpha val="75000"/>
                  </a:schemeClr>
                </a:glow>
              </a:effectLst>
            </a:endParaRPr>
          </a:p>
        </p:txBody>
      </p:sp>
      <p:pic>
        <p:nvPicPr>
          <p:cNvPr id="3" name="Picture 2" descr="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4519" y="3918387"/>
            <a:ext cx="3112071" cy="3124774"/>
          </a:xfrm>
          <a:prstGeom prst="rect">
            <a:avLst/>
          </a:prstGeom>
        </p:spPr>
      </p:pic>
    </p:spTree>
    <p:extLst>
      <p:ext uri="{BB962C8B-B14F-4D97-AF65-F5344CB8AC3E}">
        <p14:creationId xmlns:p14="http://schemas.microsoft.com/office/powerpoint/2010/main" val="1680990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7-11-17 at 09.03.08 .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6487" y="0"/>
            <a:ext cx="3832151" cy="7562850"/>
          </a:xfrm>
          <a:prstGeom prst="rect">
            <a:avLst/>
          </a:prstGeom>
          <a:solidFill>
            <a:schemeClr val="bg1">
              <a:lumMod val="50000"/>
            </a:schemeClr>
          </a:solidFill>
        </p:spPr>
      </p:pic>
      <p:sp>
        <p:nvSpPr>
          <p:cNvPr id="3" name="Title 2"/>
          <p:cNvSpPr>
            <a:spLocks noGrp="1"/>
          </p:cNvSpPr>
          <p:nvPr>
            <p:ph type="title"/>
          </p:nvPr>
        </p:nvSpPr>
        <p:spPr>
          <a:xfrm>
            <a:off x="534433" y="469057"/>
            <a:ext cx="5241934" cy="1260475"/>
          </a:xfrm>
        </p:spPr>
        <p:txBody>
          <a:bodyPr>
            <a:normAutofit fontScale="90000"/>
          </a:bodyPr>
          <a:lstStyle/>
          <a:p>
            <a:r>
              <a:rPr lang="en-US" dirty="0" smtClean="0">
                <a:solidFill>
                  <a:srgbClr val="008000"/>
                </a:solidFill>
              </a:rPr>
              <a:t>Færder national park </a:t>
            </a:r>
            <a:r>
              <a:rPr lang="mr-IN" dirty="0" smtClean="0">
                <a:solidFill>
                  <a:srgbClr val="008000"/>
                </a:solidFill>
              </a:rPr>
              <a:t>–</a:t>
            </a:r>
            <a:r>
              <a:rPr lang="en-US" dirty="0" smtClean="0">
                <a:solidFill>
                  <a:srgbClr val="008000"/>
                </a:solidFill>
              </a:rPr>
              <a:t> genetic reserve</a:t>
            </a:r>
            <a:endParaRPr lang="en-US" dirty="0">
              <a:solidFill>
                <a:srgbClr val="008000"/>
              </a:solidFill>
            </a:endParaRPr>
          </a:p>
        </p:txBody>
      </p:sp>
      <p:pic>
        <p:nvPicPr>
          <p:cNvPr id="4" name="Picture 3" descr="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0664" y="5431676"/>
            <a:ext cx="1009922" cy="1014045"/>
          </a:xfrm>
          <a:prstGeom prst="rect">
            <a:avLst/>
          </a:prstGeom>
        </p:spPr>
      </p:pic>
      <p:sp>
        <p:nvSpPr>
          <p:cNvPr id="5" name="Rectangle 4"/>
          <p:cNvSpPr/>
          <p:nvPr/>
        </p:nvSpPr>
        <p:spPr>
          <a:xfrm>
            <a:off x="663799" y="2300783"/>
            <a:ext cx="5343525" cy="3200877"/>
          </a:xfrm>
          <a:prstGeom prst="rect">
            <a:avLst/>
          </a:prstGeom>
        </p:spPr>
        <p:txBody>
          <a:bodyPr>
            <a:spAutoFit/>
          </a:bodyPr>
          <a:lstStyle/>
          <a:p>
            <a:r>
              <a:rPr lang="en-US" b="1" dirty="0"/>
              <a:t>Kap. 2.4 </a:t>
            </a:r>
            <a:r>
              <a:rPr lang="en-US" b="1" dirty="0" err="1"/>
              <a:t>Planteliv</a:t>
            </a:r>
            <a:r>
              <a:rPr lang="en-US" b="1" dirty="0"/>
              <a:t> </a:t>
            </a:r>
            <a:r>
              <a:rPr lang="en-US" b="1" dirty="0" err="1"/>
              <a:t>og</a:t>
            </a:r>
            <a:r>
              <a:rPr lang="en-US" b="1" dirty="0"/>
              <a:t> </a:t>
            </a:r>
            <a:r>
              <a:rPr lang="en-US" b="1" dirty="0" err="1"/>
              <a:t>genressurser</a:t>
            </a:r>
            <a:endParaRPr lang="en-US" b="1" dirty="0"/>
          </a:p>
          <a:p>
            <a:r>
              <a:rPr lang="en-US" dirty="0" err="1"/>
              <a:t>Tanken</a:t>
            </a:r>
            <a:r>
              <a:rPr lang="en-US" dirty="0"/>
              <a:t> </a:t>
            </a:r>
            <a:r>
              <a:rPr lang="en-US" dirty="0" err="1"/>
              <a:t>om</a:t>
            </a:r>
            <a:r>
              <a:rPr lang="en-US" dirty="0"/>
              <a:t> </a:t>
            </a:r>
            <a:r>
              <a:rPr lang="en-US" dirty="0" err="1"/>
              <a:t>nasjonalparken</a:t>
            </a:r>
            <a:r>
              <a:rPr lang="en-US" dirty="0"/>
              <a:t> </a:t>
            </a:r>
            <a:r>
              <a:rPr lang="en-US" dirty="0" err="1"/>
              <a:t>som</a:t>
            </a:r>
            <a:r>
              <a:rPr lang="en-US" dirty="0"/>
              <a:t> et </a:t>
            </a:r>
            <a:r>
              <a:rPr lang="en-US" dirty="0" err="1">
                <a:solidFill>
                  <a:srgbClr val="008000"/>
                </a:solidFill>
              </a:rPr>
              <a:t>genressursreservat</a:t>
            </a:r>
            <a:r>
              <a:rPr lang="en-US" dirty="0">
                <a:solidFill>
                  <a:srgbClr val="008000"/>
                </a:solidFill>
              </a:rPr>
              <a:t> </a:t>
            </a:r>
            <a:r>
              <a:rPr lang="en-US" dirty="0" err="1"/>
              <a:t>er</a:t>
            </a:r>
            <a:r>
              <a:rPr lang="en-US" dirty="0"/>
              <a:t> </a:t>
            </a:r>
            <a:r>
              <a:rPr lang="en-US" dirty="0" err="1"/>
              <a:t>spennende</a:t>
            </a:r>
            <a:r>
              <a:rPr lang="en-US" dirty="0"/>
              <a:t> </a:t>
            </a:r>
            <a:r>
              <a:rPr lang="en-US" dirty="0" err="1"/>
              <a:t>selv</a:t>
            </a:r>
            <a:r>
              <a:rPr lang="en-US" dirty="0"/>
              <a:t> </a:t>
            </a:r>
            <a:r>
              <a:rPr lang="en-US" dirty="0" err="1"/>
              <a:t>om</a:t>
            </a:r>
            <a:r>
              <a:rPr lang="en-US" dirty="0"/>
              <a:t> </a:t>
            </a:r>
            <a:r>
              <a:rPr lang="en-US" dirty="0" err="1"/>
              <a:t>dette</a:t>
            </a:r>
            <a:r>
              <a:rPr lang="en-US" dirty="0"/>
              <a:t> </a:t>
            </a:r>
            <a:r>
              <a:rPr lang="en-US" dirty="0" err="1"/>
              <a:t>er</a:t>
            </a:r>
            <a:r>
              <a:rPr lang="en-US" dirty="0"/>
              <a:t> </a:t>
            </a:r>
            <a:r>
              <a:rPr lang="en-US" dirty="0" err="1" smtClean="0"/>
              <a:t>uten</a:t>
            </a:r>
            <a:r>
              <a:rPr lang="en-US" dirty="0" smtClean="0"/>
              <a:t> </a:t>
            </a:r>
            <a:r>
              <a:rPr lang="en-US" dirty="0" err="1" smtClean="0"/>
              <a:t>forankring</a:t>
            </a:r>
            <a:r>
              <a:rPr lang="en-US" dirty="0" smtClean="0"/>
              <a:t> </a:t>
            </a:r>
            <a:r>
              <a:rPr lang="en-US" dirty="0" err="1"/>
              <a:t>til</a:t>
            </a:r>
            <a:r>
              <a:rPr lang="en-US" dirty="0"/>
              <a:t> </a:t>
            </a:r>
            <a:r>
              <a:rPr lang="en-US" dirty="0" err="1"/>
              <a:t>noe</a:t>
            </a:r>
            <a:r>
              <a:rPr lang="en-US" dirty="0"/>
              <a:t> </a:t>
            </a:r>
            <a:r>
              <a:rPr lang="en-US" dirty="0" err="1"/>
              <a:t>lovverk</a:t>
            </a:r>
            <a:r>
              <a:rPr lang="en-US" dirty="0"/>
              <a:t>. OF </a:t>
            </a:r>
            <a:r>
              <a:rPr lang="en-US" dirty="0" err="1"/>
              <a:t>er</a:t>
            </a:r>
            <a:r>
              <a:rPr lang="en-US" dirty="0"/>
              <a:t> </a:t>
            </a:r>
            <a:r>
              <a:rPr lang="en-US" dirty="0" err="1"/>
              <a:t>som</a:t>
            </a:r>
            <a:r>
              <a:rPr lang="en-US" dirty="0"/>
              <a:t> </a:t>
            </a:r>
            <a:r>
              <a:rPr lang="en-US" dirty="0" err="1"/>
              <a:t>grunneier</a:t>
            </a:r>
            <a:r>
              <a:rPr lang="en-US" dirty="0"/>
              <a:t> </a:t>
            </a:r>
            <a:r>
              <a:rPr lang="en-US" dirty="0" err="1"/>
              <a:t>stolt</a:t>
            </a:r>
            <a:r>
              <a:rPr lang="en-US" dirty="0"/>
              <a:t> </a:t>
            </a:r>
            <a:r>
              <a:rPr lang="en-US" dirty="0" err="1"/>
              <a:t>av</a:t>
            </a:r>
            <a:r>
              <a:rPr lang="en-US" dirty="0"/>
              <a:t> at </a:t>
            </a:r>
            <a:r>
              <a:rPr lang="en-US" dirty="0" err="1"/>
              <a:t>øya</a:t>
            </a:r>
            <a:r>
              <a:rPr lang="en-US" dirty="0"/>
              <a:t> </a:t>
            </a:r>
            <a:r>
              <a:rPr lang="en-US" dirty="0" err="1"/>
              <a:t>Kløvningen</a:t>
            </a:r>
            <a:r>
              <a:rPr lang="en-US" dirty="0"/>
              <a:t> </a:t>
            </a:r>
            <a:r>
              <a:rPr lang="en-US" dirty="0" err="1"/>
              <a:t>er</a:t>
            </a:r>
            <a:r>
              <a:rPr lang="en-US" dirty="0"/>
              <a:t> </a:t>
            </a:r>
            <a:r>
              <a:rPr lang="en-US" dirty="0" err="1"/>
              <a:t>utvalgt</a:t>
            </a:r>
            <a:r>
              <a:rPr lang="en-US" dirty="0"/>
              <a:t> </a:t>
            </a:r>
            <a:r>
              <a:rPr lang="en-US" dirty="0" err="1"/>
              <a:t>som</a:t>
            </a:r>
            <a:r>
              <a:rPr lang="en-US" dirty="0"/>
              <a:t> en </a:t>
            </a:r>
            <a:r>
              <a:rPr lang="en-US" dirty="0" err="1"/>
              <a:t>av</a:t>
            </a:r>
            <a:r>
              <a:rPr lang="en-US" dirty="0"/>
              <a:t> </a:t>
            </a:r>
            <a:r>
              <a:rPr lang="en-US" dirty="0" err="1"/>
              <a:t>syv</a:t>
            </a:r>
            <a:r>
              <a:rPr lang="en-US" dirty="0"/>
              <a:t> </a:t>
            </a:r>
            <a:r>
              <a:rPr lang="en-US" dirty="0" err="1"/>
              <a:t>øyer</a:t>
            </a:r>
            <a:r>
              <a:rPr lang="en-US" dirty="0"/>
              <a:t> </a:t>
            </a:r>
            <a:r>
              <a:rPr lang="en-US" dirty="0" err="1"/>
              <a:t>i</a:t>
            </a:r>
            <a:r>
              <a:rPr lang="en-US" dirty="0"/>
              <a:t> </a:t>
            </a:r>
            <a:r>
              <a:rPr lang="en-US" dirty="0" err="1"/>
              <a:t>nasjonalparken</a:t>
            </a:r>
            <a:r>
              <a:rPr lang="en-US" dirty="0"/>
              <a:t> </a:t>
            </a:r>
            <a:r>
              <a:rPr lang="en-US" dirty="0" err="1"/>
              <a:t>som</a:t>
            </a:r>
            <a:r>
              <a:rPr lang="en-US" dirty="0"/>
              <a:t> </a:t>
            </a:r>
            <a:r>
              <a:rPr lang="en-US" dirty="0" err="1"/>
              <a:t>spesiell</a:t>
            </a:r>
            <a:r>
              <a:rPr lang="en-US" dirty="0"/>
              <a:t> </a:t>
            </a:r>
            <a:r>
              <a:rPr lang="en-US" i="1" dirty="0">
                <a:solidFill>
                  <a:srgbClr val="008000"/>
                </a:solidFill>
              </a:rPr>
              <a:t>in situ </a:t>
            </a:r>
            <a:r>
              <a:rPr lang="en-US" dirty="0" err="1">
                <a:solidFill>
                  <a:srgbClr val="008000"/>
                </a:solidFill>
              </a:rPr>
              <a:t>bevaringslokalitet</a:t>
            </a:r>
            <a:r>
              <a:rPr lang="en-US" dirty="0">
                <a:solidFill>
                  <a:srgbClr val="008000"/>
                </a:solidFill>
              </a:rPr>
              <a:t>/</a:t>
            </a:r>
            <a:r>
              <a:rPr lang="en-US" dirty="0" err="1">
                <a:solidFill>
                  <a:srgbClr val="008000"/>
                </a:solidFill>
              </a:rPr>
              <a:t>genressursreservat</a:t>
            </a:r>
            <a:r>
              <a:rPr lang="en-US" dirty="0">
                <a:solidFill>
                  <a:srgbClr val="008000"/>
                </a:solidFill>
              </a:rPr>
              <a:t> </a:t>
            </a:r>
            <a:r>
              <a:rPr lang="en-US" dirty="0" err="1"/>
              <a:t>og</a:t>
            </a:r>
            <a:r>
              <a:rPr lang="en-US" dirty="0"/>
              <a:t> at </a:t>
            </a:r>
            <a:r>
              <a:rPr lang="en-US" dirty="0" err="1"/>
              <a:t>øya</a:t>
            </a:r>
            <a:r>
              <a:rPr lang="en-US" dirty="0"/>
              <a:t> </a:t>
            </a:r>
            <a:r>
              <a:rPr lang="en-US" dirty="0" err="1"/>
              <a:t>fremover</a:t>
            </a:r>
            <a:r>
              <a:rPr lang="en-US" dirty="0"/>
              <a:t> </a:t>
            </a:r>
            <a:r>
              <a:rPr lang="en-US" dirty="0" err="1"/>
              <a:t>ønskes</a:t>
            </a:r>
            <a:r>
              <a:rPr lang="en-US" dirty="0"/>
              <a:t> </a:t>
            </a:r>
            <a:r>
              <a:rPr lang="en-US" dirty="0" err="1"/>
              <a:t>fulgt</a:t>
            </a:r>
            <a:r>
              <a:rPr lang="en-US" dirty="0"/>
              <a:t> </a:t>
            </a:r>
            <a:r>
              <a:rPr lang="en-US" dirty="0" err="1"/>
              <a:t>opp</a:t>
            </a:r>
            <a:r>
              <a:rPr lang="en-US" dirty="0"/>
              <a:t> med </a:t>
            </a:r>
            <a:r>
              <a:rPr lang="en-US" dirty="0" err="1"/>
              <a:t>grundige</a:t>
            </a:r>
            <a:r>
              <a:rPr lang="en-US" dirty="0"/>
              <a:t> </a:t>
            </a:r>
            <a:r>
              <a:rPr lang="en-US" dirty="0" err="1"/>
              <a:t>registreringer</a:t>
            </a:r>
            <a:r>
              <a:rPr lang="en-US" dirty="0"/>
              <a:t> </a:t>
            </a:r>
            <a:r>
              <a:rPr lang="en-US" dirty="0" err="1"/>
              <a:t>og</a:t>
            </a:r>
            <a:r>
              <a:rPr lang="en-US" dirty="0"/>
              <a:t> </a:t>
            </a:r>
            <a:r>
              <a:rPr lang="en-US" dirty="0" err="1"/>
              <a:t>overvåkning</a:t>
            </a:r>
            <a:r>
              <a:rPr lang="en-US" dirty="0"/>
              <a:t>, </a:t>
            </a:r>
            <a:r>
              <a:rPr lang="en-US" dirty="0" err="1"/>
              <a:t>jf</a:t>
            </a:r>
            <a:r>
              <a:rPr lang="en-US" dirty="0"/>
              <a:t> </a:t>
            </a:r>
            <a:r>
              <a:rPr lang="en-US" dirty="0" err="1"/>
              <a:t>vedlegg</a:t>
            </a:r>
            <a:r>
              <a:rPr lang="en-US" dirty="0"/>
              <a:t> Færder </a:t>
            </a:r>
            <a:r>
              <a:rPr lang="en-US" dirty="0" err="1"/>
              <a:t>nasjonalpark</a:t>
            </a:r>
            <a:r>
              <a:rPr lang="en-US" dirty="0"/>
              <a:t> </a:t>
            </a:r>
            <a:r>
              <a:rPr lang="en-US" dirty="0" err="1"/>
              <a:t>som</a:t>
            </a:r>
            <a:r>
              <a:rPr lang="en-US" dirty="0"/>
              <a:t> </a:t>
            </a:r>
            <a:r>
              <a:rPr lang="en-US" dirty="0" err="1"/>
              <a:t>genressursreservat</a:t>
            </a:r>
            <a:r>
              <a:rPr lang="en-US" dirty="0" smtClean="0"/>
              <a:t>.</a:t>
            </a:r>
          </a:p>
          <a:p>
            <a:endParaRPr lang="en-US" dirty="0" smtClean="0"/>
          </a:p>
          <a:p>
            <a:r>
              <a:rPr lang="en-US" sz="1200" dirty="0" err="1" smtClean="0">
                <a:solidFill>
                  <a:schemeClr val="bg1">
                    <a:lumMod val="50000"/>
                  </a:schemeClr>
                </a:solidFill>
              </a:rPr>
              <a:t>Kommentar</a:t>
            </a:r>
            <a:r>
              <a:rPr lang="en-US" sz="1200" dirty="0" smtClean="0">
                <a:solidFill>
                  <a:schemeClr val="bg1">
                    <a:lumMod val="50000"/>
                  </a:schemeClr>
                </a:solidFill>
              </a:rPr>
              <a:t> </a:t>
            </a:r>
            <a:r>
              <a:rPr lang="en-US" sz="1200" dirty="0" err="1" smtClean="0">
                <a:solidFill>
                  <a:schemeClr val="bg1">
                    <a:lumMod val="50000"/>
                  </a:schemeClr>
                </a:solidFill>
              </a:rPr>
              <a:t>til</a:t>
            </a:r>
            <a:r>
              <a:rPr lang="en-US" sz="1200" dirty="0" smtClean="0">
                <a:solidFill>
                  <a:schemeClr val="bg1">
                    <a:lumMod val="50000"/>
                  </a:schemeClr>
                </a:solidFill>
              </a:rPr>
              <a:t> </a:t>
            </a:r>
            <a:r>
              <a:rPr lang="en-US" sz="1200" dirty="0" err="1" smtClean="0">
                <a:solidFill>
                  <a:schemeClr val="bg1">
                    <a:lumMod val="50000"/>
                  </a:schemeClr>
                </a:solidFill>
              </a:rPr>
              <a:t>Fylkesmannen</a:t>
            </a:r>
            <a:r>
              <a:rPr lang="en-US" sz="1200" dirty="0" smtClean="0">
                <a:solidFill>
                  <a:schemeClr val="bg1">
                    <a:lumMod val="50000"/>
                  </a:schemeClr>
                </a:solidFill>
              </a:rPr>
              <a:t> </a:t>
            </a:r>
            <a:r>
              <a:rPr lang="en-US" sz="1200" dirty="0" err="1" smtClean="0">
                <a:solidFill>
                  <a:schemeClr val="bg1">
                    <a:lumMod val="50000"/>
                  </a:schemeClr>
                </a:solidFill>
              </a:rPr>
              <a:t>i</a:t>
            </a:r>
            <a:r>
              <a:rPr lang="en-US" sz="1200" dirty="0" smtClean="0">
                <a:solidFill>
                  <a:schemeClr val="bg1">
                    <a:lumMod val="50000"/>
                  </a:schemeClr>
                </a:solidFill>
              </a:rPr>
              <a:t> </a:t>
            </a:r>
            <a:r>
              <a:rPr lang="en-US" sz="1200" dirty="0" err="1" smtClean="0">
                <a:solidFill>
                  <a:schemeClr val="bg1">
                    <a:lumMod val="50000"/>
                  </a:schemeClr>
                </a:solidFill>
              </a:rPr>
              <a:t>Vestfold</a:t>
            </a:r>
            <a:r>
              <a:rPr lang="en-US" sz="1200" dirty="0" smtClean="0">
                <a:solidFill>
                  <a:schemeClr val="bg1">
                    <a:lumMod val="50000"/>
                  </a:schemeClr>
                </a:solidFill>
              </a:rPr>
              <a:t>, </a:t>
            </a:r>
            <a:r>
              <a:rPr lang="en-US" sz="1200" dirty="0" err="1" smtClean="0">
                <a:solidFill>
                  <a:schemeClr val="bg1">
                    <a:lumMod val="50000"/>
                  </a:schemeClr>
                </a:solidFill>
              </a:rPr>
              <a:t>januar</a:t>
            </a:r>
            <a:r>
              <a:rPr lang="en-US" sz="1200" dirty="0" smtClean="0">
                <a:solidFill>
                  <a:schemeClr val="bg1">
                    <a:lumMod val="50000"/>
                  </a:schemeClr>
                </a:solidFill>
              </a:rPr>
              <a:t> 2016 </a:t>
            </a:r>
            <a:r>
              <a:rPr lang="en-US" sz="1200" dirty="0" err="1" smtClean="0">
                <a:solidFill>
                  <a:schemeClr val="bg1">
                    <a:lumMod val="50000"/>
                  </a:schemeClr>
                </a:solidFill>
              </a:rPr>
              <a:t>fra</a:t>
            </a:r>
            <a:r>
              <a:rPr lang="en-US" sz="1200" dirty="0" smtClean="0">
                <a:solidFill>
                  <a:schemeClr val="bg1">
                    <a:lumMod val="50000"/>
                  </a:schemeClr>
                </a:solidFill>
              </a:rPr>
              <a:t> </a:t>
            </a:r>
            <a:r>
              <a:rPr lang="en-US" sz="1200" dirty="0" err="1" smtClean="0">
                <a:solidFill>
                  <a:schemeClr val="bg1">
                    <a:lumMod val="50000"/>
                  </a:schemeClr>
                </a:solidFill>
              </a:rPr>
              <a:t>Friluftsrådet</a:t>
            </a:r>
            <a:r>
              <a:rPr lang="en-US" sz="1200" dirty="0" smtClean="0">
                <a:solidFill>
                  <a:schemeClr val="bg1">
                    <a:lumMod val="50000"/>
                  </a:schemeClr>
                </a:solidFill>
              </a:rPr>
              <a:t> </a:t>
            </a:r>
            <a:r>
              <a:rPr lang="en-US" sz="1200" dirty="0" err="1" smtClean="0">
                <a:solidFill>
                  <a:schemeClr val="bg1">
                    <a:lumMod val="50000"/>
                  </a:schemeClr>
                </a:solidFill>
              </a:rPr>
              <a:t>i</a:t>
            </a:r>
            <a:r>
              <a:rPr lang="en-US" sz="1200" dirty="0" smtClean="0">
                <a:solidFill>
                  <a:schemeClr val="bg1">
                    <a:lumMod val="50000"/>
                  </a:schemeClr>
                </a:solidFill>
              </a:rPr>
              <a:t> </a:t>
            </a:r>
            <a:r>
              <a:rPr lang="en-US" sz="1200" dirty="0" err="1" smtClean="0">
                <a:solidFill>
                  <a:schemeClr val="bg1">
                    <a:lumMod val="50000"/>
                  </a:schemeClr>
                </a:solidFill>
              </a:rPr>
              <a:t>Oslofjorden</a:t>
            </a:r>
            <a:endParaRPr lang="en-US" sz="1200" dirty="0" smtClean="0">
              <a:solidFill>
                <a:schemeClr val="bg1">
                  <a:lumMod val="50000"/>
                </a:schemeClr>
              </a:solidFill>
            </a:endParaRPr>
          </a:p>
          <a:p>
            <a:r>
              <a:rPr lang="en-US" sz="1000" dirty="0">
                <a:solidFill>
                  <a:schemeClr val="bg1">
                    <a:lumMod val="50000"/>
                  </a:schemeClr>
                </a:solidFill>
                <a:hlinkClick r:id="rId5"/>
              </a:rPr>
              <a:t>https://www.fylkesmannen.no/Vestfold/Arkiv---Horinger/Forvaltningsplan-Farder-nasjonalpark</a:t>
            </a:r>
            <a:r>
              <a:rPr lang="en-US" sz="1000" dirty="0" smtClean="0">
                <a:solidFill>
                  <a:schemeClr val="bg1">
                    <a:lumMod val="50000"/>
                  </a:schemeClr>
                </a:solidFill>
                <a:hlinkClick r:id="rId5"/>
              </a:rPr>
              <a:t>/</a:t>
            </a:r>
            <a:r>
              <a:rPr lang="en-US" sz="1000" dirty="0" smtClean="0">
                <a:solidFill>
                  <a:schemeClr val="bg1">
                    <a:lumMod val="50000"/>
                  </a:schemeClr>
                </a:solidFill>
              </a:rPr>
              <a:t> </a:t>
            </a:r>
            <a:endParaRPr lang="en-US" sz="1000" dirty="0">
              <a:solidFill>
                <a:schemeClr val="bg1">
                  <a:lumMod val="50000"/>
                </a:schemeClr>
              </a:solidFill>
            </a:endParaRPr>
          </a:p>
        </p:txBody>
      </p:sp>
    </p:spTree>
    <p:extLst>
      <p:ext uri="{BB962C8B-B14F-4D97-AF65-F5344CB8AC3E}">
        <p14:creationId xmlns:p14="http://schemas.microsoft.com/office/powerpoint/2010/main" val="1769815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0"/>
            <a:ext cx="10688638" cy="7562850"/>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63500" dist="23000" dir="5400000" rotWithShape="0">
              <a:srgbClr val="000000">
                <a:alpha val="34998"/>
              </a:srgbClr>
            </a:outerShdw>
          </a:effectLst>
        </p:spPr>
        <p:txBody>
          <a:bodyPr lIns="104287" tIns="52144" rIns="104287" bIns="52144" anchor="ctr"/>
          <a:lstStyle/>
          <a:p>
            <a:pPr algn="ctr">
              <a:defRPr/>
            </a:pPr>
            <a:endParaRPr lang="en-US">
              <a:solidFill>
                <a:schemeClr val="lt1"/>
              </a:solidFill>
              <a:latin typeface="+mn-lt"/>
              <a:ea typeface="+mn-ea"/>
              <a:cs typeface="+mn-cs"/>
            </a:endParaRPr>
          </a:p>
        </p:txBody>
      </p:sp>
      <p:sp>
        <p:nvSpPr>
          <p:cNvPr id="4099" name="TextBox 5"/>
          <p:cNvSpPr txBox="1">
            <a:spLocks noChangeArrowheads="1"/>
          </p:cNvSpPr>
          <p:nvPr/>
        </p:nvSpPr>
        <p:spPr bwMode="auto">
          <a:xfrm>
            <a:off x="637398" y="2125241"/>
            <a:ext cx="6497458" cy="252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287" tIns="52144" rIns="104287" bIns="52144">
            <a:spAutoFit/>
          </a:bodyPr>
          <a:lstStyle>
            <a:lvl1pPr>
              <a:defRPr sz="3200">
                <a:solidFill>
                  <a:schemeClr val="tx1"/>
                </a:solidFill>
                <a:latin typeface="Calibri" charset="0"/>
                <a:ea typeface="ＭＳ Ｐゴシック" charset="0"/>
                <a:cs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5700" b="1" dirty="0" smtClean="0">
                <a:latin typeface="Trebuchet MS" charset="0"/>
              </a:rPr>
              <a:t>Landraces</a:t>
            </a:r>
          </a:p>
          <a:p>
            <a:pPr algn="ctr"/>
            <a:endParaRPr lang="en-US" sz="2800" b="1" dirty="0" smtClean="0">
              <a:latin typeface="Trebuchet MS" charset="0"/>
            </a:endParaRPr>
          </a:p>
          <a:p>
            <a:pPr algn="ctr"/>
            <a:r>
              <a:rPr lang="en-US" sz="2400" b="1" dirty="0" smtClean="0">
                <a:latin typeface="Trebuchet MS" charset="0"/>
              </a:rPr>
              <a:t>Traditionally cultivated, </a:t>
            </a:r>
          </a:p>
          <a:p>
            <a:pPr algn="ctr"/>
            <a:r>
              <a:rPr lang="en-US" sz="2400" b="1" dirty="0" smtClean="0">
                <a:latin typeface="Trebuchet MS" charset="0"/>
              </a:rPr>
              <a:t>locally adapted, and </a:t>
            </a:r>
          </a:p>
          <a:p>
            <a:pPr algn="ctr"/>
            <a:r>
              <a:rPr lang="en-US" sz="2400" b="1" dirty="0" smtClean="0">
                <a:latin typeface="Trebuchet MS" charset="0"/>
              </a:rPr>
              <a:t>genetically diverse</a:t>
            </a:r>
            <a:endParaRPr lang="en-US" sz="2400" b="1" dirty="0">
              <a:latin typeface="Trebuchet MS" charset="0"/>
            </a:endParaRPr>
          </a:p>
        </p:txBody>
      </p:sp>
      <p:pic>
        <p:nvPicPr>
          <p:cNvPr id="4" name="Picture 5" descr="NHM_symbol_gronn cut.gif"/>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a:ext>
            </a:extLst>
          </a:blip>
          <a:srcRect/>
          <a:stretch>
            <a:fillRect/>
          </a:stretch>
        </p:blipFill>
        <p:spPr bwMode="auto">
          <a:xfrm>
            <a:off x="36901" y="4122737"/>
            <a:ext cx="3552825" cy="3440113"/>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5219282898_57f9963f37.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134856" y="5188924"/>
            <a:ext cx="3553781" cy="2373925"/>
          </a:xfrm>
          <a:prstGeom prst="rect">
            <a:avLst/>
          </a:prstGeom>
          <a:ln>
            <a:solidFill>
              <a:srgbClr val="7F7F7F"/>
            </a:solidFill>
          </a:ln>
        </p:spPr>
      </p:pic>
      <p:pic>
        <p:nvPicPr>
          <p:cNvPr id="6" name="Picture 5" descr="dried-beans jpg.jp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134856" y="2557289"/>
            <a:ext cx="3553781" cy="2750580"/>
          </a:xfrm>
          <a:prstGeom prst="rect">
            <a:avLst/>
          </a:prstGeom>
          <a:ln>
            <a:solidFill>
              <a:srgbClr val="7F7F7F"/>
            </a:solidFill>
          </a:ln>
        </p:spPr>
      </p:pic>
      <p:pic>
        <p:nvPicPr>
          <p:cNvPr id="7" name="Picture 6" descr="carrot1.jp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134856" y="-1"/>
            <a:ext cx="3553782" cy="2701305"/>
          </a:xfrm>
          <a:prstGeom prst="rect">
            <a:avLst/>
          </a:prstGeom>
          <a:ln>
            <a:solidFill>
              <a:schemeClr val="bg1">
                <a:lumMod val="50000"/>
              </a:schemeClr>
            </a:solidFill>
          </a:ln>
        </p:spPr>
      </p:pic>
    </p:spTree>
    <p:extLst>
      <p:ext uri="{BB962C8B-B14F-4D97-AF65-F5344CB8AC3E}">
        <p14:creationId xmlns:p14="http://schemas.microsoft.com/office/powerpoint/2010/main" val="49697377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5"/>
          <p:cNvSpPr>
            <a:spLocks noGrp="1"/>
          </p:cNvSpPr>
          <p:nvPr>
            <p:ph idx="4294967295"/>
          </p:nvPr>
        </p:nvSpPr>
        <p:spPr>
          <a:xfrm>
            <a:off x="591791" y="1693193"/>
            <a:ext cx="6048672" cy="5400601"/>
          </a:xfrm>
        </p:spPr>
        <p:txBody>
          <a:bodyPr>
            <a:noAutofit/>
          </a:bodyPr>
          <a:lstStyle/>
          <a:p>
            <a:pPr marL="0" indent="0">
              <a:buNone/>
            </a:pPr>
            <a:r>
              <a:rPr lang="en-US" sz="2000" dirty="0" smtClean="0"/>
              <a:t>“</a:t>
            </a:r>
            <a:r>
              <a:rPr lang="en-US" sz="2000" b="1" i="1" dirty="0" smtClean="0"/>
              <a:t>Landraces</a:t>
            </a:r>
            <a:r>
              <a:rPr lang="en-US" sz="2000" i="1" dirty="0" smtClean="0"/>
              <a:t> have a certain genetic integrity. They are recognizable morphologically; farmers have names for them and different landraces are understood to differ in </a:t>
            </a:r>
            <a:r>
              <a:rPr lang="en-US" sz="2000" b="1" i="1" dirty="0" smtClean="0">
                <a:solidFill>
                  <a:srgbClr val="FF0000"/>
                </a:solidFill>
              </a:rPr>
              <a:t>adaptation</a:t>
            </a:r>
            <a:r>
              <a:rPr lang="en-US" sz="2000" i="1" dirty="0" smtClean="0">
                <a:solidFill>
                  <a:srgbClr val="FF0000"/>
                </a:solidFill>
              </a:rPr>
              <a:t> </a:t>
            </a:r>
            <a:r>
              <a:rPr lang="en-US" sz="2000" i="1" dirty="0" smtClean="0"/>
              <a:t>to soil type, time of seeding, date of maturity, height, nutritive value, use and other properties. Most important, they are</a:t>
            </a:r>
            <a:r>
              <a:rPr lang="en-US" sz="2000" b="1" i="1" dirty="0" smtClean="0"/>
              <a:t> </a:t>
            </a:r>
            <a:r>
              <a:rPr lang="en-US" sz="2000" b="1" i="1" dirty="0" smtClean="0">
                <a:solidFill>
                  <a:srgbClr val="FF0000"/>
                </a:solidFill>
              </a:rPr>
              <a:t>genetically</a:t>
            </a:r>
            <a:r>
              <a:rPr lang="en-US" sz="2000" b="1" i="1" dirty="0" smtClean="0"/>
              <a:t> </a:t>
            </a:r>
            <a:r>
              <a:rPr lang="en-US" sz="2000" b="1" i="1" dirty="0" smtClean="0">
                <a:solidFill>
                  <a:srgbClr val="FF0000"/>
                </a:solidFill>
              </a:rPr>
              <a:t>diverse</a:t>
            </a:r>
            <a:r>
              <a:rPr lang="en-US" sz="2000" dirty="0" smtClean="0"/>
              <a:t>” (</a:t>
            </a:r>
            <a:r>
              <a:rPr lang="en-US" sz="2000" dirty="0" smtClean="0">
                <a:hlinkClick r:id="rId3"/>
              </a:rPr>
              <a:t>Harlan 1975</a:t>
            </a:r>
            <a:r>
              <a:rPr lang="en-US" sz="2000" dirty="0" smtClean="0"/>
              <a:t>). </a:t>
            </a:r>
            <a:endParaRPr lang="en-US" sz="1800" dirty="0" smtClean="0"/>
          </a:p>
          <a:p>
            <a:pPr marL="0" indent="0">
              <a:buNone/>
            </a:pPr>
            <a:endParaRPr lang="en-US" sz="2000" dirty="0" smtClean="0"/>
          </a:p>
          <a:p>
            <a:pPr marL="0" indent="0">
              <a:buNone/>
            </a:pPr>
            <a:r>
              <a:rPr lang="en-US" sz="2000" dirty="0" smtClean="0"/>
              <a:t>"</a:t>
            </a:r>
            <a:r>
              <a:rPr lang="en-US" sz="2000" i="1" dirty="0" smtClean="0"/>
              <a:t>A </a:t>
            </a:r>
            <a:r>
              <a:rPr lang="en-US" sz="2000" b="1" i="1" dirty="0" smtClean="0"/>
              <a:t>landrace</a:t>
            </a:r>
            <a:r>
              <a:rPr lang="en-US" sz="2000" i="1" dirty="0" smtClean="0"/>
              <a:t> is a dynamic population(s) of a cultivated plant that has a historical origin, distinct identity and lacks formal crop improvement, as well as often being </a:t>
            </a:r>
            <a:r>
              <a:rPr lang="en-US" sz="2000" b="1" i="1" dirty="0" smtClean="0">
                <a:solidFill>
                  <a:srgbClr val="FF0000"/>
                </a:solidFill>
              </a:rPr>
              <a:t>genetically diverse, locally adapted </a:t>
            </a:r>
            <a:r>
              <a:rPr lang="en-US" sz="2000" i="1" dirty="0" smtClean="0"/>
              <a:t>and associated with traditional farming systems</a:t>
            </a:r>
            <a:r>
              <a:rPr lang="en-US" sz="2000" dirty="0" smtClean="0"/>
              <a:t>" (</a:t>
            </a:r>
            <a:r>
              <a:rPr lang="en-US" sz="2000" dirty="0" smtClean="0">
                <a:hlinkClick r:id="rId4"/>
              </a:rPr>
              <a:t>Villa </a:t>
            </a:r>
            <a:r>
              <a:rPr lang="en-US" sz="2000" i="1" dirty="0" smtClean="0">
                <a:hlinkClick r:id="rId4"/>
              </a:rPr>
              <a:t>et al</a:t>
            </a:r>
            <a:r>
              <a:rPr lang="en-US" sz="2000" dirty="0" smtClean="0">
                <a:hlinkClick r:id="rId4"/>
              </a:rPr>
              <a:t>. 2005</a:t>
            </a:r>
            <a:r>
              <a:rPr lang="en-US" sz="2000" dirty="0" smtClean="0"/>
              <a:t>). </a:t>
            </a:r>
            <a:endParaRPr lang="en-US" sz="1800" dirty="0"/>
          </a:p>
        </p:txBody>
      </p:sp>
      <p:sp>
        <p:nvSpPr>
          <p:cNvPr id="28" name="Title 27"/>
          <p:cNvSpPr>
            <a:spLocks noGrp="1"/>
          </p:cNvSpPr>
          <p:nvPr>
            <p:ph type="title" idx="4294967295"/>
          </p:nvPr>
        </p:nvSpPr>
        <p:spPr>
          <a:xfrm>
            <a:off x="87735" y="253033"/>
            <a:ext cx="6863195" cy="1260475"/>
          </a:xfrm>
        </p:spPr>
        <p:txBody>
          <a:bodyPr>
            <a:normAutofit/>
          </a:bodyPr>
          <a:lstStyle/>
          <a:p>
            <a:r>
              <a:rPr lang="en-US" sz="4100" smtClean="0"/>
              <a:t>Traditional cultivars, landraces</a:t>
            </a:r>
            <a:endParaRPr lang="en-US" sz="4100"/>
          </a:p>
        </p:txBody>
      </p:sp>
      <p:pic>
        <p:nvPicPr>
          <p:cNvPr id="2" name="Picture 1" descr="Bread wheat (Triticum aestivum) Nordic landrace, traditional cultivar, August 2010 Alnarp Sweden CC-BY Dag Endresen .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88535" y="0"/>
            <a:ext cx="3400103" cy="7550090"/>
          </a:xfrm>
          <a:prstGeom prst="rect">
            <a:avLst/>
          </a:prstGeom>
        </p:spPr>
      </p:pic>
    </p:spTree>
    <p:extLst>
      <p:ext uri="{BB962C8B-B14F-4D97-AF65-F5344CB8AC3E}">
        <p14:creationId xmlns:p14="http://schemas.microsoft.com/office/powerpoint/2010/main" val="315102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7775" y="252095"/>
            <a:ext cx="9721080" cy="1213302"/>
          </a:xfrm>
          <a:prstGeom prst="rect">
            <a:avLst/>
          </a:prstGeom>
          <a:noFill/>
        </p:spPr>
        <p:txBody>
          <a:bodyPr wrap="square" lIns="104287" tIns="52144" rIns="104287" bIns="52144">
            <a:spAutoFit/>
          </a:bodyPr>
          <a:lstStyle/>
          <a:p>
            <a:pPr>
              <a:defRPr/>
            </a:pP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Centers of origin for selected crops</a:t>
            </a:r>
          </a:p>
          <a:p>
            <a:pPr>
              <a:defRPr/>
            </a:pPr>
            <a:r>
              <a:rPr lang="en-U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can provide places to search for traditional cultivars &amp; CWRs</a:t>
            </a:r>
            <a:endPar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2" name="Picture 1" descr="Centers of origin of cultivated crop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9743" y="1621185"/>
            <a:ext cx="10415444" cy="5760640"/>
          </a:xfrm>
          <a:prstGeom prst="rect">
            <a:avLst/>
          </a:prstGeom>
        </p:spPr>
      </p:pic>
      <p:sp>
        <p:nvSpPr>
          <p:cNvPr id="4" name="Rectangle 3"/>
          <p:cNvSpPr/>
          <p:nvPr/>
        </p:nvSpPr>
        <p:spPr>
          <a:xfrm>
            <a:off x="4120183" y="6858605"/>
            <a:ext cx="5688632" cy="523220"/>
          </a:xfrm>
          <a:prstGeom prst="rect">
            <a:avLst/>
          </a:prstGeom>
        </p:spPr>
        <p:txBody>
          <a:bodyPr wrap="square">
            <a:spAutoFit/>
          </a:bodyPr>
          <a:lstStyle/>
          <a:p>
            <a:r>
              <a:rPr lang="en-US" sz="1400" dirty="0" smtClean="0">
                <a:solidFill>
                  <a:srgbClr val="7F7F7F"/>
                </a:solidFill>
              </a:rPr>
              <a:t>Map public domain </a:t>
            </a:r>
            <a:r>
              <a:rPr lang="en-US" sz="1400" dirty="0">
                <a:solidFill>
                  <a:srgbClr val="7F7F7F"/>
                </a:solidFill>
              </a:rPr>
              <a:t>by the </a:t>
            </a:r>
            <a:r>
              <a:rPr lang="en-US" sz="1400" dirty="0" smtClean="0">
                <a:solidFill>
                  <a:srgbClr val="7F7F7F"/>
                </a:solidFill>
              </a:rPr>
              <a:t>United States Department of Agriculture (USDA).</a:t>
            </a:r>
          </a:p>
          <a:p>
            <a:r>
              <a:rPr lang="en-US" sz="1400" dirty="0" smtClean="0">
                <a:solidFill>
                  <a:srgbClr val="7F7F7F"/>
                </a:solidFill>
              </a:rPr>
              <a:t>http</a:t>
            </a:r>
            <a:r>
              <a:rPr lang="en-US" sz="1400" dirty="0">
                <a:solidFill>
                  <a:srgbClr val="7F7F7F"/>
                </a:solidFill>
              </a:rPr>
              <a:t>://</a:t>
            </a:r>
            <a:r>
              <a:rPr lang="en-US" sz="1400" dirty="0" err="1">
                <a:solidFill>
                  <a:srgbClr val="7F7F7F"/>
                </a:solidFill>
              </a:rPr>
              <a:t>commons.wikimedia.org</a:t>
            </a:r>
            <a:r>
              <a:rPr lang="en-US" sz="1400" dirty="0">
                <a:solidFill>
                  <a:srgbClr val="7F7F7F"/>
                </a:solidFill>
              </a:rPr>
              <a:t>/wiki/File:Feature2originmap600.</a:t>
            </a:r>
            <a:r>
              <a:rPr lang="en-US" sz="1400" dirty="0" smtClean="0">
                <a:solidFill>
                  <a:srgbClr val="7F7F7F"/>
                </a:solidFill>
              </a:rPr>
              <a:t>png</a:t>
            </a:r>
            <a:endParaRPr lang="en-US" sz="1400" dirty="0">
              <a:solidFill>
                <a:srgbClr val="7F7F7F"/>
              </a:solidFill>
            </a:endParaRPr>
          </a:p>
        </p:txBody>
      </p:sp>
    </p:spTree>
    <p:extLst>
      <p:ext uri="{BB962C8B-B14F-4D97-AF65-F5344CB8AC3E}">
        <p14:creationId xmlns:p14="http://schemas.microsoft.com/office/powerpoint/2010/main" val="216097340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y_frog.gif"/>
          <p:cNvPicPr>
            <a:picLocks noChangeAspect="1"/>
          </p:cNvPicPr>
          <p:nvPr/>
        </p:nvPicPr>
        <p:blipFill>
          <a:blip r:embed="rId3">
            <a:lum bright="4000" contrast="9000"/>
          </a:blip>
          <a:stretch>
            <a:fillRect/>
          </a:stretch>
        </p:blipFill>
        <p:spPr>
          <a:xfrm>
            <a:off x="8" y="-21008"/>
            <a:ext cx="4579995" cy="7583858"/>
          </a:xfrm>
          <a:prstGeom prst="rect">
            <a:avLst/>
          </a:prstGeom>
        </p:spPr>
      </p:pic>
      <p:pic>
        <p:nvPicPr>
          <p:cNvPr id="7" name="Picture 6" descr="2010-06-IMG_3540-cut.jpg"/>
          <p:cNvPicPr>
            <a:picLocks noChangeAspect="1"/>
          </p:cNvPicPr>
          <p:nvPr/>
        </p:nvPicPr>
        <p:blipFill>
          <a:blip r:embed="rId4"/>
          <a:stretch>
            <a:fillRect/>
          </a:stretch>
        </p:blipFill>
        <p:spPr>
          <a:xfrm>
            <a:off x="6334922" y="0"/>
            <a:ext cx="4353720" cy="7562850"/>
          </a:xfrm>
          <a:prstGeom prst="rect">
            <a:avLst/>
          </a:prstGeom>
        </p:spPr>
      </p:pic>
      <p:sp>
        <p:nvSpPr>
          <p:cNvPr id="2" name="Title 1"/>
          <p:cNvSpPr>
            <a:spLocks noGrp="1"/>
          </p:cNvSpPr>
          <p:nvPr>
            <p:ph type="title"/>
          </p:nvPr>
        </p:nvSpPr>
        <p:spPr>
          <a:xfrm>
            <a:off x="534462" y="276225"/>
            <a:ext cx="4881865" cy="1056928"/>
          </a:xfrm>
        </p:spPr>
        <p:txBody>
          <a:bodyPr>
            <a:noAutofit/>
          </a:bodyPr>
          <a:lstStyle/>
          <a:p>
            <a:r>
              <a:rPr lang="en-US" sz="66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TOPICS:</a:t>
            </a:r>
            <a:endParaRPr lang="en-US" sz="6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8" name="Rectangle 7"/>
          <p:cNvSpPr/>
          <p:nvPr/>
        </p:nvSpPr>
        <p:spPr>
          <a:xfrm>
            <a:off x="6712471" y="7055067"/>
            <a:ext cx="2994309" cy="261576"/>
          </a:xfrm>
          <a:prstGeom prst="rect">
            <a:avLst/>
          </a:prstGeom>
          <a:effectLst>
            <a:glow rad="152400">
              <a:schemeClr val="tx1">
                <a:alpha val="80000"/>
              </a:schemeClr>
            </a:glow>
            <a:outerShdw blurRad="63500" dist="50800" dir="2700000" algn="tl" rotWithShape="0">
              <a:srgbClr val="000000">
                <a:alpha val="70000"/>
              </a:srgbClr>
            </a:outerShdw>
            <a:softEdge rad="152400"/>
          </a:effectLst>
        </p:spPr>
        <p:txBody>
          <a:bodyPr wrap="none" lIns="91405" tIns="45703" rIns="91405" bIns="45703">
            <a:spAutoFit/>
          </a:bodyPr>
          <a:lstStyle/>
          <a:p>
            <a:r>
              <a:rPr lang="en-US" sz="1100" dirty="0">
                <a:solidFill>
                  <a:srgbClr val="FFFFFF"/>
                </a:solidFill>
              </a:rPr>
              <a:t>Wheat at Alnarp, June </a:t>
            </a:r>
            <a:r>
              <a:rPr lang="en-US" sz="1100" dirty="0" smtClean="0">
                <a:solidFill>
                  <a:srgbClr val="FFFFFF"/>
                </a:solidFill>
              </a:rPr>
              <a:t>2010, CC-by Dag Endresen </a:t>
            </a:r>
            <a:endParaRPr lang="en-US" sz="1100" dirty="0">
              <a:solidFill>
                <a:srgbClr val="FFFFFF"/>
              </a:solidFill>
            </a:endParaRPr>
          </a:p>
        </p:txBody>
      </p:sp>
      <p:sp>
        <p:nvSpPr>
          <p:cNvPr id="6" name="Slide Number Placeholder 13"/>
          <p:cNvSpPr>
            <a:spLocks noGrp="1"/>
          </p:cNvSpPr>
          <p:nvPr>
            <p:ph type="sldNum" sz="quarter" idx="12"/>
          </p:nvPr>
        </p:nvSpPr>
        <p:spPr>
          <a:xfrm>
            <a:off x="9992519" y="7112573"/>
            <a:ext cx="534432" cy="402652"/>
          </a:xfrm>
        </p:spPr>
        <p:txBody>
          <a:bodyPr/>
          <a:lstStyle/>
          <a:p>
            <a:pPr>
              <a:defRPr/>
            </a:pPr>
            <a:fld id="{C123A2F8-7B5E-FB4E-B602-4CE3CA3B3DB7}" type="slidenum">
              <a:rPr lang="en-US" smtClean="0">
                <a:solidFill>
                  <a:srgbClr val="FFFF00"/>
                </a:solidFill>
              </a:rPr>
              <a:pPr>
                <a:defRPr/>
              </a:pPr>
              <a:t>2</a:t>
            </a:fld>
            <a:endParaRPr lang="en-US" dirty="0">
              <a:solidFill>
                <a:srgbClr val="FFFF00"/>
              </a:solidFill>
            </a:endParaRPr>
          </a:p>
        </p:txBody>
      </p:sp>
      <p:sp>
        <p:nvSpPr>
          <p:cNvPr id="10" name="Content Placeholder 2"/>
          <p:cNvSpPr>
            <a:spLocks noGrp="1"/>
          </p:cNvSpPr>
          <p:nvPr>
            <p:ph idx="1"/>
          </p:nvPr>
        </p:nvSpPr>
        <p:spPr>
          <a:xfrm>
            <a:off x="87735" y="1477185"/>
            <a:ext cx="6120672" cy="5885655"/>
          </a:xfrm>
        </p:spPr>
        <p:txBody>
          <a:bodyPr>
            <a:normAutofit/>
          </a:bodyPr>
          <a:lstStyle/>
          <a:p>
            <a:r>
              <a:rPr lang="en-US" dirty="0" smtClean="0"/>
              <a:t>Food security &amp; genetic resources</a:t>
            </a:r>
          </a:p>
          <a:p>
            <a:r>
              <a:rPr lang="en-US" dirty="0"/>
              <a:t>Agricultural biodiversity informatics and GBIF</a:t>
            </a:r>
          </a:p>
          <a:p>
            <a:r>
              <a:rPr lang="en-US" dirty="0" smtClean="0"/>
              <a:t>Agro</a:t>
            </a:r>
            <a:r>
              <a:rPr lang="en-US" dirty="0"/>
              <a:t>-ecology and </a:t>
            </a:r>
            <a:r>
              <a:rPr lang="en-US" dirty="0" smtClean="0"/>
              <a:t>modelling</a:t>
            </a:r>
            <a:endParaRPr lang="en-US" dirty="0"/>
          </a:p>
          <a:p>
            <a:pPr lvl="1"/>
            <a:r>
              <a:rPr lang="en-US" dirty="0"/>
              <a:t>Predictive link between climate data and trait data</a:t>
            </a:r>
          </a:p>
          <a:p>
            <a:pPr lvl="1"/>
            <a:r>
              <a:rPr lang="en-US" dirty="0" smtClean="0"/>
              <a:t>Selected examples </a:t>
            </a:r>
            <a:r>
              <a:rPr lang="en-US" dirty="0"/>
              <a:t>of studies:</a:t>
            </a:r>
          </a:p>
          <a:p>
            <a:pPr lvl="2"/>
            <a:r>
              <a:rPr lang="en-US" dirty="0" smtClean="0"/>
              <a:t>Morphology of Nordic </a:t>
            </a:r>
            <a:r>
              <a:rPr lang="en-US" dirty="0"/>
              <a:t>barley</a:t>
            </a:r>
          </a:p>
          <a:p>
            <a:pPr lvl="2"/>
            <a:r>
              <a:rPr lang="en-US" dirty="0"/>
              <a:t>Net blotch on </a:t>
            </a:r>
            <a:r>
              <a:rPr lang="en-US" dirty="0" smtClean="0"/>
              <a:t>barley</a:t>
            </a:r>
            <a:endParaRPr lang="en-US" dirty="0"/>
          </a:p>
          <a:p>
            <a:pPr lvl="2"/>
            <a:r>
              <a:rPr lang="en-US" dirty="0"/>
              <a:t>Stem rust on </a:t>
            </a:r>
            <a:r>
              <a:rPr lang="en-US" dirty="0" smtClean="0"/>
              <a:t>wheat</a:t>
            </a:r>
            <a:endParaRPr lang="en-US" dirty="0"/>
          </a:p>
        </p:txBody>
      </p:sp>
    </p:spTree>
    <p:extLst>
      <p:ext uri="{BB962C8B-B14F-4D97-AF65-F5344CB8AC3E}">
        <p14:creationId xmlns:p14="http://schemas.microsoft.com/office/powerpoint/2010/main" val="322728851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2134.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20519" y="3932074"/>
            <a:ext cx="5268120" cy="3630776"/>
          </a:xfrm>
          <a:prstGeom prst="rect">
            <a:avLst/>
          </a:prstGeom>
        </p:spPr>
      </p:pic>
      <p:pic>
        <p:nvPicPr>
          <p:cNvPr id="20" name="Picture 9"/>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3932074"/>
            <a:ext cx="5420519" cy="3630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 name="Picture 10" descr="2004-02-IMG_5719.JPG"/>
          <p:cNvPicPr>
            <a:picLocks noChangeAspect="1"/>
          </p:cNvPicPr>
          <p:nvPr/>
        </p:nvPicPr>
        <p:blipFill>
          <a:blip r:embed="rId5"/>
          <a:stretch>
            <a:fillRect/>
          </a:stretch>
        </p:blipFill>
        <p:spPr>
          <a:xfrm>
            <a:off x="5420520" y="-41634"/>
            <a:ext cx="5268119" cy="3973708"/>
          </a:xfrm>
          <a:prstGeom prst="rect">
            <a:avLst/>
          </a:prstGeom>
          <a:ln>
            <a:solidFill>
              <a:schemeClr val="accent1"/>
            </a:solidFill>
          </a:ln>
        </p:spPr>
      </p:pic>
      <p:sp>
        <p:nvSpPr>
          <p:cNvPr id="15" name="Rectangle 14"/>
          <p:cNvSpPr/>
          <p:nvPr/>
        </p:nvSpPr>
        <p:spPr>
          <a:xfrm>
            <a:off x="8914673" y="3085116"/>
            <a:ext cx="1740296" cy="645998"/>
          </a:xfrm>
          <a:prstGeom prst="rect">
            <a:avLst/>
          </a:prstGeom>
          <a:effectLst>
            <a:glow rad="190500">
              <a:schemeClr val="bg1">
                <a:lumMod val="95000"/>
                <a:alpha val="75000"/>
              </a:schemeClr>
            </a:glow>
            <a:outerShdw blurRad="50800" dist="38100" dir="2700000" algn="tl" rotWithShape="0">
              <a:srgbClr val="000000">
                <a:alpha val="43000"/>
              </a:srgbClr>
            </a:outerShdw>
          </a:effectLst>
        </p:spPr>
        <p:txBody>
          <a:bodyPr wrap="none" lIns="91113" tIns="45555" rIns="91113" bIns="45555">
            <a:spAutoFit/>
          </a:bodyPr>
          <a:lstStyle/>
          <a:p>
            <a:pPr algn="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Seed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containers</a:t>
            </a:r>
          </a:p>
          <a:p>
            <a:pPr algn="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Alnarp</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Rectangle 16"/>
          <p:cNvSpPr/>
          <p:nvPr/>
        </p:nvSpPr>
        <p:spPr>
          <a:xfrm>
            <a:off x="94988" y="6775926"/>
            <a:ext cx="2297003" cy="645998"/>
          </a:xfrm>
          <a:prstGeom prst="rect">
            <a:avLst/>
          </a:prstGeom>
          <a:effectLst>
            <a:glow rad="114300">
              <a:schemeClr val="bg1">
                <a:lumMod val="50000"/>
                <a:alpha val="75000"/>
              </a:schemeClr>
            </a:glow>
            <a:outerShdw blurRad="50800" dist="38100" dir="2700000" algn="tl" rotWithShape="0">
              <a:srgbClr val="000000">
                <a:alpha val="43000"/>
              </a:srgbClr>
            </a:outerShdw>
          </a:effectLst>
        </p:spPr>
        <p:txBody>
          <a:bodyPr wrap="square" lIns="91113" tIns="45555" rIns="91113" bIns="45555">
            <a:spAutoFit/>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Svalbard Global</a:t>
            </a:r>
          </a:p>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Seed Vault</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13" name="Picture 12" descr="IMG_4383.JPG"/>
          <p:cNvPicPr>
            <a:picLocks noChangeAspect="1"/>
          </p:cNvPicPr>
          <p:nvPr/>
        </p:nvPicPr>
        <p:blipFill>
          <a:blip r:embed="rId6"/>
          <a:stretch>
            <a:fillRect/>
          </a:stretch>
        </p:blipFill>
        <p:spPr>
          <a:xfrm>
            <a:off x="1" y="-28574"/>
            <a:ext cx="5420519" cy="3960318"/>
          </a:xfrm>
          <a:prstGeom prst="rect">
            <a:avLst/>
          </a:prstGeom>
          <a:ln>
            <a:solidFill>
              <a:schemeClr val="accent1"/>
            </a:solidFill>
          </a:ln>
        </p:spPr>
      </p:pic>
      <p:sp>
        <p:nvSpPr>
          <p:cNvPr id="14" name="Rectangle 13"/>
          <p:cNvSpPr/>
          <p:nvPr/>
        </p:nvSpPr>
        <p:spPr>
          <a:xfrm>
            <a:off x="7916063" y="6774637"/>
            <a:ext cx="2655912" cy="645998"/>
          </a:xfrm>
          <a:prstGeom prst="rect">
            <a:avLst/>
          </a:prstGeom>
          <a:effectLst>
            <a:glow rad="114300">
              <a:schemeClr val="bg1">
                <a:lumMod val="50000"/>
                <a:alpha val="75000"/>
              </a:schemeClr>
            </a:glow>
            <a:outerShdw blurRad="50800" dist="38100" dir="2700000" algn="tl" rotWithShape="0">
              <a:srgbClr val="000000">
                <a:alpha val="43000"/>
              </a:srgbClr>
            </a:outerShdw>
          </a:effectLst>
        </p:spPr>
        <p:txBody>
          <a:bodyPr wrap="square" lIns="91113" tIns="45555" rIns="91113" bIns="45555">
            <a:spAutoFit/>
          </a:bodyPr>
          <a:lstStyle/>
          <a:p>
            <a:pPr algn="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Musa </a:t>
            </a:r>
            <a:r>
              <a:rPr lang="en-US" i="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 vitro</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Leuven</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8" name="Rectangle 17"/>
          <p:cNvSpPr/>
          <p:nvPr/>
        </p:nvSpPr>
        <p:spPr>
          <a:xfrm>
            <a:off x="69422" y="3059110"/>
            <a:ext cx="2070714" cy="645998"/>
          </a:xfrm>
          <a:prstGeom prst="rect">
            <a:avLst/>
          </a:prstGeom>
          <a:effectLst>
            <a:glow rad="114300">
              <a:schemeClr val="bg1">
                <a:lumMod val="50000"/>
                <a:alpha val="75000"/>
              </a:schemeClr>
            </a:glow>
            <a:outerShdw blurRad="50800" dist="38100" dir="2700000" algn="tl" rotWithShape="0">
              <a:srgbClr val="000000">
                <a:alpha val="43000"/>
              </a:srgbClr>
            </a:outerShdw>
          </a:effectLst>
        </p:spPr>
        <p:txBody>
          <a:bodyPr wrap="square" lIns="91113" tIns="45555" rIns="91113" bIns="45555">
            <a:spAutoFit/>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Seed drying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room</a:t>
            </a:r>
          </a:p>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A</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lnarp</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6" name="Rectangle 15"/>
          <p:cNvSpPr/>
          <p:nvPr/>
        </p:nvSpPr>
        <p:spPr>
          <a:xfrm>
            <a:off x="599530" y="-41633"/>
            <a:ext cx="9641983" cy="584775"/>
          </a:xfrm>
          <a:prstGeom prst="rect">
            <a:avLst/>
          </a:prstGeom>
          <a:effectLst>
            <a:glow rad="127000">
              <a:schemeClr val="bg1">
                <a:lumMod val="50000"/>
                <a:alpha val="75000"/>
              </a:schemeClr>
            </a:glow>
          </a:effectLst>
        </p:spPr>
        <p:txBody>
          <a:bodyPr wrap="none" lIns="91405" tIns="45703" rIns="91405" bIns="45703">
            <a:spAutoFit/>
          </a:bodyPr>
          <a:lstStyle/>
          <a:p>
            <a:r>
              <a:rPr lang="en-US" sz="3200" i="1" dirty="0">
                <a:ln w="18415" cmpd="sng">
                  <a:solidFill>
                    <a:srgbClr val="FFFFFF"/>
                  </a:solidFill>
                  <a:prstDash val="solid"/>
                </a:ln>
                <a:solidFill>
                  <a:srgbClr val="FFFFFF"/>
                </a:solidFill>
                <a:effectLst>
                  <a:outerShdw blurRad="63500" dir="3600000" algn="tl" rotWithShape="0">
                    <a:srgbClr val="000000">
                      <a:alpha val="70000"/>
                    </a:srgbClr>
                  </a:outerShdw>
                </a:effectLst>
              </a:rPr>
              <a:t>Ex situ </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genebank collections for plant genetic resources</a:t>
            </a:r>
          </a:p>
        </p:txBody>
      </p:sp>
      <p:pic>
        <p:nvPicPr>
          <p:cNvPr id="4" name="Picture 3" descr="gbanksall_1_transp.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56931" y="1189136"/>
            <a:ext cx="7775820" cy="5209045"/>
          </a:xfrm>
          <a:prstGeom prst="rect">
            <a:avLst/>
          </a:prstGeom>
          <a:effectLst>
            <a:glow rad="63500">
              <a:schemeClr val="accent1">
                <a:lumMod val="20000"/>
                <a:lumOff val="80000"/>
                <a:alpha val="95000"/>
              </a:schemeClr>
            </a:glow>
          </a:effectLst>
        </p:spPr>
      </p:pic>
    </p:spTree>
    <p:extLst>
      <p:ext uri="{BB962C8B-B14F-4D97-AF65-F5344CB8AC3E}">
        <p14:creationId xmlns:p14="http://schemas.microsoft.com/office/powerpoint/2010/main" val="265828566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7" descr="2014-05 GeneSys Map.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0"/>
            <a:ext cx="10688638" cy="756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Screen Shot 2015-11-10 at 13.48.50 .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387" y="0"/>
            <a:ext cx="10688638" cy="7562849"/>
          </a:xfrm>
          <a:prstGeom prst="rect">
            <a:avLst/>
          </a:prstGeom>
        </p:spPr>
      </p:pic>
      <p:pic>
        <p:nvPicPr>
          <p:cNvPr id="4" name="Picture 3" descr="GeneSys.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10688638" cy="7562849"/>
          </a:xfrm>
          <a:prstGeom prst="rect">
            <a:avLst/>
          </a:prstGeom>
        </p:spPr>
      </p:pic>
      <p:sp>
        <p:nvSpPr>
          <p:cNvPr id="26627" name="Rectangle 6"/>
          <p:cNvSpPr>
            <a:spLocks noChangeArrowheads="1"/>
          </p:cNvSpPr>
          <p:nvPr/>
        </p:nvSpPr>
        <p:spPr bwMode="auto">
          <a:xfrm>
            <a:off x="3328095" y="6373713"/>
            <a:ext cx="7011802" cy="844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833" tIns="52417" rIns="104833" bIns="52417">
            <a:spAutoFit/>
          </a:bodyPr>
          <a:lstStyle/>
          <a:p>
            <a:r>
              <a:rPr lang="en-US" sz="2400" dirty="0" smtClean="0">
                <a:solidFill>
                  <a:srgbClr val="660066"/>
                </a:solidFill>
              </a:rPr>
              <a:t>2,601,831 </a:t>
            </a:r>
            <a:r>
              <a:rPr lang="en-US" sz="2400" dirty="0">
                <a:solidFill>
                  <a:srgbClr val="660066"/>
                </a:solidFill>
              </a:rPr>
              <a:t>germplasm accessions worldwide</a:t>
            </a:r>
          </a:p>
          <a:p>
            <a:r>
              <a:rPr lang="en-US" sz="2400" dirty="0" smtClean="0">
                <a:solidFill>
                  <a:srgbClr val="660066"/>
                </a:solidFill>
              </a:rPr>
              <a:t>434 </a:t>
            </a:r>
            <a:r>
              <a:rPr lang="en-US" sz="2400" dirty="0">
                <a:solidFill>
                  <a:srgbClr val="660066"/>
                </a:solidFill>
              </a:rPr>
              <a:t>institutes – 252 countries </a:t>
            </a:r>
            <a:r>
              <a:rPr lang="en-US" sz="2400" dirty="0" smtClean="0">
                <a:solidFill>
                  <a:srgbClr val="660066"/>
                </a:solidFill>
              </a:rPr>
              <a:t>(status November 2017)</a:t>
            </a:r>
            <a:endParaRPr lang="en-US" sz="2400" dirty="0">
              <a:solidFill>
                <a:srgbClr val="660066"/>
              </a:solidFill>
            </a:endParaRPr>
          </a:p>
        </p:txBody>
      </p:sp>
      <p:sp>
        <p:nvSpPr>
          <p:cNvPr id="26628" name="Rectangle 9"/>
          <p:cNvSpPr>
            <a:spLocks noChangeArrowheads="1"/>
          </p:cNvSpPr>
          <p:nvPr/>
        </p:nvSpPr>
        <p:spPr bwMode="auto">
          <a:xfrm>
            <a:off x="699944" y="1562153"/>
            <a:ext cx="29161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u="sng" dirty="0">
                <a:solidFill>
                  <a:srgbClr val="FFFFFF"/>
                </a:solidFill>
                <a:hlinkClick r:id="rId6"/>
              </a:rPr>
              <a:t>www.genesys-</a:t>
            </a:r>
            <a:r>
              <a:rPr lang="en-US" sz="2400" u="sng" dirty="0" smtClean="0">
                <a:solidFill>
                  <a:srgbClr val="FFFFFF"/>
                </a:solidFill>
                <a:hlinkClick r:id="rId6"/>
              </a:rPr>
              <a:t>pgr.org</a:t>
            </a:r>
            <a:r>
              <a:rPr lang="en-US" sz="2400" u="sng" dirty="0" smtClean="0">
                <a:solidFill>
                  <a:srgbClr val="FFFFFF"/>
                </a:solidFill>
              </a:rPr>
              <a:t> </a:t>
            </a:r>
            <a:r>
              <a:rPr lang="en-US" sz="2400" dirty="0" smtClean="0">
                <a:solidFill>
                  <a:srgbClr val="FFFFFF"/>
                </a:solidFill>
              </a:rPr>
              <a:t> </a:t>
            </a:r>
            <a:endParaRPr lang="en-US" sz="2400" dirty="0">
              <a:solidFill>
                <a:srgbClr val="FFFFFF"/>
              </a:solidFill>
            </a:endParaRPr>
          </a:p>
        </p:txBody>
      </p:sp>
      <p:pic>
        <p:nvPicPr>
          <p:cNvPr id="3" name="Picture 2" descr="Genesys logo grey.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91791" y="312763"/>
            <a:ext cx="3187700" cy="1206500"/>
          </a:xfrm>
          <a:prstGeom prst="rect">
            <a:avLst/>
          </a:prstGeom>
        </p:spPr>
      </p:pic>
      <p:pic>
        <p:nvPicPr>
          <p:cNvPr id="5" name="Picture 4" descr="9005057_300x300.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91791" y="5869657"/>
            <a:ext cx="1189137" cy="1189137"/>
          </a:xfrm>
          <a:prstGeom prst="rect">
            <a:avLst/>
          </a:prstGeom>
        </p:spPr>
      </p:pic>
      <p:pic>
        <p:nvPicPr>
          <p:cNvPr id="6" name="Picture 5" descr="Screen Shot 2017-11-16 at 20.52.21 .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534516" y="7218235"/>
            <a:ext cx="5154121" cy="334164"/>
          </a:xfrm>
          <a:prstGeom prst="rect">
            <a:avLst/>
          </a:prstGeom>
        </p:spPr>
      </p:pic>
    </p:spTree>
    <p:extLst>
      <p:ext uri="{BB962C8B-B14F-4D97-AF65-F5344CB8AC3E}">
        <p14:creationId xmlns:p14="http://schemas.microsoft.com/office/powerpoint/2010/main" val="195636981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173px-Bioversity_logo.svg.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29772" y="829097"/>
            <a:ext cx="2227115" cy="1944216"/>
          </a:xfrm>
          <a:prstGeom prst="rect">
            <a:avLst/>
          </a:prstGeom>
        </p:spPr>
      </p:pic>
      <p:sp>
        <p:nvSpPr>
          <p:cNvPr id="6" name="Rectangle 5"/>
          <p:cNvSpPr/>
          <p:nvPr/>
        </p:nvSpPr>
        <p:spPr>
          <a:xfrm>
            <a:off x="8229772" y="3421385"/>
            <a:ext cx="2242842" cy="3077766"/>
          </a:xfrm>
          <a:prstGeom prst="rect">
            <a:avLst/>
          </a:prstGeom>
        </p:spPr>
        <p:txBody>
          <a:bodyPr wrap="square">
            <a:spAutoFit/>
          </a:bodyPr>
          <a:lstStyle/>
          <a:p>
            <a:pPr algn="r"/>
            <a:r>
              <a:rPr lang="hr-HR" dirty="0" smtClean="0"/>
              <a:t>Biodiversity Collecting Mission Database</a:t>
            </a:r>
            <a:endParaRPr lang="hr-HR" dirty="0"/>
          </a:p>
          <a:p>
            <a:pPr algn="r"/>
            <a:r>
              <a:rPr lang="hr-HR" dirty="0" smtClean="0"/>
              <a:t>158 252 occurrences</a:t>
            </a:r>
            <a:endParaRPr lang="hr-HR" dirty="0"/>
          </a:p>
          <a:p>
            <a:pPr algn="r"/>
            <a:endParaRPr lang="hr-HR" dirty="0" smtClean="0"/>
          </a:p>
          <a:p>
            <a:pPr algn="r"/>
            <a:r>
              <a:rPr lang="hr-HR" dirty="0" smtClean="0">
                <a:hlinkClick r:id="rId4"/>
              </a:rPr>
              <a:t>doi:10.15468</a:t>
            </a:r>
            <a:r>
              <a:rPr lang="hr-HR" dirty="0">
                <a:hlinkClick r:id="rId4"/>
              </a:rPr>
              <a:t>/</a:t>
            </a:r>
            <a:r>
              <a:rPr lang="hr-HR" dirty="0" smtClean="0">
                <a:hlinkClick r:id="rId4"/>
              </a:rPr>
              <a:t>ulk1iz</a:t>
            </a:r>
            <a:endParaRPr lang="hr-HR" dirty="0" smtClean="0"/>
          </a:p>
          <a:p>
            <a:pPr algn="r"/>
            <a:endParaRPr lang="hr-HR" dirty="0"/>
          </a:p>
          <a:p>
            <a:pPr algn="r"/>
            <a:endParaRPr lang="hr-HR" dirty="0" smtClean="0"/>
          </a:p>
          <a:p>
            <a:pPr algn="r"/>
            <a:endParaRPr lang="hr-HR" dirty="0"/>
          </a:p>
          <a:p>
            <a:pPr algn="r"/>
            <a:endParaRPr lang="hr-HR" dirty="0" smtClean="0"/>
          </a:p>
          <a:p>
            <a:pPr algn="r"/>
            <a:r>
              <a:rPr lang="hr-HR" sz="1600" dirty="0" smtClean="0"/>
              <a:t>(Dataset published in GBIF June 2017)</a:t>
            </a:r>
            <a:endParaRPr lang="en-US" sz="1600" dirty="0"/>
          </a:p>
        </p:txBody>
      </p:sp>
      <p:pic>
        <p:nvPicPr>
          <p:cNvPr id="2" name="Picture 1" descr="Screen Shot 2017-11-15 at 23.22.50 .png">
            <a:hlinkClick r:id="rId4"/>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489" y="0"/>
            <a:ext cx="7844110" cy="7562850"/>
          </a:xfrm>
          <a:prstGeom prst="rect">
            <a:avLst/>
          </a:prstGeom>
          <a:ln>
            <a:solidFill>
              <a:schemeClr val="bg1">
                <a:lumMod val="50000"/>
              </a:schemeClr>
            </a:solidFill>
          </a:ln>
        </p:spPr>
      </p:pic>
    </p:spTree>
    <p:extLst>
      <p:ext uri="{BB962C8B-B14F-4D97-AF65-F5344CB8AC3E}">
        <p14:creationId xmlns:p14="http://schemas.microsoft.com/office/powerpoint/2010/main" val="425892074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0"/>
            <a:ext cx="10688638" cy="7562850"/>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63500" dist="23000" dir="5400000" rotWithShape="0">
              <a:srgbClr val="000000">
                <a:alpha val="34998"/>
              </a:srgbClr>
            </a:outerShdw>
          </a:effectLst>
        </p:spPr>
        <p:txBody>
          <a:bodyPr lIns="104160" tIns="52078" rIns="104160" bIns="52078" anchor="ctr"/>
          <a:lstStyle/>
          <a:p>
            <a:pPr algn="ctr">
              <a:defRPr/>
            </a:pPr>
            <a:endParaRPr lang="en-US">
              <a:solidFill>
                <a:schemeClr val="lt1"/>
              </a:solidFill>
              <a:latin typeface="+mn-lt"/>
              <a:ea typeface="+mn-ea"/>
              <a:cs typeface="+mn-cs"/>
            </a:endParaRPr>
          </a:p>
        </p:txBody>
      </p:sp>
      <p:sp>
        <p:nvSpPr>
          <p:cNvPr id="12291" name="TextBox 5"/>
          <p:cNvSpPr txBox="1">
            <a:spLocks noChangeArrowheads="1"/>
          </p:cNvSpPr>
          <p:nvPr/>
        </p:nvSpPr>
        <p:spPr bwMode="auto">
          <a:xfrm>
            <a:off x="625362" y="2263248"/>
            <a:ext cx="8985136" cy="185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160" tIns="52078" rIns="104160" bIns="52078">
            <a:spAutoFit/>
          </a:bodyPr>
          <a:lstStyle>
            <a:lvl1pPr>
              <a:defRPr sz="3200">
                <a:solidFill>
                  <a:schemeClr val="tx1"/>
                </a:solidFill>
                <a:latin typeface="Calibri" charset="0"/>
                <a:ea typeface="ＭＳ Ｐゴシック" charset="0"/>
                <a:cs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5700" b="1" dirty="0" smtClean="0">
                <a:latin typeface="Trebuchet MS" charset="0"/>
              </a:rPr>
              <a:t>Nordic crop wild relative conservation strategies</a:t>
            </a:r>
            <a:endParaRPr lang="en-US" sz="5700" b="1" dirty="0">
              <a:latin typeface="Trebuchet MS" charset="0"/>
            </a:endParaRPr>
          </a:p>
        </p:txBody>
      </p:sp>
      <p:pic>
        <p:nvPicPr>
          <p:cNvPr id="4" name="Picture 5" descr="NHM_symbol_gronn cut.gif"/>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a:ext>
            </a:extLst>
          </a:blip>
          <a:srcRect/>
          <a:stretch>
            <a:fillRect/>
          </a:stretch>
        </p:blipFill>
        <p:spPr bwMode="auto">
          <a:xfrm>
            <a:off x="36913" y="4122748"/>
            <a:ext cx="3552825" cy="3440113"/>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download.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79528" y="4417895"/>
            <a:ext cx="2857500" cy="2857500"/>
          </a:xfrm>
          <a:prstGeom prst="rect">
            <a:avLst/>
          </a:prstGeom>
        </p:spPr>
      </p:pic>
      <p:pic>
        <p:nvPicPr>
          <p:cNvPr id="2" name="Picture 1" descr="nordisk-ministerrad.gi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524398" y="583892"/>
            <a:ext cx="3086100" cy="1206500"/>
          </a:xfrm>
          <a:prstGeom prst="rect">
            <a:avLst/>
          </a:prstGeom>
        </p:spPr>
      </p:pic>
    </p:spTree>
    <p:extLst>
      <p:ext uri="{BB962C8B-B14F-4D97-AF65-F5344CB8AC3E}">
        <p14:creationId xmlns:p14="http://schemas.microsoft.com/office/powerpoint/2010/main" val="335235597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433" y="302887"/>
            <a:ext cx="6600839" cy="1260475"/>
          </a:xfrm>
        </p:spPr>
        <p:txBody>
          <a:bodyPr/>
          <a:lstStyle/>
          <a:p>
            <a:r>
              <a:rPr lang="en-US" dirty="0" smtClean="0">
                <a:solidFill>
                  <a:srgbClr val="008000"/>
                </a:solidFill>
              </a:rPr>
              <a:t>Nordic Crop Wild Relatives</a:t>
            </a:r>
            <a:endParaRPr lang="en-US" dirty="0">
              <a:solidFill>
                <a:srgbClr val="008000"/>
              </a:solidFill>
            </a:endParaRPr>
          </a:p>
        </p:txBody>
      </p:sp>
      <p:sp>
        <p:nvSpPr>
          <p:cNvPr id="3" name="Content Placeholder 2"/>
          <p:cNvSpPr>
            <a:spLocks noGrp="1"/>
          </p:cNvSpPr>
          <p:nvPr>
            <p:ph idx="1"/>
          </p:nvPr>
        </p:nvSpPr>
        <p:spPr>
          <a:xfrm>
            <a:off x="502429" y="1693193"/>
            <a:ext cx="9619774" cy="3132320"/>
          </a:xfrm>
        </p:spPr>
        <p:txBody>
          <a:bodyPr/>
          <a:lstStyle/>
          <a:p>
            <a:r>
              <a:rPr lang="en-US" dirty="0">
                <a:solidFill>
                  <a:schemeClr val="bg1">
                    <a:lumMod val="65000"/>
                  </a:schemeClr>
                </a:solidFill>
              </a:rPr>
              <a:t>EU </a:t>
            </a:r>
            <a:r>
              <a:rPr lang="en-US" dirty="0" smtClean="0">
                <a:solidFill>
                  <a:schemeClr val="bg1">
                    <a:lumMod val="65000"/>
                  </a:schemeClr>
                </a:solidFill>
              </a:rPr>
              <a:t>funded “</a:t>
            </a:r>
            <a:r>
              <a:rPr lang="en-US" i="1" dirty="0" smtClean="0">
                <a:solidFill>
                  <a:schemeClr val="bg1">
                    <a:lumMod val="65000"/>
                  </a:schemeClr>
                </a:solidFill>
              </a:rPr>
              <a:t>PGR Secure</a:t>
            </a:r>
            <a:r>
              <a:rPr lang="en-US" dirty="0">
                <a:solidFill>
                  <a:schemeClr val="bg1">
                    <a:lumMod val="65000"/>
                  </a:schemeClr>
                </a:solidFill>
              </a:rPr>
              <a:t>”</a:t>
            </a:r>
            <a:r>
              <a:rPr lang="en-US" dirty="0" smtClean="0">
                <a:solidFill>
                  <a:schemeClr val="bg1">
                    <a:lumMod val="65000"/>
                  </a:schemeClr>
                </a:solidFill>
              </a:rPr>
              <a:t> </a:t>
            </a:r>
            <a:r>
              <a:rPr lang="en-US" dirty="0">
                <a:solidFill>
                  <a:schemeClr val="bg1">
                    <a:lumMod val="65000"/>
                  </a:schemeClr>
                </a:solidFill>
              </a:rPr>
              <a:t>(2011-2014) </a:t>
            </a:r>
          </a:p>
          <a:p>
            <a:r>
              <a:rPr lang="en-US" dirty="0"/>
              <a:t>NMR funded project “</a:t>
            </a:r>
            <a:r>
              <a:rPr lang="en-US" b="1" i="1" dirty="0"/>
              <a:t>Ecosystem services: Genetic resources and crop wild relatives</a:t>
            </a:r>
            <a:r>
              <a:rPr lang="en-US" dirty="0"/>
              <a:t>” (2015-2016) </a:t>
            </a:r>
          </a:p>
          <a:p>
            <a:r>
              <a:rPr lang="en-US" dirty="0" smtClean="0"/>
              <a:t>NMR funded project </a:t>
            </a:r>
            <a:r>
              <a:rPr lang="en-US" dirty="0"/>
              <a:t>“</a:t>
            </a:r>
            <a:r>
              <a:rPr lang="en-US" b="1" i="1" dirty="0" smtClean="0"/>
              <a:t>Wild </a:t>
            </a:r>
            <a:r>
              <a:rPr lang="en-US" b="1" i="1" dirty="0"/>
              <a:t>genetic resources – a tool to meet climate </a:t>
            </a:r>
            <a:r>
              <a:rPr lang="en-US" b="1" i="1" dirty="0" smtClean="0"/>
              <a:t>change</a:t>
            </a:r>
            <a:r>
              <a:rPr lang="en-US" dirty="0" smtClean="0"/>
              <a:t>” (2017-2018) </a:t>
            </a:r>
            <a:endParaRPr lang="en-US" dirty="0"/>
          </a:p>
          <a:p>
            <a:endParaRPr lang="en-US" dirty="0"/>
          </a:p>
        </p:txBody>
      </p:sp>
      <p:pic>
        <p:nvPicPr>
          <p:cNvPr id="5" name="Picture 4" descr="NordGen icon.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8908" y="4981164"/>
            <a:ext cx="1062177" cy="1062177"/>
          </a:xfrm>
          <a:prstGeom prst="rect">
            <a:avLst/>
          </a:prstGeom>
        </p:spPr>
      </p:pic>
      <p:pic>
        <p:nvPicPr>
          <p:cNvPr id="6" name="Picture 5" descr="NordGen name.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5767" y="6090767"/>
            <a:ext cx="1280533" cy="354954"/>
          </a:xfrm>
          <a:prstGeom prst="rect">
            <a:avLst/>
          </a:prstGeom>
        </p:spPr>
      </p:pic>
      <p:pic>
        <p:nvPicPr>
          <p:cNvPr id="7" name="Picture 6" descr="AS-267487415865345@1440785377714_xl.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640463" y="5736477"/>
            <a:ext cx="2160346" cy="635142"/>
          </a:xfrm>
          <a:prstGeom prst="rect">
            <a:avLst/>
          </a:prstGeom>
        </p:spPr>
      </p:pic>
      <p:pic>
        <p:nvPicPr>
          <p:cNvPr id="8" name="Picture 7" descr="luomus_en_blue.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59943" y="5484259"/>
            <a:ext cx="2380426" cy="870669"/>
          </a:xfrm>
          <a:prstGeom prst="rect">
            <a:avLst/>
          </a:prstGeom>
        </p:spPr>
      </p:pic>
      <p:pic>
        <p:nvPicPr>
          <p:cNvPr id="9" name="Picture 8" descr="Luke_EN_300.jp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56287" y="5551272"/>
            <a:ext cx="1152128" cy="929383"/>
          </a:xfrm>
          <a:prstGeom prst="rect">
            <a:avLst/>
          </a:prstGeom>
        </p:spPr>
      </p:pic>
      <p:pic>
        <p:nvPicPr>
          <p:cNvPr id="10" name="Picture 9" descr="swedish-agriculture-logo.jp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099169" y="5365600"/>
            <a:ext cx="933929" cy="1115055"/>
          </a:xfrm>
          <a:prstGeom prst="rect">
            <a:avLst/>
          </a:prstGeom>
        </p:spPr>
      </p:pic>
      <p:pic>
        <p:nvPicPr>
          <p:cNvPr id="11" name="Picture 10" descr="Linköping_University_Seal.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616127" y="6426388"/>
            <a:ext cx="1001635" cy="1001635"/>
          </a:xfrm>
          <a:prstGeom prst="rect">
            <a:avLst/>
          </a:prstGeom>
        </p:spPr>
      </p:pic>
      <p:pic>
        <p:nvPicPr>
          <p:cNvPr id="12" name="Picture 11" descr="download-1.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15420" y="6717603"/>
            <a:ext cx="2489045" cy="652764"/>
          </a:xfrm>
          <a:prstGeom prst="rect">
            <a:avLst/>
          </a:prstGeom>
        </p:spPr>
      </p:pic>
      <p:pic>
        <p:nvPicPr>
          <p:cNvPr id="13" name="Picture 12" descr="Reykjavik Botanic Garden.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984280" y="6650663"/>
            <a:ext cx="1976150" cy="833576"/>
          </a:xfrm>
          <a:prstGeom prst="rect">
            <a:avLst/>
          </a:prstGeom>
        </p:spPr>
      </p:pic>
      <p:pic>
        <p:nvPicPr>
          <p:cNvPr id="14" name="Picture 13" descr="nordisk-ministerrad.gif"/>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7493040" y="46709"/>
            <a:ext cx="3086100" cy="1206500"/>
          </a:xfrm>
          <a:prstGeom prst="rect">
            <a:avLst/>
          </a:prstGeom>
        </p:spPr>
      </p:pic>
      <p:pic>
        <p:nvPicPr>
          <p:cNvPr id="15" name="Picture 14" descr="GBIF_NO.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302658" y="6554425"/>
            <a:ext cx="2996301" cy="956861"/>
          </a:xfrm>
          <a:prstGeom prst="rect">
            <a:avLst/>
          </a:prstGeom>
        </p:spPr>
      </p:pic>
    </p:spTree>
    <p:extLst>
      <p:ext uri="{BB962C8B-B14F-4D97-AF65-F5344CB8AC3E}">
        <p14:creationId xmlns:p14="http://schemas.microsoft.com/office/powerpoint/2010/main" val="2057675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48575" y="3877821"/>
            <a:ext cx="2736304" cy="2893099"/>
          </a:xfrm>
          <a:prstGeom prst="rect">
            <a:avLst/>
          </a:prstGeom>
        </p:spPr>
        <p:txBody>
          <a:bodyPr wrap="square">
            <a:spAutoFit/>
          </a:bodyPr>
          <a:lstStyle/>
          <a:p>
            <a:pPr algn="r"/>
            <a:r>
              <a:rPr lang="en-US" dirty="0" smtClean="0"/>
              <a:t>The Nordic Crop Wild Relative (CWR) </a:t>
            </a:r>
            <a:r>
              <a:rPr lang="en-US" b="1" dirty="0" smtClean="0"/>
              <a:t>Checklist</a:t>
            </a:r>
            <a:r>
              <a:rPr lang="en-US" dirty="0" smtClean="0"/>
              <a:t> is published in GBIF (2017)</a:t>
            </a:r>
          </a:p>
          <a:p>
            <a:pPr algn="r"/>
            <a:endParaRPr lang="en-US" sz="1600" dirty="0"/>
          </a:p>
          <a:p>
            <a:pPr algn="r"/>
            <a:r>
              <a:rPr lang="sk-SK" sz="1600" dirty="0">
                <a:hlinkClick r:id="rId3"/>
              </a:rPr>
              <a:t>doi:10.15468/itkype</a:t>
            </a:r>
            <a:endParaRPr lang="en-US" sz="1600" dirty="0"/>
          </a:p>
          <a:p>
            <a:pPr algn="r"/>
            <a:endParaRPr lang="en-US" sz="1600" dirty="0" smtClean="0"/>
          </a:p>
          <a:p>
            <a:pPr algn="r"/>
            <a:endParaRPr lang="en-US" sz="1600" dirty="0" smtClean="0"/>
          </a:p>
          <a:p>
            <a:pPr algn="r"/>
            <a:endParaRPr lang="en-US" sz="1600" dirty="0"/>
          </a:p>
          <a:p>
            <a:pPr algn="r"/>
            <a:r>
              <a:rPr lang="en-US" sz="1600" dirty="0" smtClean="0"/>
              <a:t>Nordic CWR conservation priorities are developed using GBIF-mediated data.</a:t>
            </a:r>
          </a:p>
        </p:txBody>
      </p:sp>
      <p:pic>
        <p:nvPicPr>
          <p:cNvPr id="5" name="Picture 4" descr="NordGen icon.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52631" y="380017"/>
            <a:ext cx="1992635" cy="1992635"/>
          </a:xfrm>
          <a:prstGeom prst="rect">
            <a:avLst/>
          </a:prstGeom>
        </p:spPr>
      </p:pic>
      <p:pic>
        <p:nvPicPr>
          <p:cNvPr id="6" name="Picture 5" descr="NordGen name.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24639" y="2593247"/>
            <a:ext cx="1864757" cy="516897"/>
          </a:xfrm>
          <a:prstGeom prst="rect">
            <a:avLst/>
          </a:prstGeom>
        </p:spPr>
      </p:pic>
      <p:pic>
        <p:nvPicPr>
          <p:cNvPr id="3" name="Picture 2" descr="Screen Shot 2017-11-15 at 23.20.07 .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24" y="0"/>
            <a:ext cx="7649399" cy="7562850"/>
          </a:xfrm>
          <a:prstGeom prst="rect">
            <a:avLst/>
          </a:prstGeom>
          <a:ln>
            <a:solidFill>
              <a:schemeClr val="bg1">
                <a:lumMod val="50000"/>
              </a:schemeClr>
            </a:solidFill>
          </a:ln>
        </p:spPr>
      </p:pic>
    </p:spTree>
    <p:extLst>
      <p:ext uri="{BB962C8B-B14F-4D97-AF65-F5344CB8AC3E}">
        <p14:creationId xmlns:p14="http://schemas.microsoft.com/office/powerpoint/2010/main" val="2641437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4324.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
            <a:ext cx="10681202" cy="7165801"/>
          </a:xfrm>
          <a:prstGeom prst="rect">
            <a:avLst/>
          </a:prstGeom>
        </p:spPr>
      </p:pic>
      <p:sp>
        <p:nvSpPr>
          <p:cNvPr id="3" name="Rectangle 2"/>
          <p:cNvSpPr/>
          <p:nvPr/>
        </p:nvSpPr>
        <p:spPr>
          <a:xfrm>
            <a:off x="87735" y="7207935"/>
            <a:ext cx="10369152" cy="307777"/>
          </a:xfrm>
          <a:prstGeom prst="rect">
            <a:avLst/>
          </a:prstGeom>
        </p:spPr>
        <p:txBody>
          <a:bodyPr wrap="square">
            <a:spAutoFit/>
          </a:bodyPr>
          <a:lstStyle/>
          <a:p>
            <a:r>
              <a:rPr lang="en-US" sz="1400" i="1" dirty="0" smtClean="0"/>
              <a:t>Conference at Lillehammer</a:t>
            </a:r>
            <a:r>
              <a:rPr lang="en-US" sz="1400" i="1" dirty="0"/>
              <a:t>, 27. </a:t>
            </a:r>
            <a:r>
              <a:rPr lang="en-US" sz="1400" i="1" dirty="0" err="1" smtClean="0"/>
              <a:t>january</a:t>
            </a:r>
            <a:r>
              <a:rPr lang="en-US" sz="1400" i="1" dirty="0" smtClean="0"/>
              <a:t> </a:t>
            </a:r>
            <a:r>
              <a:rPr lang="en-US" sz="1400" i="1" dirty="0"/>
              <a:t>2014: Genetic Resources for Food and Agriculture in a Changing Climate, </a:t>
            </a:r>
            <a:r>
              <a:rPr lang="en-US" sz="1400" i="1" dirty="0">
                <a:hlinkClick r:id="rId4"/>
              </a:rPr>
              <a:t>http://climate.nordgen.org</a:t>
            </a:r>
            <a:r>
              <a:rPr lang="en-US" sz="1400" i="1" dirty="0" smtClean="0">
                <a:hlinkClick r:id="rId4"/>
              </a:rPr>
              <a:t>/</a:t>
            </a:r>
            <a:r>
              <a:rPr lang="en-US" sz="1400" i="1" dirty="0" smtClean="0"/>
              <a:t> </a:t>
            </a:r>
            <a:endParaRPr lang="en-US" sz="1400" dirty="0"/>
          </a:p>
        </p:txBody>
      </p:sp>
      <p:sp>
        <p:nvSpPr>
          <p:cNvPr id="4" name="Rectangle 3"/>
          <p:cNvSpPr/>
          <p:nvPr/>
        </p:nvSpPr>
        <p:spPr>
          <a:xfrm>
            <a:off x="8264047" y="168018"/>
            <a:ext cx="2192840" cy="646331"/>
          </a:xfrm>
          <a:prstGeom prst="rect">
            <a:avLst/>
          </a:prstGeom>
        </p:spPr>
        <p:txBody>
          <a:bodyPr wrap="none">
            <a:spAutoFit/>
          </a:bodyPr>
          <a:lstStyle/>
          <a:p>
            <a:pPr algn="r"/>
            <a:r>
              <a:rPr lang="en-US" i="1" dirty="0">
                <a:solidFill>
                  <a:srgbClr val="F2F2F2"/>
                </a:solidFill>
              </a:rPr>
              <a:t>Lillehammer, </a:t>
            </a:r>
            <a:r>
              <a:rPr lang="en-US" i="1" dirty="0" smtClean="0">
                <a:solidFill>
                  <a:srgbClr val="F2F2F2"/>
                </a:solidFill>
              </a:rPr>
              <a:t>2014</a:t>
            </a:r>
            <a:endParaRPr lang="en-US" dirty="0" smtClean="0">
              <a:solidFill>
                <a:srgbClr val="F2F2F2"/>
              </a:solidFill>
            </a:endParaRPr>
          </a:p>
          <a:p>
            <a:pPr algn="r"/>
            <a:r>
              <a:rPr lang="en-US" dirty="0" smtClean="0">
                <a:solidFill>
                  <a:srgbClr val="F2F2F2"/>
                </a:solidFill>
              </a:rPr>
              <a:t>Photo: </a:t>
            </a:r>
            <a:r>
              <a:rPr lang="en-US" dirty="0">
                <a:solidFill>
                  <a:srgbClr val="F2F2F2"/>
                </a:solidFill>
              </a:rPr>
              <a:t>Åsmund </a:t>
            </a:r>
            <a:r>
              <a:rPr lang="en-US" dirty="0" smtClean="0">
                <a:solidFill>
                  <a:srgbClr val="F2F2F2"/>
                </a:solidFill>
              </a:rPr>
              <a:t>Asdal</a:t>
            </a:r>
            <a:endParaRPr lang="en-US" dirty="0">
              <a:solidFill>
                <a:srgbClr val="F2F2F2"/>
              </a:solidFill>
            </a:endParaRPr>
          </a:p>
        </p:txBody>
      </p:sp>
      <p:sp>
        <p:nvSpPr>
          <p:cNvPr id="5" name="Rectangle 4"/>
          <p:cNvSpPr/>
          <p:nvPr/>
        </p:nvSpPr>
        <p:spPr>
          <a:xfrm>
            <a:off x="1603680" y="6589737"/>
            <a:ext cx="4172687" cy="307777"/>
          </a:xfrm>
          <a:prstGeom prst="rect">
            <a:avLst/>
          </a:prstGeom>
        </p:spPr>
        <p:txBody>
          <a:bodyPr wrap="none">
            <a:spAutoFit/>
          </a:bodyPr>
          <a:lstStyle/>
          <a:p>
            <a:r>
              <a:rPr lang="en-US" sz="1400" dirty="0" err="1">
                <a:solidFill>
                  <a:schemeClr val="bg1">
                    <a:lumMod val="95000"/>
                  </a:schemeClr>
                </a:solidFill>
              </a:rPr>
              <a:t>Fuad</a:t>
            </a:r>
            <a:r>
              <a:rPr lang="en-US" sz="1400" dirty="0">
                <a:solidFill>
                  <a:schemeClr val="bg1">
                    <a:lumMod val="95000"/>
                  </a:schemeClr>
                </a:solidFill>
              </a:rPr>
              <a:t> </a:t>
            </a:r>
            <a:r>
              <a:rPr lang="en-US" sz="1400" dirty="0" err="1" smtClean="0">
                <a:solidFill>
                  <a:schemeClr val="bg1">
                    <a:lumMod val="95000"/>
                  </a:schemeClr>
                </a:solidFill>
              </a:rPr>
              <a:t>Gasi</a:t>
            </a:r>
            <a:r>
              <a:rPr lang="en-US" sz="1400" dirty="0" smtClean="0">
                <a:solidFill>
                  <a:schemeClr val="bg1">
                    <a:lumMod val="95000"/>
                  </a:schemeClr>
                </a:solidFill>
              </a:rPr>
              <a:t>, Jade Phillips (UK) &amp; Karen Jordal (UiO NHM) </a:t>
            </a:r>
            <a:endParaRPr lang="en-US" sz="1400" dirty="0">
              <a:solidFill>
                <a:schemeClr val="bg1">
                  <a:lumMod val="95000"/>
                </a:schemeClr>
              </a:solidFill>
            </a:endParaRPr>
          </a:p>
        </p:txBody>
      </p:sp>
      <p:pic>
        <p:nvPicPr>
          <p:cNvPr id="6" name="Picture 5" descr="Geco logo.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448775" y="5769642"/>
            <a:ext cx="1152128" cy="1152128"/>
          </a:xfrm>
          <a:prstGeom prst="rect">
            <a:avLst/>
          </a:prstGeom>
        </p:spPr>
      </p:pic>
    </p:spTree>
    <p:extLst>
      <p:ext uri="{BB962C8B-B14F-4D97-AF65-F5344CB8AC3E}">
        <p14:creationId xmlns:p14="http://schemas.microsoft.com/office/powerpoint/2010/main" val="528993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064399" y="613073"/>
            <a:ext cx="4392488" cy="5755423"/>
          </a:xfrm>
          <a:prstGeom prst="rect">
            <a:avLst/>
          </a:prstGeom>
        </p:spPr>
        <p:txBody>
          <a:bodyPr wrap="square">
            <a:spAutoFit/>
          </a:bodyPr>
          <a:lstStyle/>
          <a:p>
            <a:r>
              <a:rPr lang="en-US" sz="2400" b="1" dirty="0" smtClean="0">
                <a:solidFill>
                  <a:srgbClr val="008000"/>
                </a:solidFill>
              </a:rPr>
              <a:t>CWR conservation in Norway</a:t>
            </a:r>
          </a:p>
          <a:p>
            <a:endParaRPr lang="en-US" dirty="0" smtClean="0"/>
          </a:p>
          <a:p>
            <a:r>
              <a:rPr lang="en-US" dirty="0" smtClean="0"/>
              <a:t>Development of a conservation plan for Crop Wild Relatives in Norway using CWR species occurrence data points from GBIF.</a:t>
            </a:r>
          </a:p>
          <a:p>
            <a:endParaRPr lang="en-US" dirty="0" smtClean="0"/>
          </a:p>
          <a:p>
            <a:pPr marL="285750" indent="-285750">
              <a:buFont typeface="Arial"/>
              <a:buChar char="•"/>
              <a:defRPr/>
            </a:pPr>
            <a:r>
              <a:rPr lang="en-US" dirty="0"/>
              <a:t>Species richness of </a:t>
            </a:r>
            <a:r>
              <a:rPr lang="en-US" b="1" dirty="0"/>
              <a:t>201 priority CWR</a:t>
            </a:r>
            <a:r>
              <a:rPr lang="en-US" b="1" dirty="0" smtClean="0"/>
              <a:t>.</a:t>
            </a:r>
            <a:endParaRPr lang="en-US" dirty="0"/>
          </a:p>
          <a:p>
            <a:pPr marL="285750" indent="-285750">
              <a:buFont typeface="Arial"/>
              <a:buChar char="•"/>
              <a:defRPr/>
            </a:pPr>
            <a:r>
              <a:rPr lang="en-US" dirty="0"/>
              <a:t>Based on </a:t>
            </a:r>
            <a:r>
              <a:rPr lang="en-US" b="1" dirty="0"/>
              <a:t>592,705 records </a:t>
            </a:r>
            <a:r>
              <a:rPr lang="en-US" dirty="0"/>
              <a:t>from GBIF</a:t>
            </a:r>
            <a:r>
              <a:rPr lang="en-US" dirty="0" smtClean="0"/>
              <a:t>.</a:t>
            </a:r>
            <a:endParaRPr lang="en-US" dirty="0"/>
          </a:p>
          <a:p>
            <a:pPr marL="285750" indent="-285750">
              <a:buFont typeface="Arial"/>
              <a:buChar char="•"/>
              <a:defRPr/>
            </a:pPr>
            <a:r>
              <a:rPr lang="en-US" dirty="0"/>
              <a:t>Oslo and south east region have highest CWR taxonomic diversity.</a:t>
            </a:r>
          </a:p>
          <a:p>
            <a:endParaRPr lang="en-US" dirty="0" smtClean="0"/>
          </a:p>
          <a:p>
            <a:endParaRPr lang="en-US" dirty="0" smtClean="0"/>
          </a:p>
          <a:p>
            <a:r>
              <a:rPr lang="en-US" sz="1100" dirty="0" smtClean="0"/>
              <a:t>Phillips J, Brehm JM, </a:t>
            </a:r>
            <a:r>
              <a:rPr lang="en-US" sz="1100" dirty="0"/>
              <a:t>van </a:t>
            </a:r>
            <a:r>
              <a:rPr lang="en-US" sz="1100" dirty="0" err="1" smtClean="0"/>
              <a:t>Oort</a:t>
            </a:r>
            <a:r>
              <a:rPr lang="en-US" sz="1100" dirty="0" smtClean="0"/>
              <a:t> B, Asdal </a:t>
            </a:r>
            <a:r>
              <a:rPr lang="en-US" sz="1100" dirty="0" err="1" smtClean="0"/>
              <a:t>Å</a:t>
            </a:r>
            <a:r>
              <a:rPr lang="en-US" sz="1100" dirty="0" smtClean="0"/>
              <a:t>, Rasmussen M, &amp; Maxted N </a:t>
            </a:r>
            <a:r>
              <a:rPr lang="en-US" sz="1100" dirty="0"/>
              <a:t>(2017) </a:t>
            </a:r>
            <a:r>
              <a:rPr lang="en-US" sz="1100" dirty="0" smtClean="0"/>
              <a:t>Climate </a:t>
            </a:r>
            <a:r>
              <a:rPr lang="en-US" sz="1100" dirty="0"/>
              <a:t>change and national crop wild relative conservation planning. </a:t>
            </a:r>
            <a:r>
              <a:rPr lang="en-US" sz="1100" i="1" dirty="0" err="1"/>
              <a:t>Ambio</a:t>
            </a:r>
            <a:r>
              <a:rPr lang="en-US" sz="1100" dirty="0"/>
              <a:t>. </a:t>
            </a:r>
            <a:r>
              <a:rPr lang="en-US" sz="1100" dirty="0" smtClean="0"/>
              <a:t>DOI:</a:t>
            </a:r>
            <a:r>
              <a:rPr lang="en-US" sz="1100" dirty="0"/>
              <a:t>10.1007/s13280-017-0905-y</a:t>
            </a:r>
          </a:p>
          <a:p>
            <a:endParaRPr lang="en-US" sz="1100" dirty="0"/>
          </a:p>
          <a:p>
            <a:r>
              <a:rPr lang="en-US" sz="1100" dirty="0" smtClean="0"/>
              <a:t>Phillips J, Asdal </a:t>
            </a:r>
            <a:r>
              <a:rPr lang="en-US" sz="1100" dirty="0" err="1" smtClean="0"/>
              <a:t>Å</a:t>
            </a:r>
            <a:r>
              <a:rPr lang="en-US" sz="1100" dirty="0" smtClean="0"/>
              <a:t>, Brehm JM, Rasmussen M, &amp; Maxted N </a:t>
            </a:r>
            <a:r>
              <a:rPr lang="en-US" sz="1100" dirty="0"/>
              <a:t>(2016) </a:t>
            </a:r>
            <a:r>
              <a:rPr lang="en-US" sz="1100" i="1" dirty="0"/>
              <a:t>In </a:t>
            </a:r>
            <a:r>
              <a:rPr lang="en-US" sz="1100" i="1" dirty="0" smtClean="0"/>
              <a:t>situ </a:t>
            </a:r>
            <a:r>
              <a:rPr lang="en-US" sz="1100" dirty="0" smtClean="0"/>
              <a:t>and </a:t>
            </a:r>
            <a:r>
              <a:rPr lang="en-US" sz="1100" i="1" dirty="0"/>
              <a:t>ex situ </a:t>
            </a:r>
            <a:r>
              <a:rPr lang="en-US" sz="1100" dirty="0"/>
              <a:t>diversity analysis of priority crop wild relatives in Norway. </a:t>
            </a:r>
            <a:r>
              <a:rPr lang="en-US" sz="1100" i="1" dirty="0"/>
              <a:t>Diversity </a:t>
            </a:r>
            <a:r>
              <a:rPr lang="en-US" sz="1100" i="1" dirty="0" smtClean="0"/>
              <a:t>and </a:t>
            </a:r>
            <a:r>
              <a:rPr lang="en-US" sz="1100" i="1" dirty="0" smtClean="0"/>
              <a:t>Distributions</a:t>
            </a:r>
            <a:r>
              <a:rPr lang="en-US" sz="1100" dirty="0" smtClean="0"/>
              <a:t> 22: </a:t>
            </a:r>
            <a:r>
              <a:rPr lang="en-US" sz="1100" dirty="0"/>
              <a:t>1112–1126. DOI: 10.1111/ddi.</a:t>
            </a:r>
            <a:r>
              <a:rPr lang="en-US" sz="1100" dirty="0" smtClean="0"/>
              <a:t>12470</a:t>
            </a:r>
          </a:p>
          <a:p>
            <a:endParaRPr lang="en-US" sz="1100" dirty="0"/>
          </a:p>
          <a:p>
            <a:pPr>
              <a:spcBef>
                <a:spcPct val="0"/>
              </a:spcBef>
            </a:pPr>
            <a:r>
              <a:rPr lang="en-US" sz="1100" dirty="0" smtClean="0"/>
              <a:t>Asdal </a:t>
            </a:r>
            <a:r>
              <a:rPr lang="en-US" sz="1100" dirty="0" err="1"/>
              <a:t>Å</a:t>
            </a:r>
            <a:r>
              <a:rPr lang="en-US" sz="1100" dirty="0"/>
              <a:t>, </a:t>
            </a:r>
            <a:r>
              <a:rPr lang="en-US" sz="1100" dirty="0" smtClean="0"/>
              <a:t>Philips J, &amp; Maxted N </a:t>
            </a:r>
            <a:r>
              <a:rPr lang="en-US" sz="1100" dirty="0"/>
              <a:t>(2013). Boost for crop wild relative conservation in Norway. </a:t>
            </a:r>
            <a:r>
              <a:rPr lang="en-US" sz="1100" i="1" dirty="0"/>
              <a:t>Crop Wild Relative </a:t>
            </a:r>
            <a:r>
              <a:rPr lang="en-US" sz="1100" dirty="0"/>
              <a:t>9: 20-21. ISSN 1742-3694.</a:t>
            </a:r>
          </a:p>
          <a:p>
            <a:pPr>
              <a:spcBef>
                <a:spcPct val="0"/>
              </a:spcBef>
            </a:pPr>
            <a:endParaRPr lang="en-US" sz="1200" dirty="0" smtClean="0"/>
          </a:p>
          <a:p>
            <a:pPr>
              <a:spcBef>
                <a:spcPct val="0"/>
              </a:spcBef>
            </a:pPr>
            <a:endParaRPr lang="en-US" sz="1200" dirty="0"/>
          </a:p>
          <a:p>
            <a:pPr>
              <a:spcBef>
                <a:spcPct val="0"/>
              </a:spcBef>
            </a:pPr>
            <a:r>
              <a:rPr lang="nb-NO" sz="1200" dirty="0">
                <a:hlinkClick r:id="rId3"/>
              </a:rPr>
              <a:t>http://www.gbif.org/newsroom/uses/2016-phillips-et-al</a:t>
            </a:r>
            <a:r>
              <a:rPr lang="nb-NO" sz="1200" dirty="0"/>
              <a:t> </a:t>
            </a:r>
          </a:p>
        </p:txBody>
      </p:sp>
      <p:pic>
        <p:nvPicPr>
          <p:cNvPr id="9" name="Picture 8" descr="new_word_marque blue"/>
          <p:cNvPicPr>
            <a:picLocks noChangeAspect="1"/>
          </p:cNvPicPr>
          <p:nvPr/>
        </p:nvPicPr>
        <p:blipFill>
          <a:blip r:embed="rId4" cstate="print"/>
          <a:srcRect/>
          <a:stretch>
            <a:fillRect/>
          </a:stretch>
        </p:blipFill>
        <p:spPr bwMode="auto">
          <a:xfrm>
            <a:off x="7432551" y="6970720"/>
            <a:ext cx="1503000" cy="411105"/>
          </a:xfrm>
          <a:prstGeom prst="rect">
            <a:avLst/>
          </a:prstGeom>
          <a:noFill/>
          <a:ln w="9525">
            <a:noFill/>
            <a:miter lim="800000"/>
            <a:headEnd/>
            <a:tailEnd/>
          </a:ln>
        </p:spPr>
      </p:pic>
      <p:pic>
        <p:nvPicPr>
          <p:cNvPr id="11" name="Picture 10" descr="AS-267487415865345@1440785377714_xl.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36407" y="6987835"/>
            <a:ext cx="1247725" cy="366832"/>
          </a:xfrm>
          <a:prstGeom prst="rect">
            <a:avLst/>
          </a:prstGeom>
        </p:spPr>
      </p:pic>
      <p:pic>
        <p:nvPicPr>
          <p:cNvPr id="12" name="Picture 11" descr="GBIF_NO.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944719" y="6947819"/>
            <a:ext cx="1442916" cy="460791"/>
          </a:xfrm>
          <a:prstGeom prst="rect">
            <a:avLst/>
          </a:prstGeom>
        </p:spPr>
      </p:pic>
      <p:pic>
        <p:nvPicPr>
          <p:cNvPr id="10" name="Picture 9" descr="13280_2017_905_Fig1_HTML.gi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4293" y="65320"/>
            <a:ext cx="5794116" cy="6850186"/>
          </a:xfrm>
          <a:prstGeom prst="rect">
            <a:avLst/>
          </a:prstGeom>
        </p:spPr>
      </p:pic>
      <p:sp>
        <p:nvSpPr>
          <p:cNvPr id="13" name="Rectangle 12"/>
          <p:cNvSpPr/>
          <p:nvPr/>
        </p:nvSpPr>
        <p:spPr>
          <a:xfrm>
            <a:off x="54441" y="6917069"/>
            <a:ext cx="6105201" cy="600073"/>
          </a:xfrm>
          <a:prstGeom prst="rect">
            <a:avLst/>
          </a:prstGeom>
        </p:spPr>
        <p:txBody>
          <a:bodyPr wrap="square" lIns="91348" tIns="45675" rIns="91348" bIns="45675">
            <a:spAutoFit/>
          </a:bodyPr>
          <a:lstStyle/>
          <a:p>
            <a:r>
              <a:rPr lang="en-US" sz="1100" b="1" dirty="0"/>
              <a:t>Figure</a:t>
            </a:r>
            <a:r>
              <a:rPr lang="en-US" sz="1100" dirty="0"/>
              <a:t>. The predicted distribution of 187 priority CWR in Norway under the current climatic conditions. Red areas indicate taxon-rich areas with up to 124 taxa found there, and green areas indicate low taxon richness. Raster grid cell size 0.0416, approximately equal to 4 × 8 km2  (Philips </a:t>
            </a:r>
            <a:r>
              <a:rPr lang="en-US" sz="1100" i="1" dirty="0"/>
              <a:t>et al</a:t>
            </a:r>
            <a:r>
              <a:rPr lang="en-US" sz="1100" dirty="0"/>
              <a:t>. 2017)</a:t>
            </a:r>
          </a:p>
        </p:txBody>
      </p:sp>
    </p:spTree>
    <p:extLst>
      <p:ext uri="{BB962C8B-B14F-4D97-AF65-F5344CB8AC3E}">
        <p14:creationId xmlns:p14="http://schemas.microsoft.com/office/powerpoint/2010/main" val="3113913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752" y="6863994"/>
            <a:ext cx="5847879" cy="646331"/>
          </a:xfrm>
          <a:prstGeom prst="rect">
            <a:avLst/>
          </a:prstGeom>
        </p:spPr>
        <p:txBody>
          <a:bodyPr wrap="square">
            <a:spAutoFit/>
          </a:bodyPr>
          <a:lstStyle/>
          <a:p>
            <a:r>
              <a:rPr lang="en-US" sz="1200" b="1" dirty="0" smtClean="0"/>
              <a:t>Figure</a:t>
            </a:r>
            <a:r>
              <a:rPr lang="en-US" sz="1200" dirty="0" smtClean="0"/>
              <a:t>. The </a:t>
            </a:r>
            <a:r>
              <a:rPr lang="en-US" sz="1200" dirty="0"/>
              <a:t>average predicted taxon richness of 187 priority CWR in Norway under RCP 2.6 for the years </a:t>
            </a:r>
            <a:r>
              <a:rPr lang="en-US" sz="1200" b="1" dirty="0"/>
              <a:t>a</a:t>
            </a:r>
            <a:r>
              <a:rPr lang="en-US" sz="1200" dirty="0"/>
              <a:t> 2030, </a:t>
            </a:r>
            <a:r>
              <a:rPr lang="en-US" sz="1200" b="1" dirty="0"/>
              <a:t>b</a:t>
            </a:r>
            <a:r>
              <a:rPr lang="en-US" sz="1200" dirty="0"/>
              <a:t> 2050, </a:t>
            </a:r>
            <a:r>
              <a:rPr lang="en-US" sz="1200" b="1" dirty="0"/>
              <a:t>c</a:t>
            </a:r>
            <a:r>
              <a:rPr lang="en-US" sz="1200" dirty="0"/>
              <a:t> 2070, </a:t>
            </a:r>
            <a:r>
              <a:rPr lang="en-US" sz="1200" b="1" dirty="0"/>
              <a:t>d</a:t>
            </a:r>
            <a:r>
              <a:rPr lang="en-US" sz="1200" dirty="0"/>
              <a:t> 2080. Raster grid cell size 0.0416, approximately equal to 4 × 8 </a:t>
            </a:r>
            <a:r>
              <a:rPr lang="en-US" sz="1200" dirty="0" smtClean="0"/>
              <a:t>km</a:t>
            </a:r>
            <a:r>
              <a:rPr lang="en-US" sz="1200" baseline="30000" dirty="0" smtClean="0"/>
              <a:t>2</a:t>
            </a:r>
            <a:r>
              <a:rPr lang="en-US" sz="1200" dirty="0" smtClean="0"/>
              <a:t>  (Philips </a:t>
            </a:r>
            <a:r>
              <a:rPr lang="en-US" sz="1200" i="1" dirty="0" smtClean="0"/>
              <a:t>et al</a:t>
            </a:r>
            <a:r>
              <a:rPr lang="en-US" sz="1200" dirty="0" smtClean="0"/>
              <a:t>. 2017)</a:t>
            </a:r>
            <a:endParaRPr lang="en-US" sz="1200" dirty="0"/>
          </a:p>
        </p:txBody>
      </p:sp>
      <p:sp>
        <p:nvSpPr>
          <p:cNvPr id="6" name="Rectangle 5"/>
          <p:cNvSpPr/>
          <p:nvPr/>
        </p:nvSpPr>
        <p:spPr>
          <a:xfrm>
            <a:off x="6244311" y="1082915"/>
            <a:ext cx="4012179" cy="4062650"/>
          </a:xfrm>
          <a:prstGeom prst="rect">
            <a:avLst/>
          </a:prstGeom>
        </p:spPr>
        <p:txBody>
          <a:bodyPr wrap="square">
            <a:spAutoFit/>
          </a:bodyPr>
          <a:lstStyle/>
          <a:p>
            <a:r>
              <a:rPr lang="en-US" sz="2400" b="1" dirty="0" smtClean="0">
                <a:solidFill>
                  <a:srgbClr val="008000"/>
                </a:solidFill>
              </a:rPr>
              <a:t>CWR conservation in Norway</a:t>
            </a:r>
          </a:p>
          <a:p>
            <a:endParaRPr lang="en-US" dirty="0" smtClean="0"/>
          </a:p>
          <a:p>
            <a:r>
              <a:rPr lang="en-US" dirty="0" smtClean="0"/>
              <a:t>Development of a conservation plan for Crop Wild Relatives in Norway with extracted CWR species occurrence data points from GBIF.</a:t>
            </a:r>
          </a:p>
          <a:p>
            <a:endParaRPr lang="en-US" dirty="0"/>
          </a:p>
          <a:p>
            <a:endParaRPr lang="en-US" dirty="0" smtClean="0"/>
          </a:p>
          <a:p>
            <a:r>
              <a:rPr lang="en-US" sz="1200" dirty="0">
                <a:solidFill>
                  <a:srgbClr val="000000"/>
                </a:solidFill>
              </a:rPr>
              <a:t>Phillips, J., </a:t>
            </a:r>
            <a:r>
              <a:rPr lang="en-US" sz="1200" dirty="0" err="1">
                <a:solidFill>
                  <a:srgbClr val="000000"/>
                </a:solidFill>
              </a:rPr>
              <a:t>Magos</a:t>
            </a:r>
            <a:r>
              <a:rPr lang="en-US" sz="1200" dirty="0">
                <a:solidFill>
                  <a:srgbClr val="000000"/>
                </a:solidFill>
              </a:rPr>
              <a:t> Brehm, J., van </a:t>
            </a:r>
            <a:r>
              <a:rPr lang="en-US" sz="1200" dirty="0" err="1">
                <a:solidFill>
                  <a:srgbClr val="000000"/>
                </a:solidFill>
              </a:rPr>
              <a:t>Oort</a:t>
            </a:r>
            <a:r>
              <a:rPr lang="en-US" sz="1200" dirty="0">
                <a:solidFill>
                  <a:srgbClr val="000000"/>
                </a:solidFill>
              </a:rPr>
              <a:t>, B. Asdal, </a:t>
            </a:r>
            <a:r>
              <a:rPr lang="en-US" sz="1200" dirty="0" err="1">
                <a:solidFill>
                  <a:srgbClr val="000000"/>
                </a:solidFill>
              </a:rPr>
              <a:t>Å</a:t>
            </a:r>
            <a:r>
              <a:rPr lang="en-US" sz="1200" dirty="0">
                <a:solidFill>
                  <a:srgbClr val="000000"/>
                </a:solidFill>
              </a:rPr>
              <a:t>., Rasmussen, M., Maxted</a:t>
            </a:r>
            <a:r>
              <a:rPr lang="en-US" sz="1200" dirty="0"/>
              <a:t>, N. (2017)  Climate change and national crop wild relative conservation planning. </a:t>
            </a:r>
            <a:r>
              <a:rPr lang="en-US" sz="1200" i="1" dirty="0" err="1"/>
              <a:t>Ambio</a:t>
            </a:r>
            <a:r>
              <a:rPr lang="en-US" sz="1200" dirty="0"/>
              <a:t>. </a:t>
            </a:r>
            <a:r>
              <a:rPr lang="en-US" sz="1200" dirty="0" smtClean="0">
                <a:hlinkClick r:id="rId3"/>
              </a:rPr>
              <a:t>DOI:</a:t>
            </a:r>
            <a:r>
              <a:rPr lang="en-US" sz="1200" dirty="0">
                <a:hlinkClick r:id="rId3"/>
              </a:rPr>
              <a:t>10.1007/s13280-017-0905-y</a:t>
            </a:r>
            <a:endParaRPr lang="en-US" sz="1200" dirty="0"/>
          </a:p>
          <a:p>
            <a:endParaRPr lang="en-US" sz="1200" dirty="0"/>
          </a:p>
          <a:p>
            <a:r>
              <a:rPr lang="en-US" sz="1200" dirty="0"/>
              <a:t>Phillips, J</a:t>
            </a:r>
            <a:r>
              <a:rPr lang="en-US" sz="1200" dirty="0" smtClean="0"/>
              <a:t>., </a:t>
            </a:r>
            <a:r>
              <a:rPr lang="en-US" sz="1200" dirty="0"/>
              <a:t>Asdal, </a:t>
            </a:r>
            <a:r>
              <a:rPr lang="en-US" sz="1200" dirty="0" err="1"/>
              <a:t>Å</a:t>
            </a:r>
            <a:r>
              <a:rPr lang="en-US" sz="1200" dirty="0"/>
              <a:t>., Brehm, J.M., </a:t>
            </a:r>
            <a:r>
              <a:rPr lang="en-US" sz="1200" dirty="0" smtClean="0"/>
              <a:t>Rasmussen </a:t>
            </a:r>
            <a:r>
              <a:rPr lang="en-US" sz="1200" dirty="0"/>
              <a:t>M., Maxted, N. (2016) </a:t>
            </a:r>
            <a:r>
              <a:rPr lang="en-US" sz="1200" i="1" dirty="0"/>
              <a:t>In </a:t>
            </a:r>
            <a:r>
              <a:rPr lang="en-US" sz="1200" i="1" dirty="0" smtClean="0"/>
              <a:t>situ </a:t>
            </a:r>
            <a:r>
              <a:rPr lang="en-US" sz="1200" dirty="0" smtClean="0"/>
              <a:t>and </a:t>
            </a:r>
            <a:r>
              <a:rPr lang="en-US" sz="1200" i="1" dirty="0"/>
              <a:t>ex situ </a:t>
            </a:r>
            <a:r>
              <a:rPr lang="en-US" sz="1200" dirty="0"/>
              <a:t>diversity analysis of priority crop wild relatives in Norway. </a:t>
            </a:r>
            <a:r>
              <a:rPr lang="en-US" sz="1200" i="1" dirty="0"/>
              <a:t>Diversity </a:t>
            </a:r>
            <a:r>
              <a:rPr lang="en-US" sz="1200" i="1" dirty="0" smtClean="0"/>
              <a:t>and Distributions</a:t>
            </a:r>
            <a:r>
              <a:rPr lang="en-US" sz="1200" dirty="0"/>
              <a:t>, 22, 1112–1126. </a:t>
            </a:r>
            <a:r>
              <a:rPr lang="en-US" sz="1200" dirty="0">
                <a:hlinkClick r:id="rId4"/>
              </a:rPr>
              <a:t>DOI: 10.1111/ddi.</a:t>
            </a:r>
            <a:r>
              <a:rPr lang="en-US" sz="1200" dirty="0" smtClean="0">
                <a:hlinkClick r:id="rId4"/>
              </a:rPr>
              <a:t>12470</a:t>
            </a:r>
            <a:endParaRPr lang="en-US" sz="1200" dirty="0"/>
          </a:p>
        </p:txBody>
      </p:sp>
      <p:sp>
        <p:nvSpPr>
          <p:cNvPr id="7" name="Rectangle 6"/>
          <p:cNvSpPr/>
          <p:nvPr/>
        </p:nvSpPr>
        <p:spPr>
          <a:xfrm>
            <a:off x="6221435" y="6989992"/>
            <a:ext cx="4354070" cy="307777"/>
          </a:xfrm>
          <a:prstGeom prst="rect">
            <a:avLst/>
          </a:prstGeom>
        </p:spPr>
        <p:txBody>
          <a:bodyPr wrap="square">
            <a:spAutoFit/>
          </a:bodyPr>
          <a:lstStyle/>
          <a:p>
            <a:r>
              <a:rPr lang="nb-NO" sz="1400" dirty="0">
                <a:hlinkClick r:id="rId5"/>
              </a:rPr>
              <a:t>http://www.gbif.org/newsroom/uses/2016-phillips-et-</a:t>
            </a:r>
            <a:r>
              <a:rPr lang="nb-NO" sz="1400" dirty="0" smtClean="0">
                <a:hlinkClick r:id="rId5"/>
              </a:rPr>
              <a:t>al</a:t>
            </a:r>
            <a:r>
              <a:rPr lang="nb-NO" sz="1400" dirty="0" smtClean="0"/>
              <a:t> </a:t>
            </a:r>
            <a:endParaRPr lang="nb-NO" sz="1400" dirty="0"/>
          </a:p>
        </p:txBody>
      </p:sp>
      <p:pic>
        <p:nvPicPr>
          <p:cNvPr id="8" name="Picture 7" descr="Screen Shot 2017-03-27 at 11.50.23 .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5752" y="91057"/>
            <a:ext cx="5942125" cy="6772938"/>
          </a:xfrm>
          <a:prstGeom prst="rect">
            <a:avLst/>
          </a:prstGeom>
        </p:spPr>
      </p:pic>
      <p:sp>
        <p:nvSpPr>
          <p:cNvPr id="9" name="Rectangle 8"/>
          <p:cNvSpPr/>
          <p:nvPr/>
        </p:nvSpPr>
        <p:spPr>
          <a:xfrm>
            <a:off x="2136077" y="2652575"/>
            <a:ext cx="808635" cy="461665"/>
          </a:xfrm>
          <a:prstGeom prst="rect">
            <a:avLst/>
          </a:prstGeom>
        </p:spPr>
        <p:txBody>
          <a:bodyPr wrap="none">
            <a:spAutoFit/>
          </a:bodyPr>
          <a:lstStyle/>
          <a:p>
            <a:r>
              <a:rPr lang="en-US" sz="2400" dirty="0"/>
              <a:t>2030</a:t>
            </a:r>
            <a:endParaRPr lang="en-US" dirty="0"/>
          </a:p>
        </p:txBody>
      </p:sp>
      <p:sp>
        <p:nvSpPr>
          <p:cNvPr id="10" name="Rectangle 9"/>
          <p:cNvSpPr/>
          <p:nvPr/>
        </p:nvSpPr>
        <p:spPr>
          <a:xfrm>
            <a:off x="5055323" y="2652575"/>
            <a:ext cx="808635" cy="461665"/>
          </a:xfrm>
          <a:prstGeom prst="rect">
            <a:avLst/>
          </a:prstGeom>
        </p:spPr>
        <p:txBody>
          <a:bodyPr wrap="none">
            <a:spAutoFit/>
          </a:bodyPr>
          <a:lstStyle/>
          <a:p>
            <a:r>
              <a:rPr lang="en-US" sz="2400" dirty="0" smtClean="0"/>
              <a:t>2050</a:t>
            </a:r>
            <a:endParaRPr lang="en-US" dirty="0"/>
          </a:p>
        </p:txBody>
      </p:sp>
      <p:sp>
        <p:nvSpPr>
          <p:cNvPr id="11" name="Rectangle 10"/>
          <p:cNvSpPr/>
          <p:nvPr/>
        </p:nvSpPr>
        <p:spPr>
          <a:xfrm>
            <a:off x="2136077" y="6016068"/>
            <a:ext cx="808635" cy="461665"/>
          </a:xfrm>
          <a:prstGeom prst="rect">
            <a:avLst/>
          </a:prstGeom>
        </p:spPr>
        <p:txBody>
          <a:bodyPr wrap="none">
            <a:spAutoFit/>
          </a:bodyPr>
          <a:lstStyle/>
          <a:p>
            <a:r>
              <a:rPr lang="en-US" sz="2400" dirty="0" smtClean="0"/>
              <a:t>2070</a:t>
            </a:r>
            <a:endParaRPr lang="en-US" dirty="0"/>
          </a:p>
        </p:txBody>
      </p:sp>
      <p:sp>
        <p:nvSpPr>
          <p:cNvPr id="12" name="Rectangle 11"/>
          <p:cNvSpPr/>
          <p:nvPr/>
        </p:nvSpPr>
        <p:spPr>
          <a:xfrm>
            <a:off x="5055323" y="6016068"/>
            <a:ext cx="808635" cy="461665"/>
          </a:xfrm>
          <a:prstGeom prst="rect">
            <a:avLst/>
          </a:prstGeom>
        </p:spPr>
        <p:txBody>
          <a:bodyPr wrap="none">
            <a:spAutoFit/>
          </a:bodyPr>
          <a:lstStyle/>
          <a:p>
            <a:r>
              <a:rPr lang="en-US" sz="2400" dirty="0" smtClean="0"/>
              <a:t>2080</a:t>
            </a:r>
            <a:endParaRPr lang="en-US" dirty="0"/>
          </a:p>
        </p:txBody>
      </p:sp>
    </p:spTree>
    <p:extLst>
      <p:ext uri="{BB962C8B-B14F-4D97-AF65-F5344CB8AC3E}">
        <p14:creationId xmlns:p14="http://schemas.microsoft.com/office/powerpoint/2010/main" val="303188302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358771" y="1219126"/>
            <a:ext cx="3949659" cy="5370611"/>
          </a:xfrm>
          <a:prstGeom prst="rect">
            <a:avLst/>
          </a:prstGeom>
        </p:spPr>
        <p:txBody>
          <a:bodyPr wrap="square" lIns="91348" tIns="45675" rIns="91348" bIns="45675">
            <a:spAutoFit/>
          </a:bodyPr>
          <a:lstStyle/>
          <a:p>
            <a:r>
              <a:rPr lang="en-US" sz="3200" b="1" dirty="0" smtClean="0">
                <a:solidFill>
                  <a:srgbClr val="008000"/>
                </a:solidFill>
              </a:rPr>
              <a:t>ELC maps</a:t>
            </a:r>
          </a:p>
          <a:p>
            <a:endParaRPr lang="en-US" dirty="0"/>
          </a:p>
          <a:p>
            <a:r>
              <a:rPr lang="en-US" dirty="0" smtClean="0"/>
              <a:t>Development of a Ecological Land Characterization (ELC) maps using species occurrence data points from GBIF</a:t>
            </a:r>
          </a:p>
          <a:p>
            <a:endParaRPr lang="en-US" sz="1300" dirty="0"/>
          </a:p>
          <a:p>
            <a:endParaRPr lang="en-US" sz="1300" dirty="0"/>
          </a:p>
          <a:p>
            <a:r>
              <a:rPr lang="en-US" sz="1300" dirty="0"/>
              <a:t>Thormann, I.; Parra-Quijano, M.; </a:t>
            </a:r>
            <a:r>
              <a:rPr lang="en-US" sz="1300" b="1" dirty="0">
                <a:solidFill>
                  <a:srgbClr val="0000FF"/>
                </a:solidFill>
              </a:rPr>
              <a:t>Endresen, D.T.F</a:t>
            </a:r>
            <a:r>
              <a:rPr lang="en-US" sz="1300" dirty="0"/>
              <a:t>.; Rubio-Teso, M.L.; Iriondo, J.M., &amp; Maxted, N. (2014). Predictive characterization of crop wild relatives and landraces: Technical guidelines version 1. Bioversity International. </a:t>
            </a:r>
            <a:r>
              <a:rPr lang="en-US" sz="1300" dirty="0">
                <a:hlinkClick r:id="rId3"/>
              </a:rPr>
              <a:t>ISBN 978-92-9255-004-2</a:t>
            </a:r>
            <a:r>
              <a:rPr lang="en-US" sz="1300" dirty="0"/>
              <a:t>.</a:t>
            </a:r>
          </a:p>
          <a:p>
            <a:endParaRPr lang="en-US" sz="1300" dirty="0"/>
          </a:p>
          <a:p>
            <a:r>
              <a:rPr lang="en-US" sz="1300" dirty="0"/>
              <a:t>Phillips, J., </a:t>
            </a:r>
            <a:r>
              <a:rPr lang="en-US" sz="1300" b="1" dirty="0">
                <a:solidFill>
                  <a:srgbClr val="0000FF"/>
                </a:solidFill>
              </a:rPr>
              <a:t>Asdal, </a:t>
            </a:r>
            <a:r>
              <a:rPr lang="en-US" sz="1300" b="1" dirty="0" err="1">
                <a:solidFill>
                  <a:srgbClr val="0000FF"/>
                </a:solidFill>
              </a:rPr>
              <a:t>Å</a:t>
            </a:r>
            <a:r>
              <a:rPr lang="en-US" sz="1300" dirty="0"/>
              <a:t>., Brehm, J.M., </a:t>
            </a:r>
            <a:r>
              <a:rPr lang="en-US" sz="1300" b="1" dirty="0">
                <a:solidFill>
                  <a:srgbClr val="0000FF"/>
                </a:solidFill>
              </a:rPr>
              <a:t>Rasmussen M</a:t>
            </a:r>
            <a:r>
              <a:rPr lang="en-US" sz="1300" dirty="0"/>
              <a:t>., &amp; Maxted, N. (2016) </a:t>
            </a:r>
            <a:r>
              <a:rPr lang="en-US" sz="1300" i="1" dirty="0"/>
              <a:t>In situ </a:t>
            </a:r>
            <a:r>
              <a:rPr lang="en-US" sz="1300" dirty="0"/>
              <a:t>and </a:t>
            </a:r>
            <a:r>
              <a:rPr lang="en-US" sz="1300" i="1" dirty="0"/>
              <a:t>ex situ </a:t>
            </a:r>
            <a:r>
              <a:rPr lang="en-US" sz="1300" dirty="0"/>
              <a:t>diversity analysis of priority crop wild relatives in Norway. Diversity and Distributions, 22, 1112–1126. </a:t>
            </a:r>
            <a:r>
              <a:rPr lang="en-US" sz="1300" dirty="0">
                <a:hlinkClick r:id="rId4"/>
              </a:rPr>
              <a:t>DOI: 10.1111/ddi.12470</a:t>
            </a:r>
            <a:endParaRPr lang="en-US" sz="1300" dirty="0"/>
          </a:p>
          <a:p>
            <a:endParaRPr lang="en-US" sz="1300" dirty="0" smtClean="0"/>
          </a:p>
          <a:p>
            <a:r>
              <a:rPr lang="en-US" sz="1300" dirty="0" smtClean="0"/>
              <a:t>Phillips</a:t>
            </a:r>
            <a:r>
              <a:rPr lang="en-US" sz="1300" dirty="0"/>
              <a:t>, J., </a:t>
            </a:r>
            <a:r>
              <a:rPr lang="en-US" sz="1300" dirty="0" err="1"/>
              <a:t>Magos</a:t>
            </a:r>
            <a:r>
              <a:rPr lang="en-US" sz="1300" dirty="0"/>
              <a:t> Brehm, J., van </a:t>
            </a:r>
            <a:r>
              <a:rPr lang="en-US" sz="1300" dirty="0" err="1"/>
              <a:t>Oort</a:t>
            </a:r>
            <a:r>
              <a:rPr lang="en-US" sz="1300" dirty="0"/>
              <a:t>, B. </a:t>
            </a:r>
            <a:r>
              <a:rPr lang="en-US" sz="1300" b="1" dirty="0">
                <a:solidFill>
                  <a:srgbClr val="0000FF"/>
                </a:solidFill>
              </a:rPr>
              <a:t>Asdal, </a:t>
            </a:r>
            <a:r>
              <a:rPr lang="en-US" sz="1300" b="1" dirty="0" err="1">
                <a:solidFill>
                  <a:srgbClr val="0000FF"/>
                </a:solidFill>
              </a:rPr>
              <a:t>Å</a:t>
            </a:r>
            <a:r>
              <a:rPr lang="en-US" sz="1300" dirty="0"/>
              <a:t>., </a:t>
            </a:r>
            <a:r>
              <a:rPr lang="en-US" sz="1300" b="1" dirty="0">
                <a:solidFill>
                  <a:srgbClr val="0000FF"/>
                </a:solidFill>
              </a:rPr>
              <a:t>Rasmussen, M</a:t>
            </a:r>
            <a:r>
              <a:rPr lang="en-US" sz="1300" dirty="0"/>
              <a:t>., &amp; Maxted, N. (2017)  Climate change and national crop wild relative conservation planning. </a:t>
            </a:r>
            <a:r>
              <a:rPr lang="en-US" sz="1300" dirty="0" err="1"/>
              <a:t>Ambio</a:t>
            </a:r>
            <a:r>
              <a:rPr lang="en-US" sz="1300" dirty="0"/>
              <a:t>. </a:t>
            </a:r>
            <a:r>
              <a:rPr lang="en-US" sz="1300" dirty="0">
                <a:hlinkClick r:id="rId5"/>
              </a:rPr>
              <a:t>DOI:10.1007/s13280-017-0905-</a:t>
            </a:r>
            <a:r>
              <a:rPr lang="en-US" sz="1300" dirty="0" smtClean="0">
                <a:hlinkClick r:id="rId5"/>
              </a:rPr>
              <a:t>y</a:t>
            </a:r>
            <a:endParaRPr lang="en-US" sz="1300" dirty="0"/>
          </a:p>
        </p:txBody>
      </p:sp>
      <p:pic>
        <p:nvPicPr>
          <p:cNvPr id="3" name="Picture 2" descr="Screen Shot 2017-03-10 at 15.43.04 .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82963" y="0"/>
            <a:ext cx="5774012" cy="7562850"/>
          </a:xfrm>
          <a:prstGeom prst="rect">
            <a:avLst/>
          </a:prstGeom>
        </p:spPr>
      </p:pic>
      <p:pic>
        <p:nvPicPr>
          <p:cNvPr id="5" name="Picture 4" descr="Screen Shot 2017-03-27 at 11.59.05 .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410169">
            <a:off x="2990713" y="2570083"/>
            <a:ext cx="2715048" cy="3813551"/>
          </a:xfrm>
          <a:prstGeom prst="rect">
            <a:avLst/>
          </a:prstGeom>
          <a:ln>
            <a:solidFill>
              <a:schemeClr val="bg1">
                <a:lumMod val="50000"/>
              </a:schemeClr>
            </a:solidFill>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8239713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50px-Population_curve.sv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041" y="901105"/>
            <a:ext cx="10518930" cy="6215732"/>
          </a:xfrm>
          <a:prstGeom prst="rect">
            <a:avLst/>
          </a:prstGeom>
        </p:spPr>
      </p:pic>
      <p:sp>
        <p:nvSpPr>
          <p:cNvPr id="3" name="Rectangle 2"/>
          <p:cNvSpPr/>
          <p:nvPr/>
        </p:nvSpPr>
        <p:spPr>
          <a:xfrm>
            <a:off x="159743" y="253033"/>
            <a:ext cx="10296659" cy="646331"/>
          </a:xfrm>
          <a:prstGeom prst="rect">
            <a:avLst/>
          </a:prstGeom>
        </p:spPr>
        <p:txBody>
          <a:bodyPr wrap="none">
            <a:spAutoFit/>
          </a:bodyPr>
          <a:lstStyle/>
          <a:p>
            <a:r>
              <a:rPr 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World human population (est.) 10,000 BC – 2000 AD.</a:t>
            </a:r>
          </a:p>
        </p:txBody>
      </p:sp>
      <p:sp>
        <p:nvSpPr>
          <p:cNvPr id="4" name="Rectangle 3"/>
          <p:cNvSpPr/>
          <p:nvPr/>
        </p:nvSpPr>
        <p:spPr>
          <a:xfrm>
            <a:off x="151659" y="7237809"/>
            <a:ext cx="2855244" cy="276999"/>
          </a:xfrm>
          <a:prstGeom prst="rect">
            <a:avLst/>
          </a:prstGeom>
        </p:spPr>
        <p:txBody>
          <a:bodyPr wrap="none">
            <a:spAutoFit/>
          </a:bodyPr>
          <a:lstStyle/>
          <a:p>
            <a:r>
              <a:rPr lang="en-US" sz="1200" dirty="0" smtClean="0">
                <a:solidFill>
                  <a:srgbClr val="7F7F7F"/>
                </a:solidFill>
              </a:rPr>
              <a:t>Illustration: Wiki Commons </a:t>
            </a:r>
            <a:r>
              <a:rPr lang="en-US" sz="1200" dirty="0">
                <a:solidFill>
                  <a:srgbClr val="7F7F7F"/>
                </a:solidFill>
              </a:rPr>
              <a:t>Public </a:t>
            </a:r>
            <a:r>
              <a:rPr lang="en-US" sz="1200" dirty="0" smtClean="0">
                <a:solidFill>
                  <a:srgbClr val="7F7F7F"/>
                </a:solidFill>
              </a:rPr>
              <a:t>Domain.</a:t>
            </a:r>
            <a:endParaRPr lang="en-US" sz="1200" dirty="0">
              <a:solidFill>
                <a:srgbClr val="7F7F7F"/>
              </a:solidFill>
            </a:endParaRPr>
          </a:p>
        </p:txBody>
      </p:sp>
      <p:sp>
        <p:nvSpPr>
          <p:cNvPr id="5" name="Rectangle 4"/>
          <p:cNvSpPr/>
          <p:nvPr/>
        </p:nvSpPr>
        <p:spPr>
          <a:xfrm>
            <a:off x="807815" y="6076389"/>
            <a:ext cx="2068858" cy="369332"/>
          </a:xfrm>
          <a:prstGeom prst="rect">
            <a:avLst/>
          </a:prstGeom>
        </p:spPr>
        <p:txBody>
          <a:bodyPr wrap="none">
            <a:spAutoFit/>
          </a:bodyPr>
          <a:lstStyle/>
          <a:p>
            <a:r>
              <a:rPr lang="en-US" dirty="0" smtClean="0">
                <a:solidFill>
                  <a:srgbClr val="7F7F7F"/>
                </a:solidFill>
              </a:rPr>
              <a:t>Origin of agriculture</a:t>
            </a:r>
            <a:endParaRPr lang="en-US" dirty="0">
              <a:solidFill>
                <a:srgbClr val="7F7F7F"/>
              </a:solidFill>
            </a:endParaRPr>
          </a:p>
        </p:txBody>
      </p:sp>
      <p:sp>
        <p:nvSpPr>
          <p:cNvPr id="6" name="Rectangle 5"/>
          <p:cNvSpPr/>
          <p:nvPr/>
        </p:nvSpPr>
        <p:spPr>
          <a:xfrm>
            <a:off x="5992391" y="6076389"/>
            <a:ext cx="1226004" cy="369332"/>
          </a:xfrm>
          <a:prstGeom prst="rect">
            <a:avLst/>
          </a:prstGeom>
        </p:spPr>
        <p:txBody>
          <a:bodyPr wrap="none">
            <a:spAutoFit/>
          </a:bodyPr>
          <a:lstStyle/>
          <a:p>
            <a:r>
              <a:rPr lang="en-US" dirty="0">
                <a:solidFill>
                  <a:srgbClr val="7F7F7F"/>
                </a:solidFill>
              </a:rPr>
              <a:t>Bronze age</a:t>
            </a:r>
          </a:p>
        </p:txBody>
      </p:sp>
      <p:sp>
        <p:nvSpPr>
          <p:cNvPr id="7" name="Rectangle 6"/>
          <p:cNvSpPr/>
          <p:nvPr/>
        </p:nvSpPr>
        <p:spPr>
          <a:xfrm>
            <a:off x="7343784" y="5932373"/>
            <a:ext cx="952567" cy="369332"/>
          </a:xfrm>
          <a:prstGeom prst="rect">
            <a:avLst/>
          </a:prstGeom>
        </p:spPr>
        <p:txBody>
          <a:bodyPr wrap="none">
            <a:spAutoFit/>
          </a:bodyPr>
          <a:lstStyle/>
          <a:p>
            <a:r>
              <a:rPr lang="en-US" dirty="0" smtClean="0">
                <a:solidFill>
                  <a:srgbClr val="7F7F7F"/>
                </a:solidFill>
              </a:rPr>
              <a:t>Iron age</a:t>
            </a:r>
            <a:endParaRPr lang="en-US" dirty="0">
              <a:solidFill>
                <a:srgbClr val="7F7F7F"/>
              </a:solidFill>
            </a:endParaRPr>
          </a:p>
        </p:txBody>
      </p:sp>
      <p:sp>
        <p:nvSpPr>
          <p:cNvPr id="8" name="Rectangle 7"/>
          <p:cNvSpPr/>
          <p:nvPr/>
        </p:nvSpPr>
        <p:spPr>
          <a:xfrm>
            <a:off x="8919510" y="5151318"/>
            <a:ext cx="845379" cy="646331"/>
          </a:xfrm>
          <a:prstGeom prst="rect">
            <a:avLst/>
          </a:prstGeom>
        </p:spPr>
        <p:txBody>
          <a:bodyPr wrap="none">
            <a:spAutoFit/>
          </a:bodyPr>
          <a:lstStyle/>
          <a:p>
            <a:pPr algn="ctr"/>
            <a:r>
              <a:rPr lang="en-US" dirty="0" smtClean="0">
                <a:solidFill>
                  <a:srgbClr val="7F7F7F"/>
                </a:solidFill>
              </a:rPr>
              <a:t>Middle </a:t>
            </a:r>
          </a:p>
          <a:p>
            <a:pPr algn="ctr"/>
            <a:r>
              <a:rPr lang="en-US" dirty="0" smtClean="0">
                <a:solidFill>
                  <a:srgbClr val="7F7F7F"/>
                </a:solidFill>
              </a:rPr>
              <a:t>ages</a:t>
            </a:r>
            <a:endParaRPr lang="en-US" dirty="0">
              <a:solidFill>
                <a:srgbClr val="7F7F7F"/>
              </a:solidFill>
            </a:endParaRPr>
          </a:p>
        </p:txBody>
      </p:sp>
      <p:sp>
        <p:nvSpPr>
          <p:cNvPr id="9" name="Rectangle 8"/>
          <p:cNvSpPr/>
          <p:nvPr/>
        </p:nvSpPr>
        <p:spPr>
          <a:xfrm>
            <a:off x="9146970" y="2125241"/>
            <a:ext cx="1099965" cy="1238801"/>
          </a:xfrm>
          <a:prstGeom prst="rect">
            <a:avLst/>
          </a:prstGeom>
        </p:spPr>
        <p:txBody>
          <a:bodyPr wrap="none">
            <a:spAutoFit/>
          </a:bodyPr>
          <a:lstStyle/>
          <a:p>
            <a:pPr algn="r"/>
            <a:r>
              <a:rPr lang="en-US" dirty="0" smtClean="0">
                <a:solidFill>
                  <a:srgbClr val="7F7F7F"/>
                </a:solidFill>
              </a:rPr>
              <a:t>Industrial</a:t>
            </a:r>
          </a:p>
          <a:p>
            <a:pPr algn="r"/>
            <a:r>
              <a:rPr lang="en-US" dirty="0" smtClean="0">
                <a:solidFill>
                  <a:srgbClr val="7F7F7F"/>
                </a:solidFill>
              </a:rPr>
              <a:t>age</a:t>
            </a:r>
          </a:p>
          <a:p>
            <a:pPr algn="r"/>
            <a:endParaRPr lang="en-US" sz="1050" dirty="0">
              <a:solidFill>
                <a:srgbClr val="7F7F7F"/>
              </a:solidFill>
            </a:endParaRPr>
          </a:p>
          <a:p>
            <a:pPr algn="r"/>
            <a:r>
              <a:rPr lang="en-US" sz="1400" dirty="0" smtClean="0">
                <a:solidFill>
                  <a:srgbClr val="7F7F7F"/>
                </a:solidFill>
              </a:rPr>
              <a:t>(Industrial</a:t>
            </a:r>
          </a:p>
          <a:p>
            <a:pPr algn="r"/>
            <a:r>
              <a:rPr lang="en-US" sz="1400" dirty="0" smtClean="0">
                <a:solidFill>
                  <a:srgbClr val="7F7F7F"/>
                </a:solidFill>
              </a:rPr>
              <a:t>agriculture)</a:t>
            </a:r>
            <a:endParaRPr lang="en-US" sz="1400" dirty="0">
              <a:solidFill>
                <a:srgbClr val="7F7F7F"/>
              </a:solidFill>
            </a:endParaRPr>
          </a:p>
        </p:txBody>
      </p:sp>
      <p:sp>
        <p:nvSpPr>
          <p:cNvPr id="14" name="Rectangle 13"/>
          <p:cNvSpPr/>
          <p:nvPr/>
        </p:nvSpPr>
        <p:spPr>
          <a:xfrm>
            <a:off x="1671911" y="1765201"/>
            <a:ext cx="5959905" cy="2446824"/>
          </a:xfrm>
          <a:prstGeom prst="rect">
            <a:avLst/>
          </a:prstGeom>
          <a:solidFill>
            <a:schemeClr val="bg1">
              <a:alpha val="50000"/>
            </a:schemeClr>
          </a:solidFill>
        </p:spPr>
        <p:txBody>
          <a:bodyPr wrap="square">
            <a:spAutoFit/>
          </a:bodyPr>
          <a:lstStyle/>
          <a:p>
            <a:pPr marL="0" lvl="1"/>
            <a:r>
              <a:rPr lang="en-US" sz="2700" dirty="0">
                <a:solidFill>
                  <a:srgbClr val="FF0000"/>
                </a:solidFill>
                <a:latin typeface="Calibri" panose="020F0502020204030204" pitchFamily="34" charset="0"/>
              </a:rPr>
              <a:t>To feed the human population in 2050 we will require </a:t>
            </a:r>
            <a:r>
              <a:rPr lang="en-GB" sz="2700" dirty="0" smtClean="0">
                <a:solidFill>
                  <a:srgbClr val="FF0000"/>
                </a:solidFill>
                <a:latin typeface="Calibri" panose="020F0502020204030204" pitchFamily="34" charset="0"/>
              </a:rPr>
              <a:t>agricultural production to </a:t>
            </a:r>
            <a:r>
              <a:rPr lang="en-GB" sz="2700" dirty="0">
                <a:solidFill>
                  <a:srgbClr val="FF0000"/>
                </a:solidFill>
                <a:latin typeface="Calibri" panose="020F0502020204030204" pitchFamily="34" charset="0"/>
              </a:rPr>
              <a:t>increase by </a:t>
            </a:r>
            <a:r>
              <a:rPr lang="en-GB" sz="2700" dirty="0" smtClean="0">
                <a:solidFill>
                  <a:srgbClr val="FF0000"/>
                </a:solidFill>
                <a:latin typeface="Calibri" panose="020F0502020204030204" pitchFamily="34" charset="0"/>
              </a:rPr>
              <a:t>70</a:t>
            </a:r>
            <a:r>
              <a:rPr lang="en-GB" sz="2700" dirty="0">
                <a:solidFill>
                  <a:srgbClr val="FF0000"/>
                </a:solidFill>
                <a:latin typeface="Calibri" panose="020F0502020204030204" pitchFamily="34" charset="0"/>
              </a:rPr>
              <a:t>% globally, and 100% in developing </a:t>
            </a:r>
            <a:r>
              <a:rPr lang="en-GB" sz="2700" dirty="0" smtClean="0">
                <a:solidFill>
                  <a:srgbClr val="FF0000"/>
                </a:solidFill>
                <a:latin typeface="Calibri" panose="020F0502020204030204" pitchFamily="34" charset="0"/>
              </a:rPr>
              <a:t>countries.</a:t>
            </a:r>
          </a:p>
          <a:p>
            <a:pPr marL="0" lvl="1"/>
            <a:endParaRPr lang="en-GB" sz="2700" dirty="0" smtClean="0">
              <a:solidFill>
                <a:srgbClr val="FF0000"/>
              </a:solidFill>
              <a:latin typeface="Calibri" panose="020F0502020204030204" pitchFamily="34" charset="0"/>
            </a:endParaRPr>
          </a:p>
          <a:p>
            <a:pPr marL="0" lvl="1"/>
            <a:r>
              <a:rPr lang="en-US" dirty="0" smtClean="0">
                <a:solidFill>
                  <a:srgbClr val="FF0000"/>
                </a:solidFill>
                <a:latin typeface="Calibri" panose="020F0502020204030204" pitchFamily="34" charset="0"/>
              </a:rPr>
              <a:t>(FAO, </a:t>
            </a:r>
            <a:r>
              <a:rPr lang="en-US" dirty="0" smtClean="0">
                <a:solidFill>
                  <a:srgbClr val="FF0000"/>
                </a:solidFill>
                <a:latin typeface="Calibri" panose="020F0502020204030204" pitchFamily="34" charset="0"/>
                <a:hlinkClick r:id="rId4"/>
              </a:rPr>
              <a:t>2011</a:t>
            </a:r>
            <a:r>
              <a:rPr lang="en-US" dirty="0" smtClean="0">
                <a:solidFill>
                  <a:srgbClr val="FF0000"/>
                </a:solidFill>
                <a:latin typeface="Calibri" panose="020F0502020204030204" pitchFamily="34" charset="0"/>
              </a:rPr>
              <a:t>; FAO, IFAD &amp; WFP, </a:t>
            </a:r>
            <a:r>
              <a:rPr lang="en-US" dirty="0" smtClean="0">
                <a:solidFill>
                  <a:srgbClr val="FF0000"/>
                </a:solidFill>
                <a:latin typeface="Calibri" panose="020F0502020204030204" pitchFamily="34" charset="0"/>
                <a:hlinkClick r:id="rId5"/>
              </a:rPr>
              <a:t>2014</a:t>
            </a:r>
            <a:r>
              <a:rPr lang="en-US" dirty="0" smtClean="0">
                <a:solidFill>
                  <a:srgbClr val="FF0000"/>
                </a:solidFill>
                <a:latin typeface="Calibri" panose="020F0502020204030204" pitchFamily="34" charset="0"/>
              </a:rPr>
              <a:t>)</a:t>
            </a:r>
            <a:r>
              <a:rPr lang="en-US" dirty="0">
                <a:solidFill>
                  <a:srgbClr val="FF0000"/>
                </a:solidFill>
                <a:latin typeface="Calibri" panose="020F0502020204030204" pitchFamily="34" charset="0"/>
              </a:rPr>
              <a:t>.</a:t>
            </a:r>
            <a:endParaRPr lang="pt-PT" dirty="0">
              <a:solidFill>
                <a:srgbClr val="FF0000"/>
              </a:solidFill>
            </a:endParaRPr>
          </a:p>
        </p:txBody>
      </p:sp>
      <p:sp>
        <p:nvSpPr>
          <p:cNvPr id="15" name="Rectangle 14"/>
          <p:cNvSpPr/>
          <p:nvPr/>
        </p:nvSpPr>
        <p:spPr>
          <a:xfrm>
            <a:off x="3256087" y="7222420"/>
            <a:ext cx="7219010" cy="276999"/>
          </a:xfrm>
          <a:prstGeom prst="rect">
            <a:avLst/>
          </a:prstGeom>
        </p:spPr>
        <p:txBody>
          <a:bodyPr wrap="square">
            <a:spAutoFit/>
          </a:bodyPr>
          <a:lstStyle/>
          <a:p>
            <a:r>
              <a:rPr lang="en-US" sz="1200" dirty="0" smtClean="0">
                <a:solidFill>
                  <a:schemeClr val="bg1">
                    <a:lumMod val="50000"/>
                  </a:schemeClr>
                </a:solidFill>
              </a:rPr>
              <a:t>FAO (</a:t>
            </a:r>
            <a:r>
              <a:rPr lang="en-US" sz="1200" dirty="0">
                <a:solidFill>
                  <a:schemeClr val="bg1">
                    <a:lumMod val="50000"/>
                  </a:schemeClr>
                </a:solidFill>
              </a:rPr>
              <a:t>2011). Looking ahead in world food and agriculture: Perspectives to </a:t>
            </a:r>
            <a:r>
              <a:rPr lang="en-US" sz="1200" dirty="0" smtClean="0">
                <a:solidFill>
                  <a:schemeClr val="bg1">
                    <a:lumMod val="50000"/>
                  </a:schemeClr>
                </a:solidFill>
              </a:rPr>
              <a:t>2050</a:t>
            </a:r>
            <a:r>
              <a:rPr lang="en-US" sz="1200" dirty="0">
                <a:solidFill>
                  <a:schemeClr val="bg1">
                    <a:lumMod val="50000"/>
                  </a:schemeClr>
                </a:solidFill>
              </a:rPr>
              <a:t>. . ISBN 978-92-5-106903-</a:t>
            </a:r>
            <a:r>
              <a:rPr lang="en-US" sz="1200" dirty="0" smtClean="0">
                <a:solidFill>
                  <a:schemeClr val="bg1">
                    <a:lumMod val="50000"/>
                  </a:schemeClr>
                </a:solidFill>
              </a:rPr>
              <a:t>5 (p.272).</a:t>
            </a:r>
          </a:p>
        </p:txBody>
      </p:sp>
    </p:spTree>
    <p:extLst>
      <p:ext uri="{BB962C8B-B14F-4D97-AF65-F5344CB8AC3E}">
        <p14:creationId xmlns:p14="http://schemas.microsoft.com/office/powerpoint/2010/main" val="4153306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0"/>
            <a:ext cx="10688638" cy="7562850"/>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63500" dist="23000" dir="5400000" rotWithShape="0">
              <a:srgbClr val="000000">
                <a:alpha val="34998"/>
              </a:srgbClr>
            </a:outerShdw>
          </a:effectLst>
        </p:spPr>
        <p:txBody>
          <a:bodyPr lIns="104172" tIns="52084" rIns="104172" bIns="52084" anchor="ctr"/>
          <a:lstStyle/>
          <a:p>
            <a:pPr algn="ctr">
              <a:defRPr/>
            </a:pPr>
            <a:endParaRPr lang="en-US">
              <a:solidFill>
                <a:schemeClr val="lt1"/>
              </a:solidFill>
              <a:latin typeface="+mn-lt"/>
              <a:ea typeface="+mn-ea"/>
              <a:cs typeface="+mn-cs"/>
            </a:endParaRPr>
          </a:p>
        </p:txBody>
      </p:sp>
      <p:sp>
        <p:nvSpPr>
          <p:cNvPr id="12291" name="TextBox 5"/>
          <p:cNvSpPr txBox="1">
            <a:spLocks noChangeArrowheads="1"/>
          </p:cNvSpPr>
          <p:nvPr/>
        </p:nvSpPr>
        <p:spPr bwMode="auto">
          <a:xfrm>
            <a:off x="956127" y="1422072"/>
            <a:ext cx="8847737" cy="185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172" tIns="52084" rIns="104172" bIns="52084">
            <a:spAutoFit/>
          </a:bodyPr>
          <a:lstStyle>
            <a:lvl1pPr>
              <a:defRPr sz="3200">
                <a:solidFill>
                  <a:schemeClr val="tx1"/>
                </a:solidFill>
                <a:latin typeface="Calibri" charset="0"/>
                <a:ea typeface="ＭＳ Ｐゴシック" charset="0"/>
                <a:cs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5700" b="1" dirty="0" smtClean="0">
                <a:latin typeface="Trebuchet MS" charset="0"/>
              </a:rPr>
              <a:t>Fitness for scientific use of GBIF-mediated data</a:t>
            </a:r>
            <a:endParaRPr lang="en-US" sz="5700" b="1" dirty="0">
              <a:latin typeface="Trebuchet MS" charset="0"/>
            </a:endParaRPr>
          </a:p>
        </p:txBody>
      </p:sp>
      <p:pic>
        <p:nvPicPr>
          <p:cNvPr id="4" name="Picture 5" descr="NHM_symbol_gronn cut.gif"/>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a:ext>
            </a:extLst>
          </a:blip>
          <a:srcRect/>
          <a:stretch>
            <a:fillRect/>
          </a:stretch>
        </p:blipFill>
        <p:spPr bwMode="auto">
          <a:xfrm>
            <a:off x="36912" y="4122748"/>
            <a:ext cx="3552825" cy="3440113"/>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norman-borlaug-nobel-prize-winner-food-scientist-dies-at-95.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05538" y="3765550"/>
            <a:ext cx="4483100" cy="3797300"/>
          </a:xfrm>
          <a:prstGeom prst="rect">
            <a:avLst/>
          </a:prstGeom>
        </p:spPr>
      </p:pic>
    </p:spTree>
    <p:extLst>
      <p:ext uri="{BB962C8B-B14F-4D97-AF65-F5344CB8AC3E}">
        <p14:creationId xmlns:p14="http://schemas.microsoft.com/office/powerpoint/2010/main" val="416440062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1751" y="6877769"/>
            <a:ext cx="9217024" cy="584776"/>
          </a:xfrm>
          <a:prstGeom prst="rect">
            <a:avLst/>
          </a:prstGeom>
        </p:spPr>
        <p:txBody>
          <a:bodyPr wrap="square">
            <a:spAutoFit/>
          </a:bodyPr>
          <a:lstStyle/>
          <a:p>
            <a:r>
              <a:rPr lang="en-US" sz="1600" dirty="0"/>
              <a:t>GBIF and Bioversity (2016) Final report of the task group on GBIF data fitness for use in agrobiodiversity. Global Biodiversity Information Facility, Copenhagen. </a:t>
            </a:r>
            <a:r>
              <a:rPr lang="en-US" sz="1400" dirty="0">
                <a:hlinkClick r:id="rId3"/>
              </a:rPr>
              <a:t>http://www.gbif.org/resource/</a:t>
            </a:r>
            <a:r>
              <a:rPr lang="en-US" sz="1400" dirty="0" smtClean="0">
                <a:hlinkClick r:id="rId3"/>
              </a:rPr>
              <a:t>82283</a:t>
            </a:r>
            <a:endParaRPr lang="en-US" sz="1400" dirty="0"/>
          </a:p>
        </p:txBody>
      </p:sp>
      <p:pic>
        <p:nvPicPr>
          <p:cNvPr id="4" name="Picture 3" descr="GBIF1.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67855" y="71908"/>
            <a:ext cx="8080623" cy="6733853"/>
          </a:xfrm>
          <a:prstGeom prst="rect">
            <a:avLst/>
          </a:prstGeom>
        </p:spPr>
      </p:pic>
      <p:cxnSp>
        <p:nvCxnSpPr>
          <p:cNvPr id="6" name="Straight Connector 5"/>
          <p:cNvCxnSpPr/>
          <p:nvPr/>
        </p:nvCxnSpPr>
        <p:spPr>
          <a:xfrm>
            <a:off x="1" y="6805761"/>
            <a:ext cx="1068863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135499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12-09 at 14.33.03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0688643" cy="7381825"/>
          </a:xfrm>
          <a:prstGeom prst="rect">
            <a:avLst/>
          </a:prstGeom>
        </p:spPr>
      </p:pic>
      <p:sp>
        <p:nvSpPr>
          <p:cNvPr id="2" name="Title 1"/>
          <p:cNvSpPr>
            <a:spLocks noGrp="1"/>
          </p:cNvSpPr>
          <p:nvPr>
            <p:ph type="ctrTitle"/>
          </p:nvPr>
        </p:nvSpPr>
        <p:spPr>
          <a:xfrm>
            <a:off x="2999157" y="829097"/>
            <a:ext cx="7529738" cy="4392488"/>
          </a:xfrm>
        </p:spPr>
        <p:txBody>
          <a:bodyPr>
            <a:noAutofit/>
          </a:bodyPr>
          <a:lstStyle/>
          <a:p>
            <a:r>
              <a:rPr lang="en-US" sz="6000" dirty="0">
                <a:solidFill>
                  <a:srgbClr val="008000"/>
                </a:solidFill>
                <a:effectLst>
                  <a:glow rad="635000">
                    <a:schemeClr val="bg1">
                      <a:alpha val="75000"/>
                    </a:schemeClr>
                  </a:glow>
                </a:effectLst>
                <a:ea typeface="ＭＳ Ｐゴシック" charset="-128"/>
              </a:rPr>
              <a:t>Searching for traits of resistance to crop diseases and pests in </a:t>
            </a:r>
            <a:r>
              <a:rPr lang="en-US" sz="6000" dirty="0" smtClean="0">
                <a:solidFill>
                  <a:srgbClr val="008000"/>
                </a:solidFill>
                <a:effectLst>
                  <a:glow rad="635000">
                    <a:schemeClr val="bg1">
                      <a:alpha val="75000"/>
                    </a:schemeClr>
                  </a:glow>
                </a:effectLst>
                <a:ea typeface="ＭＳ Ｐゴシック" charset="-128"/>
              </a:rPr>
              <a:t>wheat and barley landraces</a:t>
            </a:r>
            <a:endParaRPr lang="en-US" sz="6000" dirty="0">
              <a:solidFill>
                <a:srgbClr val="008000"/>
              </a:solidFill>
              <a:effectLst>
                <a:glow rad="635000">
                  <a:schemeClr val="bg1">
                    <a:alpha val="75000"/>
                  </a:schemeClr>
                </a:glow>
              </a:effectLst>
              <a:ea typeface="ＭＳ Ｐゴシック" charset="-128"/>
            </a:endParaRPr>
          </a:p>
        </p:txBody>
      </p:sp>
      <p:pic>
        <p:nvPicPr>
          <p:cNvPr id="10" name="Picture 9" descr="Screen Shot 2014-10-23 at 10.28.11 .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6445721"/>
            <a:ext cx="10688637" cy="1117128"/>
          </a:xfrm>
          <a:prstGeom prst="rect">
            <a:avLst/>
          </a:prstGeom>
        </p:spPr>
      </p:pic>
      <p:pic>
        <p:nvPicPr>
          <p:cNvPr id="11" name="Picture 10" descr="UiO_NHM_Seal_A_ENG.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56487" y="6743131"/>
            <a:ext cx="3600400" cy="554492"/>
          </a:xfrm>
          <a:prstGeom prst="rect">
            <a:avLst/>
          </a:prstGeom>
        </p:spPr>
      </p:pic>
      <p:sp>
        <p:nvSpPr>
          <p:cNvPr id="15" name="Rectangle 14"/>
          <p:cNvSpPr/>
          <p:nvPr/>
        </p:nvSpPr>
        <p:spPr>
          <a:xfrm>
            <a:off x="375767" y="6661745"/>
            <a:ext cx="3600400" cy="707886"/>
          </a:xfrm>
          <a:prstGeom prst="rect">
            <a:avLst/>
          </a:prstGeom>
        </p:spPr>
        <p:txBody>
          <a:bodyPr wrap="square">
            <a:spAutoFit/>
          </a:bodyPr>
          <a:lstStyle/>
          <a:p>
            <a:r>
              <a:rPr lang="en-US" sz="2000" dirty="0" smtClean="0"/>
              <a:t>Dag Endresen</a:t>
            </a:r>
          </a:p>
          <a:p>
            <a:r>
              <a:rPr lang="en-US" sz="2000" dirty="0" smtClean="0"/>
              <a:t>GBIF </a:t>
            </a:r>
            <a:r>
              <a:rPr lang="en-US" sz="2000" dirty="0"/>
              <a:t>Norway, University of Oslo </a:t>
            </a:r>
          </a:p>
        </p:txBody>
      </p:sp>
      <p:pic>
        <p:nvPicPr>
          <p:cNvPr id="17" name="Picture 16" descr="GBIF_NO_2_transp.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20183" y="6705781"/>
            <a:ext cx="2304256" cy="73585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0"/>
            <a:ext cx="10688638" cy="7562850"/>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63500" dist="23000" dir="5400000" rotWithShape="0">
              <a:srgbClr val="000000">
                <a:alpha val="34998"/>
              </a:srgbClr>
            </a:outerShdw>
          </a:effectLst>
        </p:spPr>
        <p:txBody>
          <a:bodyPr lIns="104287" tIns="52144" rIns="104287" bIns="52144" anchor="ctr"/>
          <a:lstStyle/>
          <a:p>
            <a:pPr algn="ctr">
              <a:defRPr/>
            </a:pPr>
            <a:endParaRPr lang="en-US">
              <a:solidFill>
                <a:schemeClr val="lt1"/>
              </a:solidFill>
              <a:latin typeface="+mn-lt"/>
              <a:ea typeface="+mn-ea"/>
              <a:cs typeface="+mn-cs"/>
            </a:endParaRPr>
          </a:p>
        </p:txBody>
      </p:sp>
      <p:sp>
        <p:nvSpPr>
          <p:cNvPr id="4099" name="TextBox 5"/>
          <p:cNvSpPr txBox="1">
            <a:spLocks noChangeArrowheads="1"/>
          </p:cNvSpPr>
          <p:nvPr/>
        </p:nvSpPr>
        <p:spPr bwMode="auto">
          <a:xfrm>
            <a:off x="1095847" y="1693193"/>
            <a:ext cx="8038746" cy="2721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spAutoFit/>
          </a:bodyPr>
          <a:lstStyle>
            <a:lvl1pPr>
              <a:defRPr sz="3200">
                <a:solidFill>
                  <a:schemeClr val="tx1"/>
                </a:solidFill>
                <a:latin typeface="Calibri" charset="0"/>
                <a:ea typeface="ＭＳ Ｐゴシック" charset="0"/>
                <a:cs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5700" b="1" dirty="0" smtClean="0">
                <a:latin typeface="Trebuchet MS" charset="0"/>
              </a:rPr>
              <a:t>Predictive characterization</a:t>
            </a:r>
          </a:p>
          <a:p>
            <a:pPr algn="ctr"/>
            <a:endParaRPr lang="en-US" sz="2800" b="1" dirty="0" smtClean="0">
              <a:latin typeface="Trebuchet MS" charset="0"/>
            </a:endParaRPr>
          </a:p>
          <a:p>
            <a:pPr algn="ctr"/>
            <a:r>
              <a:rPr lang="en-US" sz="2400" b="1" dirty="0" smtClean="0">
                <a:latin typeface="Trebuchet MS" charset="0"/>
              </a:rPr>
              <a:t>Focused Identification of Germplasm Strategy</a:t>
            </a:r>
            <a:endParaRPr lang="en-US" sz="2400" b="1" dirty="0">
              <a:latin typeface="Trebuchet MS" charset="0"/>
            </a:endParaRPr>
          </a:p>
        </p:txBody>
      </p:sp>
      <p:pic>
        <p:nvPicPr>
          <p:cNvPr id="4" name="Picture 5" descr="NHM_symbol_gronn cut.gif"/>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a:ext>
            </a:extLst>
          </a:blip>
          <a:srcRect/>
          <a:stretch>
            <a:fillRect/>
          </a:stretch>
        </p:blipFill>
        <p:spPr bwMode="auto">
          <a:xfrm>
            <a:off x="36901" y="4122737"/>
            <a:ext cx="3552825" cy="3440113"/>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10_11_Omics.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048795" y="4933553"/>
            <a:ext cx="4674306" cy="2629297"/>
          </a:xfrm>
          <a:prstGeom prst="rect">
            <a:avLst/>
          </a:prstGeom>
        </p:spPr>
      </p:pic>
    </p:spTree>
    <p:extLst>
      <p:ext uri="{BB962C8B-B14F-4D97-AF65-F5344CB8AC3E}">
        <p14:creationId xmlns:p14="http://schemas.microsoft.com/office/powerpoint/2010/main" val="42505948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ICT0458.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00607" y="1149340"/>
            <a:ext cx="4410973" cy="3308230"/>
          </a:xfrm>
          <a:prstGeom prst="rect">
            <a:avLst/>
          </a:prstGeom>
        </p:spPr>
      </p:pic>
      <p:sp>
        <p:nvSpPr>
          <p:cNvPr id="2" name="Title 1"/>
          <p:cNvSpPr>
            <a:spLocks noGrp="1"/>
          </p:cNvSpPr>
          <p:nvPr>
            <p:ph type="title"/>
          </p:nvPr>
        </p:nvSpPr>
        <p:spPr>
          <a:xfrm>
            <a:off x="178144" y="228852"/>
            <a:ext cx="10062719" cy="672253"/>
          </a:xfrm>
          <a:ln>
            <a:miter lim="800000"/>
            <a:headEnd/>
            <a:tailEnd/>
          </a:ln>
        </p:spPr>
        <p:txBody>
          <a:bodyPr rtlCol="0">
            <a:normAutofit/>
          </a:bodyPr>
          <a:lstStyle/>
          <a:p>
            <a:pPr>
              <a:defRPr/>
            </a:pPr>
            <a:r>
              <a:rPr lang="en-US" sz="36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Crop breeding targets specific agricultural </a:t>
            </a:r>
            <a:r>
              <a:rPr 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traits</a:t>
            </a:r>
          </a:p>
        </p:txBody>
      </p:sp>
      <p:pic>
        <p:nvPicPr>
          <p:cNvPr id="26630" name="Picture 9"/>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5360" y="5005561"/>
            <a:ext cx="1603296" cy="2016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Rectangle 10"/>
          <p:cNvSpPr>
            <a:spLocks noChangeArrowheads="1"/>
          </p:cNvSpPr>
          <p:nvPr/>
        </p:nvSpPr>
        <p:spPr bwMode="auto">
          <a:xfrm>
            <a:off x="445361" y="6969378"/>
            <a:ext cx="1384207" cy="4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61" tIns="52131" rIns="104261" bIns="52131">
            <a:spAutoFit/>
          </a:bodyPr>
          <a:lstStyle/>
          <a:p>
            <a:r>
              <a:rPr lang="en-US" sz="1200">
                <a:latin typeface="Calibri" charset="0"/>
              </a:rPr>
              <a:t>Powdery Mildew, </a:t>
            </a:r>
          </a:p>
          <a:p>
            <a:r>
              <a:rPr lang="en-US" sz="1200" i="1">
                <a:latin typeface="Calibri" charset="0"/>
              </a:rPr>
              <a:t>Blumeria graminis</a:t>
            </a:r>
          </a:p>
        </p:txBody>
      </p:sp>
      <p:pic>
        <p:nvPicPr>
          <p:cNvPr id="26632" name="Picture 11"/>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26800" y="5005561"/>
            <a:ext cx="1510512" cy="2016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3" name="Rectangle 12"/>
          <p:cNvSpPr>
            <a:spLocks noChangeArrowheads="1"/>
          </p:cNvSpPr>
          <p:nvPr/>
        </p:nvSpPr>
        <p:spPr bwMode="auto">
          <a:xfrm>
            <a:off x="2241646" y="6974631"/>
            <a:ext cx="1093713" cy="4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61" tIns="52131" rIns="104261" bIns="52131">
            <a:spAutoFit/>
          </a:bodyPr>
          <a:lstStyle/>
          <a:p>
            <a:r>
              <a:rPr lang="en-US" sz="1200">
                <a:latin typeface="Calibri" charset="0"/>
              </a:rPr>
              <a:t>Leaf spots</a:t>
            </a:r>
          </a:p>
          <a:p>
            <a:r>
              <a:rPr lang="en-US" sz="1200" i="1">
                <a:latin typeface="Calibri" charset="0"/>
              </a:rPr>
              <a:t>Ascochyta sp.</a:t>
            </a:r>
          </a:p>
        </p:txBody>
      </p:sp>
      <p:pic>
        <p:nvPicPr>
          <p:cNvPr id="26634" name="Picture 13"/>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919167" y="5005561"/>
            <a:ext cx="1603296" cy="2016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5" name="Rectangle 14"/>
          <p:cNvSpPr>
            <a:spLocks noChangeArrowheads="1"/>
          </p:cNvSpPr>
          <p:nvPr/>
        </p:nvSpPr>
        <p:spPr bwMode="auto">
          <a:xfrm>
            <a:off x="3919168" y="6974631"/>
            <a:ext cx="1432385" cy="4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61" tIns="52131" rIns="104261" bIns="52131">
            <a:spAutoFit/>
          </a:bodyPr>
          <a:lstStyle/>
          <a:p>
            <a:r>
              <a:rPr lang="en-US" sz="1200">
                <a:latin typeface="Calibri" charset="0"/>
              </a:rPr>
              <a:t>Yellow rust</a:t>
            </a:r>
          </a:p>
          <a:p>
            <a:r>
              <a:rPr lang="en-US" sz="1200" i="1">
                <a:latin typeface="Calibri" charset="0"/>
              </a:rPr>
              <a:t>Puccinia strilformis</a:t>
            </a:r>
          </a:p>
        </p:txBody>
      </p:sp>
      <p:pic>
        <p:nvPicPr>
          <p:cNvPr id="26636" name="Picture 15"/>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700607" y="5005561"/>
            <a:ext cx="1499378" cy="2016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7" name="Rectangle 16"/>
          <p:cNvSpPr>
            <a:spLocks noChangeArrowheads="1"/>
          </p:cNvSpPr>
          <p:nvPr/>
        </p:nvSpPr>
        <p:spPr bwMode="auto">
          <a:xfrm>
            <a:off x="5665351" y="6974631"/>
            <a:ext cx="1339198" cy="4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61" tIns="52131" rIns="104261" bIns="52131">
            <a:spAutoFit/>
          </a:bodyPr>
          <a:lstStyle/>
          <a:p>
            <a:r>
              <a:rPr lang="en-US" sz="1200" dirty="0">
                <a:latin typeface="Calibri" charset="0"/>
              </a:rPr>
              <a:t>Black stem rust</a:t>
            </a:r>
          </a:p>
          <a:p>
            <a:r>
              <a:rPr lang="en-US" sz="1200" i="1" dirty="0">
                <a:latin typeface="Calibri" charset="0"/>
              </a:rPr>
              <a:t>Puccinia graminis</a:t>
            </a:r>
          </a:p>
        </p:txBody>
      </p:sp>
      <p:sp>
        <p:nvSpPr>
          <p:cNvPr id="14" name="Slide Number Placeholder 13"/>
          <p:cNvSpPr>
            <a:spLocks noGrp="1"/>
          </p:cNvSpPr>
          <p:nvPr>
            <p:ph type="sldNum" sz="quarter" idx="12"/>
          </p:nvPr>
        </p:nvSpPr>
        <p:spPr>
          <a:xfrm>
            <a:off x="10104166" y="7039823"/>
            <a:ext cx="417409" cy="402652"/>
          </a:xfrm>
        </p:spPr>
        <p:txBody>
          <a:bodyPr/>
          <a:lstStyle>
            <a:lvl1pPr eaLnBrk="0" hangingPunct="0">
              <a:defRPr sz="2700">
                <a:solidFill>
                  <a:schemeClr val="tx1"/>
                </a:solidFill>
                <a:latin typeface="Arial" charset="0"/>
                <a:ea typeface="ＭＳ Ｐゴシック" charset="0"/>
                <a:cs typeface="ＭＳ Ｐゴシック" charset="0"/>
              </a:defRPr>
            </a:lvl1pPr>
            <a:lvl2pPr marL="43250433" indent="-42729127" eaLnBrk="0" hangingPunct="0">
              <a:defRPr sz="2700">
                <a:solidFill>
                  <a:schemeClr val="tx1"/>
                </a:solidFill>
                <a:latin typeface="Arial" charset="0"/>
                <a:ea typeface="ＭＳ Ｐゴシック" charset="0"/>
              </a:defRPr>
            </a:lvl2pPr>
            <a:lvl3pPr eaLnBrk="0" hangingPunct="0">
              <a:defRPr sz="2700">
                <a:solidFill>
                  <a:schemeClr val="tx1"/>
                </a:solidFill>
                <a:latin typeface="Arial" charset="0"/>
                <a:ea typeface="ＭＳ Ｐゴシック" charset="0"/>
              </a:defRPr>
            </a:lvl3pPr>
            <a:lvl4pPr eaLnBrk="0" hangingPunct="0">
              <a:defRPr sz="2700">
                <a:solidFill>
                  <a:schemeClr val="tx1"/>
                </a:solidFill>
                <a:latin typeface="Arial" charset="0"/>
                <a:ea typeface="ＭＳ Ｐゴシック" charset="0"/>
              </a:defRPr>
            </a:lvl4pPr>
            <a:lvl5pPr eaLnBrk="0" hangingPunct="0">
              <a:defRPr sz="2700">
                <a:solidFill>
                  <a:schemeClr val="tx1"/>
                </a:solidFill>
                <a:latin typeface="Arial" charset="0"/>
                <a:ea typeface="ＭＳ Ｐゴシック" charset="0"/>
              </a:defRPr>
            </a:lvl5pPr>
            <a:lvl6pPr marL="521309" eaLnBrk="0" fontAlgn="base" hangingPunct="0">
              <a:spcBef>
                <a:spcPct val="0"/>
              </a:spcBef>
              <a:spcAft>
                <a:spcPct val="0"/>
              </a:spcAft>
              <a:defRPr sz="2700">
                <a:solidFill>
                  <a:schemeClr val="tx1"/>
                </a:solidFill>
                <a:latin typeface="Arial" charset="0"/>
                <a:ea typeface="ＭＳ Ｐゴシック" charset="0"/>
              </a:defRPr>
            </a:lvl6pPr>
            <a:lvl7pPr marL="1042615" eaLnBrk="0" fontAlgn="base" hangingPunct="0">
              <a:spcBef>
                <a:spcPct val="0"/>
              </a:spcBef>
              <a:spcAft>
                <a:spcPct val="0"/>
              </a:spcAft>
              <a:defRPr sz="2700">
                <a:solidFill>
                  <a:schemeClr val="tx1"/>
                </a:solidFill>
                <a:latin typeface="Arial" charset="0"/>
                <a:ea typeface="ＭＳ Ｐゴシック" charset="0"/>
              </a:defRPr>
            </a:lvl7pPr>
            <a:lvl8pPr marL="1563923" eaLnBrk="0" fontAlgn="base" hangingPunct="0">
              <a:spcBef>
                <a:spcPct val="0"/>
              </a:spcBef>
              <a:spcAft>
                <a:spcPct val="0"/>
              </a:spcAft>
              <a:defRPr sz="2700">
                <a:solidFill>
                  <a:schemeClr val="tx1"/>
                </a:solidFill>
                <a:latin typeface="Arial" charset="0"/>
                <a:ea typeface="ＭＳ Ｐゴシック" charset="0"/>
              </a:defRPr>
            </a:lvl8pPr>
            <a:lvl9pPr marL="2085231" eaLnBrk="0" fontAlgn="base" hangingPunct="0">
              <a:spcBef>
                <a:spcPct val="0"/>
              </a:spcBef>
              <a:spcAft>
                <a:spcPct val="0"/>
              </a:spcAft>
              <a:defRPr sz="2700">
                <a:solidFill>
                  <a:schemeClr val="tx1"/>
                </a:solidFill>
                <a:latin typeface="Arial" charset="0"/>
                <a:ea typeface="ＭＳ Ｐゴシック" charset="0"/>
              </a:defRPr>
            </a:lvl9pPr>
          </a:lstStyle>
          <a:p>
            <a:pPr eaLnBrk="1" hangingPunct="1"/>
            <a:fld id="{E8931774-49AC-A341-98FD-7B65B7F22807}" type="slidenum">
              <a:rPr lang="en-US" sz="1400">
                <a:solidFill>
                  <a:srgbClr val="898989"/>
                </a:solidFill>
                <a:latin typeface="Calibri" charset="0"/>
              </a:rPr>
              <a:pPr eaLnBrk="1" hangingPunct="1"/>
              <a:t>34</a:t>
            </a:fld>
            <a:endParaRPr lang="en-US" sz="1400" dirty="0">
              <a:solidFill>
                <a:srgbClr val="898989"/>
              </a:solidFill>
              <a:latin typeface="Calibri" charset="0"/>
            </a:endParaRPr>
          </a:p>
        </p:txBody>
      </p:sp>
      <p:pic>
        <p:nvPicPr>
          <p:cNvPr id="16" name="Picture 4" descr="Rhubarb-NGB-Picture-Archive-img3672.png"/>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303759" y="1045121"/>
            <a:ext cx="5040560" cy="346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6"/>
          <p:cNvSpPr>
            <a:spLocks noChangeArrowheads="1"/>
          </p:cNvSpPr>
          <p:nvPr/>
        </p:nvSpPr>
        <p:spPr bwMode="auto">
          <a:xfrm>
            <a:off x="5863014" y="3810869"/>
            <a:ext cx="4161825" cy="4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261" tIns="52131" rIns="104261" bIns="52131">
            <a:spAutoFit/>
          </a:bodyPr>
          <a:lstStyle/>
          <a:p>
            <a:r>
              <a:rPr lang="en-US" sz="1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charset="0"/>
              </a:rPr>
              <a:t>Field trials in Horsham Australia for cold tolerance in chickpea (</a:t>
            </a:r>
            <a:r>
              <a:rPr lang="en-US" sz="1200" i="1"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charset="0"/>
              </a:rPr>
              <a:t>Cicer</a:t>
            </a:r>
            <a:r>
              <a:rPr lang="en-US" sz="1200" i="1"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charset="0"/>
              </a:rPr>
              <a:t> </a:t>
            </a:r>
            <a:r>
              <a:rPr lang="en-US" sz="1200" i="1"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charset="0"/>
              </a:rPr>
              <a:t>arietinum</a:t>
            </a:r>
            <a:r>
              <a:rPr lang="en-US" sz="1200" i="1"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charset="0"/>
              </a:rPr>
              <a:t> </a:t>
            </a:r>
            <a:r>
              <a:rPr lang="en-US" sz="1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charset="0"/>
              </a:rPr>
              <a:t>L.). CC-by D. Endresen</a:t>
            </a:r>
            <a:endParaRPr lang="en-US" sz="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charset="0"/>
            </a:endParaRPr>
          </a:p>
        </p:txBody>
      </p:sp>
      <p:pic>
        <p:nvPicPr>
          <p:cNvPr id="7" name="Picture 6" descr="img004019.jpg"/>
          <p:cNvPicPr>
            <a:picLocks noChangeAspect="1"/>
          </p:cNvPicPr>
          <p:nvPr/>
        </p:nvPicPr>
        <p:blipFill>
          <a:blip r:embed="rId9" cstate="screen">
            <a:extLst>
              <a:ext uri="{BEBA8EAE-BF5A-486C-A8C5-ECC9F3942E4B}">
                <a14:imgProps xmlns:a14="http://schemas.microsoft.com/office/drawing/2010/main">
                  <a14:imgLayer r:embed="rId10">
                    <a14:imgEffect>
                      <a14:brightnessContrast bright="20000" contrast="15000"/>
                    </a14:imgEffect>
                  </a14:imgLayer>
                </a14:imgProps>
              </a:ext>
              <a:ext uri="{28A0092B-C50C-407E-A947-70E740481C1C}">
                <a14:useLocalDpi xmlns:a14="http://schemas.microsoft.com/office/drawing/2010/main"/>
              </a:ext>
            </a:extLst>
          </a:blip>
          <a:stretch>
            <a:fillRect/>
          </a:stretch>
        </p:blipFill>
        <p:spPr>
          <a:xfrm>
            <a:off x="7504559" y="5006657"/>
            <a:ext cx="2668782" cy="2001587"/>
          </a:xfrm>
          <a:prstGeom prst="rect">
            <a:avLst/>
          </a:prstGeom>
        </p:spPr>
      </p:pic>
      <p:sp>
        <p:nvSpPr>
          <p:cNvPr id="21" name="Rectangle 16"/>
          <p:cNvSpPr>
            <a:spLocks noChangeArrowheads="1"/>
          </p:cNvSpPr>
          <p:nvPr/>
        </p:nvSpPr>
        <p:spPr bwMode="auto">
          <a:xfrm>
            <a:off x="7504559" y="6977187"/>
            <a:ext cx="2505946" cy="4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61" tIns="52131" rIns="104261" bIns="52131">
            <a:spAutoFit/>
          </a:bodyPr>
          <a:lstStyle/>
          <a:p>
            <a:r>
              <a:rPr lang="en-US" sz="1200" dirty="0" smtClean="0">
                <a:latin typeface="Calibri" charset="0"/>
              </a:rPr>
              <a:t>Apple, </a:t>
            </a:r>
            <a:r>
              <a:rPr lang="en-US" sz="1200" i="1" dirty="0" err="1" smtClean="0">
                <a:latin typeface="Calibri" charset="0"/>
              </a:rPr>
              <a:t>Malus</a:t>
            </a:r>
            <a:r>
              <a:rPr lang="en-US" sz="1200" i="1" dirty="0" smtClean="0">
                <a:latin typeface="Calibri" charset="0"/>
              </a:rPr>
              <a:t> </a:t>
            </a:r>
            <a:r>
              <a:rPr lang="en-US" sz="1200" i="1" dirty="0" err="1" smtClean="0">
                <a:latin typeface="Calibri" charset="0"/>
              </a:rPr>
              <a:t>domestica</a:t>
            </a:r>
            <a:r>
              <a:rPr lang="en-US" sz="1200" i="1" dirty="0" smtClean="0">
                <a:latin typeface="Calibri" charset="0"/>
              </a:rPr>
              <a:t> </a:t>
            </a:r>
            <a:r>
              <a:rPr lang="en-US" sz="1200" dirty="0" err="1" smtClean="0">
                <a:latin typeface="Calibri" charset="0"/>
              </a:rPr>
              <a:t>Borkh</a:t>
            </a:r>
            <a:r>
              <a:rPr lang="en-US" sz="1200" dirty="0" smtClean="0">
                <a:latin typeface="Calibri" charset="0"/>
              </a:rPr>
              <a:t>.</a:t>
            </a:r>
          </a:p>
          <a:p>
            <a:r>
              <a:rPr lang="en-US" sz="1200" dirty="0" smtClean="0">
                <a:latin typeface="Calibri" charset="0"/>
              </a:rPr>
              <a:t>Cultivar “</a:t>
            </a:r>
            <a:r>
              <a:rPr lang="en-US" sz="1200" i="1" dirty="0" err="1" smtClean="0">
                <a:latin typeface="Calibri" charset="0"/>
              </a:rPr>
              <a:t>Nanna</a:t>
            </a:r>
            <a:r>
              <a:rPr lang="en-US" sz="1200" dirty="0" smtClean="0">
                <a:latin typeface="Calibri" charset="0"/>
              </a:rPr>
              <a:t>” by Stein H </a:t>
            </a:r>
            <a:r>
              <a:rPr lang="en-US" sz="1200" dirty="0" err="1" smtClean="0">
                <a:latin typeface="Calibri" charset="0"/>
              </a:rPr>
              <a:t>Hjeltnes</a:t>
            </a:r>
            <a:endParaRPr lang="en-US" sz="1200" i="1" dirty="0">
              <a:latin typeface="Calibri" charset="0"/>
            </a:endParaRPr>
          </a:p>
        </p:txBody>
      </p:sp>
      <p:sp>
        <p:nvSpPr>
          <p:cNvPr id="8" name="Rectangle 7"/>
          <p:cNvSpPr/>
          <p:nvPr/>
        </p:nvSpPr>
        <p:spPr>
          <a:xfrm>
            <a:off x="663799" y="4224506"/>
            <a:ext cx="4320480" cy="276999"/>
          </a:xfrm>
          <a:prstGeom prst="rect">
            <a:avLst/>
          </a:prstGeom>
        </p:spPr>
        <p:txBody>
          <a:bodyPr wrap="square">
            <a:spAutoFit/>
          </a:bodyPr>
          <a:lstStyle/>
          <a:p>
            <a:r>
              <a:rPr lang="en-US" sz="1200" dirty="0">
                <a:latin typeface="Calibri" charset="0"/>
                <a:ea typeface="ＭＳ Ｐゴシック" charset="0"/>
                <a:cs typeface="ＭＳ Ｐゴシック" charset="0"/>
              </a:rPr>
              <a:t>Rhubarb, </a:t>
            </a:r>
            <a:r>
              <a:rPr lang="en-US" sz="1200" i="1" dirty="0">
                <a:latin typeface="Calibri" charset="0"/>
                <a:ea typeface="ＭＳ Ｐゴシック" charset="0"/>
                <a:cs typeface="ＭＳ Ｐゴシック" charset="0"/>
              </a:rPr>
              <a:t>Rheum x </a:t>
            </a:r>
            <a:r>
              <a:rPr lang="en-US" sz="1200" i="1" dirty="0" err="1">
                <a:latin typeface="Calibri" charset="0"/>
                <a:ea typeface="ＭＳ Ｐゴシック" charset="0"/>
                <a:cs typeface="ＭＳ Ｐゴシック" charset="0"/>
              </a:rPr>
              <a:t>hybridum</a:t>
            </a:r>
            <a:r>
              <a:rPr lang="en-US" sz="1200" i="1" dirty="0">
                <a:latin typeface="Calibri" charset="0"/>
                <a:ea typeface="ＭＳ Ｐゴシック" charset="0"/>
                <a:cs typeface="ＭＳ Ｐゴシック" charset="0"/>
              </a:rPr>
              <a:t> </a:t>
            </a:r>
            <a:r>
              <a:rPr lang="en-US" sz="1200" dirty="0">
                <a:latin typeface="Calibri" charset="0"/>
                <a:ea typeface="ＭＳ Ｐゴシック" charset="0"/>
                <a:cs typeface="ＭＳ Ｐゴシック" charset="0"/>
              </a:rPr>
              <a:t>Murray, DKRHE43, by </a:t>
            </a:r>
            <a:r>
              <a:rPr lang="en-US" sz="1200" dirty="0" err="1">
                <a:latin typeface="Calibri" charset="0"/>
                <a:ea typeface="ＭＳ Ｐゴシック" charset="0"/>
                <a:cs typeface="ＭＳ Ｐゴシック" charset="0"/>
              </a:rPr>
              <a:t>Gitte</a:t>
            </a:r>
            <a:r>
              <a:rPr lang="en-US" sz="1200" dirty="0">
                <a:latin typeface="Calibri" charset="0"/>
                <a:ea typeface="ＭＳ Ｐゴシック" charset="0"/>
                <a:cs typeface="ＭＳ Ｐゴシック" charset="0"/>
              </a:rPr>
              <a:t> K. </a:t>
            </a:r>
            <a:r>
              <a:rPr lang="en-US" sz="1200" dirty="0" err="1">
                <a:latin typeface="Calibri" charset="0"/>
                <a:ea typeface="ＭＳ Ｐゴシック" charset="0"/>
                <a:cs typeface="ＭＳ Ｐゴシック" charset="0"/>
              </a:rPr>
              <a:t>Bjørn</a:t>
            </a:r>
            <a:endParaRPr lang="en-US" sz="1200" dirty="0"/>
          </a:p>
        </p:txBody>
      </p:sp>
    </p:spTree>
    <p:extLst>
      <p:ext uri="{BB962C8B-B14F-4D97-AF65-F5344CB8AC3E}">
        <p14:creationId xmlns:p14="http://schemas.microsoft.com/office/powerpoint/2010/main" val="22198958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ICT3186-Sugarbeet-Alnarp.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3"/>
            <a:ext cx="10688638" cy="7562851"/>
          </a:xfrm>
          <a:prstGeom prst="rect">
            <a:avLst/>
          </a:prstGeom>
        </p:spPr>
      </p:pic>
      <p:sp>
        <p:nvSpPr>
          <p:cNvPr id="2" name="Title 1"/>
          <p:cNvSpPr>
            <a:spLocks noGrp="1"/>
          </p:cNvSpPr>
          <p:nvPr>
            <p:ph type="title"/>
          </p:nvPr>
        </p:nvSpPr>
        <p:spPr>
          <a:xfrm>
            <a:off x="356288" y="2520971"/>
            <a:ext cx="10065134" cy="3361267"/>
          </a:xfrm>
        </p:spPr>
        <p:txBody>
          <a:bodyPr>
            <a:normAutofit/>
          </a:bodyPr>
          <a:lstStyle/>
          <a:p>
            <a:pPr algn="l"/>
            <a:r>
              <a:rPr lang="en-US" sz="35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Challenges for utilization of plant genetic resources</a:t>
            </a:r>
            <a:r>
              <a:rPr lang="en-US"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
            </a:r>
            <a:br>
              <a:rPr lang="en-US"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br>
            <a:r>
              <a:rPr lang="en-US" sz="60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 Large gene bank collections</a:t>
            </a:r>
            <a:br>
              <a:rPr lang="en-US" sz="60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br>
            <a:r>
              <a:rPr lang="en-US" sz="60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 Limited screening capacity</a:t>
            </a:r>
            <a:endParaRPr lang="en-US" sz="40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5" name="Slide Number Placeholder 13"/>
          <p:cNvSpPr>
            <a:spLocks noGrp="1"/>
          </p:cNvSpPr>
          <p:nvPr>
            <p:ph type="sldNum" sz="quarter" idx="12"/>
          </p:nvPr>
        </p:nvSpPr>
        <p:spPr>
          <a:xfrm>
            <a:off x="9992519" y="7112573"/>
            <a:ext cx="534432" cy="402652"/>
          </a:xfrm>
        </p:spPr>
        <p:txBody>
          <a:bodyPr/>
          <a:lstStyle/>
          <a:p>
            <a:pPr>
              <a:defRPr/>
            </a:pPr>
            <a:fld id="{C123A2F8-7B5E-FB4E-B602-4CE3CA3B3DB7}" type="slidenum">
              <a:rPr lang="en-US" smtClean="0">
                <a:solidFill>
                  <a:srgbClr val="FFFF00"/>
                </a:solidFill>
              </a:rPr>
              <a:pPr>
                <a:defRPr/>
              </a:pPr>
              <a:t>35</a:t>
            </a:fld>
            <a:endParaRPr lang="en-US" dirty="0">
              <a:solidFill>
                <a:srgbClr val="FFFF00"/>
              </a:solidFill>
            </a:endParaRPr>
          </a:p>
        </p:txBody>
      </p:sp>
      <p:sp>
        <p:nvSpPr>
          <p:cNvPr id="3" name="Rectangle 2"/>
          <p:cNvSpPr/>
          <p:nvPr/>
        </p:nvSpPr>
        <p:spPr>
          <a:xfrm>
            <a:off x="363323" y="7081812"/>
            <a:ext cx="6421156" cy="307742"/>
          </a:xfrm>
          <a:prstGeom prst="rect">
            <a:avLst/>
          </a:prstGeom>
        </p:spPr>
        <p:txBody>
          <a:bodyPr wrap="square" lIns="91405" tIns="45703" rIns="91405" bIns="45703">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Field of sugar beet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Beta vulgaris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L.) at Alnarp (June 2005) </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CC-BY Dag Endresen.</a:t>
            </a: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68935552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armer in the wheat field.png"/>
          <p:cNvPicPr>
            <a:picLocks noChangeAspect="1"/>
          </p:cNvPicPr>
          <p:nvPr/>
        </p:nvPicPr>
        <p:blipFill>
          <a:blip r:embed="rId3"/>
          <a:stretch>
            <a:fillRect/>
          </a:stretch>
        </p:blipFill>
        <p:spPr>
          <a:xfrm>
            <a:off x="7477920" y="0"/>
            <a:ext cx="3210720" cy="7562850"/>
          </a:xfrm>
          <a:prstGeom prst="rect">
            <a:avLst/>
          </a:prstGeom>
        </p:spPr>
      </p:pic>
      <p:sp>
        <p:nvSpPr>
          <p:cNvPr id="2" name="Title 1"/>
          <p:cNvSpPr>
            <a:spLocks noGrp="1"/>
          </p:cNvSpPr>
          <p:nvPr>
            <p:ph type="title"/>
          </p:nvPr>
        </p:nvSpPr>
        <p:spPr>
          <a:xfrm>
            <a:off x="267227" y="1058867"/>
            <a:ext cx="6905900" cy="817558"/>
          </a:xfrm>
        </p:spPr>
        <p:txBody>
          <a:bodyPr>
            <a:noAutofit/>
          </a:bodyPr>
          <a:lstStyle/>
          <a:p>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 needle in a hay stack</a:t>
            </a:r>
          </a:p>
        </p:txBody>
      </p:sp>
      <p:sp>
        <p:nvSpPr>
          <p:cNvPr id="9" name="Content Placeholder 8"/>
          <p:cNvSpPr>
            <a:spLocks noGrp="1"/>
          </p:cNvSpPr>
          <p:nvPr>
            <p:ph idx="1"/>
          </p:nvPr>
        </p:nvSpPr>
        <p:spPr>
          <a:xfrm>
            <a:off x="267230" y="2714625"/>
            <a:ext cx="7058301" cy="3886200"/>
          </a:xfrm>
        </p:spPr>
        <p:txBody>
          <a:bodyPr>
            <a:normAutofit/>
          </a:bodyPr>
          <a:lstStyle/>
          <a:p>
            <a:r>
              <a:rPr lang="en-US" dirty="0" smtClean="0"/>
              <a:t>Scientists and plant breeders want a few hundred germplasm accessions to evaluate for a particular trait.</a:t>
            </a:r>
          </a:p>
          <a:p>
            <a:endParaRPr lang="en-US" dirty="0" smtClean="0"/>
          </a:p>
          <a:p>
            <a:r>
              <a:rPr lang="en-US" dirty="0" smtClean="0"/>
              <a:t>How does the scientist select a small subset likely to have the useful trait?</a:t>
            </a:r>
          </a:p>
        </p:txBody>
      </p:sp>
      <p:sp>
        <p:nvSpPr>
          <p:cNvPr id="11" name="Slide Number Placeholder 13"/>
          <p:cNvSpPr>
            <a:spLocks noGrp="1"/>
          </p:cNvSpPr>
          <p:nvPr>
            <p:ph type="sldNum" sz="quarter" idx="12"/>
          </p:nvPr>
        </p:nvSpPr>
        <p:spPr>
          <a:xfrm>
            <a:off x="9992519" y="7112573"/>
            <a:ext cx="534432" cy="402652"/>
          </a:xfrm>
        </p:spPr>
        <p:txBody>
          <a:bodyPr/>
          <a:lstStyle/>
          <a:p>
            <a:pPr>
              <a:defRPr/>
            </a:pPr>
            <a:fld id="{C123A2F8-7B5E-FB4E-B602-4CE3CA3B3DB7}" type="slidenum">
              <a:rPr lang="en-US" smtClean="0">
                <a:solidFill>
                  <a:srgbClr val="FFFF00"/>
                </a:solidFill>
              </a:rPr>
              <a:pPr>
                <a:defRPr/>
              </a:pPr>
              <a:t>36</a:t>
            </a:fld>
            <a:endParaRPr lang="en-US" dirty="0">
              <a:solidFill>
                <a:srgbClr val="FFFF00"/>
              </a:solidFill>
            </a:endParaRPr>
          </a:p>
        </p:txBody>
      </p:sp>
      <p:sp>
        <p:nvSpPr>
          <p:cNvPr id="6" name="Rectangle 5"/>
          <p:cNvSpPr/>
          <p:nvPr/>
        </p:nvSpPr>
        <p:spPr>
          <a:xfrm>
            <a:off x="7720583" y="6805761"/>
            <a:ext cx="1728192" cy="492408"/>
          </a:xfrm>
          <a:prstGeom prst="rect">
            <a:avLst/>
          </a:prstGeom>
          <a:solidFill>
            <a:schemeClr val="accent6">
              <a:alpha val="10000"/>
            </a:schemeClr>
          </a:solidFill>
        </p:spPr>
        <p:txBody>
          <a:bodyPr wrap="square" lIns="91405" tIns="45703" rIns="91405" bIns="45703">
            <a:spAutoFit/>
          </a:bodyPr>
          <a:lstStyle/>
          <a:p>
            <a:r>
              <a:rPr lang="en-US" sz="1300" dirty="0">
                <a:ln w="18415" cmpd="sng">
                  <a:solidFill>
                    <a:srgbClr val="FFFFFF"/>
                  </a:solidFill>
                  <a:prstDash val="solid"/>
                </a:ln>
                <a:solidFill>
                  <a:srgbClr val="FFFFFF"/>
                </a:solidFill>
                <a:effectLst>
                  <a:outerShdw blurRad="63500" dir="3600000" algn="tl" rotWithShape="0">
                    <a:srgbClr val="000000">
                      <a:alpha val="70000"/>
                    </a:srgbClr>
                  </a:outerShdw>
                </a:effectLst>
              </a:rPr>
              <a:t>Photo from the USDA Photo archive, CC0.</a:t>
            </a: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62719" y="901105"/>
            <a:ext cx="6248400" cy="6180690"/>
          </a:xfrm>
        </p:spPr>
        <p:txBody>
          <a:bodyPr>
            <a:normAutofit/>
          </a:bodyPr>
          <a:lstStyle/>
          <a:p>
            <a:pPr>
              <a:buNone/>
            </a:pPr>
            <a:r>
              <a:rPr 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Aim:</a:t>
            </a:r>
          </a:p>
          <a:p>
            <a:pPr lvl="1"/>
            <a:r>
              <a:rPr lang="en-US" dirty="0" smtClean="0"/>
              <a:t>Identification of plant germplasm with a higher likelihood of having desired </a:t>
            </a:r>
            <a:r>
              <a:rPr lang="en-US" b="1" dirty="0" smtClean="0"/>
              <a:t>genetic diversity </a:t>
            </a:r>
            <a:r>
              <a:rPr lang="en-US" dirty="0" smtClean="0"/>
              <a:t>for a target trait property.</a:t>
            </a:r>
          </a:p>
          <a:p>
            <a:pPr marL="455567" lvl="1" indent="0">
              <a:buNone/>
            </a:pPr>
            <a:endParaRPr lang="en-US" dirty="0" smtClean="0"/>
          </a:p>
          <a:p>
            <a:pPr marL="455567" lvl="1" indent="0">
              <a:buNone/>
            </a:pP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Suggested solution:</a:t>
            </a:r>
          </a:p>
          <a:p>
            <a:pPr lvl="1"/>
            <a:r>
              <a:rPr lang="en-US" dirty="0" smtClean="0"/>
              <a:t>Using environment data layers for </a:t>
            </a:r>
            <a:r>
              <a:rPr lang="en-US" b="1" dirty="0" smtClean="0"/>
              <a:t>predictive characterization </a:t>
            </a:r>
            <a:r>
              <a:rPr lang="en-US" dirty="0" smtClean="0"/>
              <a:t>of crop traits </a:t>
            </a:r>
            <a:r>
              <a:rPr lang="en-US" i="1" dirty="0" smtClean="0"/>
              <a:t>a priori </a:t>
            </a:r>
            <a:r>
              <a:rPr lang="en-US" dirty="0" smtClean="0"/>
              <a:t>BEFORE field trials.</a:t>
            </a:r>
          </a:p>
          <a:p>
            <a:pPr lvl="1">
              <a:buNone/>
            </a:pPr>
            <a:endParaRPr lang="en-US" dirty="0" smtClean="0"/>
          </a:p>
        </p:txBody>
      </p:sp>
      <p:pic>
        <p:nvPicPr>
          <p:cNvPr id="7" name="Picture 6" descr="2010 July bread wheat Nobbelov Lund.png"/>
          <p:cNvPicPr>
            <a:picLocks noChangeAspect="1"/>
          </p:cNvPicPr>
          <p:nvPr/>
        </p:nvPicPr>
        <p:blipFill>
          <a:blip r:embed="rId3"/>
          <a:stretch>
            <a:fillRect/>
          </a:stretch>
        </p:blipFill>
        <p:spPr>
          <a:xfrm>
            <a:off x="6715929" y="-47626"/>
            <a:ext cx="3972719" cy="7610475"/>
          </a:xfrm>
          <a:prstGeom prst="rect">
            <a:avLst/>
          </a:prstGeom>
        </p:spPr>
      </p:pic>
      <p:sp>
        <p:nvSpPr>
          <p:cNvPr id="10" name="Slide Number Placeholder 13"/>
          <p:cNvSpPr>
            <a:spLocks noGrp="1"/>
          </p:cNvSpPr>
          <p:nvPr>
            <p:ph type="sldNum" sz="quarter" idx="12"/>
          </p:nvPr>
        </p:nvSpPr>
        <p:spPr>
          <a:xfrm>
            <a:off x="9992519" y="7112573"/>
            <a:ext cx="534432" cy="402652"/>
          </a:xfrm>
        </p:spPr>
        <p:txBody>
          <a:bodyPr/>
          <a:lstStyle/>
          <a:p>
            <a:pPr>
              <a:defRPr/>
            </a:pPr>
            <a:fld id="{C123A2F8-7B5E-FB4E-B602-4CE3CA3B3DB7}" type="slidenum">
              <a:rPr lang="en-US" smtClean="0">
                <a:solidFill>
                  <a:srgbClr val="FFFF00"/>
                </a:solidFill>
              </a:rPr>
              <a:pPr>
                <a:defRPr/>
              </a:pPr>
              <a:t>37</a:t>
            </a:fld>
            <a:endParaRPr lang="en-US" dirty="0">
              <a:solidFill>
                <a:srgbClr val="FFFF00"/>
              </a:solidFill>
            </a:endParaRPr>
          </a:p>
        </p:txBody>
      </p:sp>
      <p:sp>
        <p:nvSpPr>
          <p:cNvPr id="8" name="Rectangle 7"/>
          <p:cNvSpPr/>
          <p:nvPr/>
        </p:nvSpPr>
        <p:spPr>
          <a:xfrm>
            <a:off x="6985223" y="6805764"/>
            <a:ext cx="2895600" cy="492408"/>
          </a:xfrm>
          <a:prstGeom prst="rect">
            <a:avLst/>
          </a:prstGeom>
        </p:spPr>
        <p:txBody>
          <a:bodyPr wrap="square" lIns="91405" tIns="45703" rIns="91405" bIns="45703">
            <a:spAutoFit/>
          </a:bodyPr>
          <a:lstStyle/>
          <a:p>
            <a:r>
              <a:rPr lang="en-US" sz="1300" dirty="0">
                <a:solidFill>
                  <a:srgbClr val="D9D9D9"/>
                </a:solidFill>
              </a:rPr>
              <a:t>Bread wheat at Nöbbelöv in Lund, </a:t>
            </a:r>
            <a:r>
              <a:rPr lang="en-US" sz="1300" dirty="0" smtClean="0">
                <a:solidFill>
                  <a:srgbClr val="D9D9D9"/>
                </a:solidFill>
              </a:rPr>
              <a:t>2010</a:t>
            </a:r>
            <a:endParaRPr lang="en-US" sz="1300" dirty="0">
              <a:solidFill>
                <a:srgbClr val="D9D9D9"/>
              </a:solidFill>
            </a:endParaRPr>
          </a:p>
          <a:p>
            <a:r>
              <a:rPr lang="en-US" sz="1300" dirty="0" smtClean="0">
                <a:solidFill>
                  <a:srgbClr val="D9D9D9"/>
                </a:solidFill>
              </a:rPr>
              <a:t>CC-BY Dag Endresen </a:t>
            </a:r>
            <a:endParaRPr lang="en-US" sz="1300" dirty="0">
              <a:solidFill>
                <a:srgbClr val="D9D9D9"/>
              </a:solidFill>
            </a:endParaRP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6944520" y="1049989"/>
            <a:ext cx="3345624" cy="3222199"/>
          </a:xfrm>
          <a:prstGeom prst="ellipse">
            <a:avLst/>
          </a:prstGeom>
          <a:solidFill>
            <a:schemeClr val="accent6">
              <a:alpha val="5000"/>
            </a:schemeClr>
          </a:solidFill>
          <a:ln>
            <a:solidFill>
              <a:schemeClr val="accent6">
                <a:alpha val="30000"/>
              </a:schemeClr>
            </a:solidFill>
          </a:ln>
        </p:spPr>
        <p:style>
          <a:lnRef idx="1">
            <a:schemeClr val="accent1"/>
          </a:lnRef>
          <a:fillRef idx="3">
            <a:schemeClr val="accent1"/>
          </a:fillRef>
          <a:effectRef idx="2">
            <a:schemeClr val="accent1"/>
          </a:effectRef>
          <a:fontRef idx="minor">
            <a:schemeClr val="lt1"/>
          </a:fontRef>
        </p:style>
        <p:txBody>
          <a:bodyPr lIns="91058" tIns="45525" rIns="91058" bIns="45525" rtlCol="0" anchor="ctr"/>
          <a:lstStyle/>
          <a:p>
            <a:pPr algn="ctr"/>
            <a:endParaRPr lang="en-US"/>
          </a:p>
        </p:txBody>
      </p:sp>
      <p:pic>
        <p:nvPicPr>
          <p:cNvPr id="16" name="Picture 15" descr="plant_breeder_usda.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44076" y="4694256"/>
            <a:ext cx="1384635" cy="1063416"/>
          </a:xfrm>
          <a:prstGeom prst="rect">
            <a:avLst/>
          </a:prstGeom>
        </p:spPr>
      </p:pic>
      <p:sp>
        <p:nvSpPr>
          <p:cNvPr id="2" name="Title 1"/>
          <p:cNvSpPr>
            <a:spLocks noGrp="1"/>
          </p:cNvSpPr>
          <p:nvPr>
            <p:ph type="title"/>
          </p:nvPr>
        </p:nvSpPr>
        <p:spPr>
          <a:xfrm>
            <a:off x="178154" y="168867"/>
            <a:ext cx="10348797" cy="588222"/>
          </a:xfrm>
        </p:spPr>
        <p:txBody>
          <a:bodyPr>
            <a:noAutofit/>
          </a:bodyPr>
          <a:lstStyle/>
          <a:p>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Climate effect during the </a:t>
            </a:r>
            <a:r>
              <a:rPr 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domestication process</a:t>
            </a:r>
            <a:endPar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5" name="Picture 4"/>
          <p:cNvPicPr>
            <a:picLocks noChangeAspect="1"/>
          </p:cNvPicPr>
          <p:nvPr/>
        </p:nvPicPr>
        <p:blipFill>
          <a:blip r:embed="rId4"/>
          <a:stretch>
            <a:fillRect/>
          </a:stretch>
        </p:blipFill>
        <p:spPr>
          <a:xfrm>
            <a:off x="178154" y="1078633"/>
            <a:ext cx="2048654" cy="896338"/>
          </a:xfrm>
          <a:prstGeom prst="rect">
            <a:avLst/>
          </a:prstGeom>
        </p:spPr>
      </p:pic>
      <p:pic>
        <p:nvPicPr>
          <p:cNvPr id="4" name="Content Placeholder 3" descr="wild-barley.jpg"/>
          <p:cNvPicPr>
            <a:picLocks noGrp="1" noChangeAspect="1"/>
          </p:cNvPicPr>
          <p:nvPr>
            <p:ph idx="1"/>
          </p:nvPr>
        </p:nvPicPr>
        <p:blipFill>
          <a:blip r:embed="rId5" cstate="print">
            <a:extLst>
              <a:ext uri="{28A0092B-C50C-407E-A947-70E740481C1C}">
                <a14:useLocalDpi xmlns:a14="http://schemas.microsoft.com/office/drawing/2010/main"/>
              </a:ext>
            </a:extLst>
          </a:blip>
          <a:srcRect l="-6298" r="-6298"/>
          <a:stretch>
            <a:fillRect/>
          </a:stretch>
        </p:blipFill>
        <p:spPr>
          <a:xfrm>
            <a:off x="178143" y="1930170"/>
            <a:ext cx="3028447" cy="1250259"/>
          </a:xfrm>
        </p:spPr>
      </p:pic>
      <p:sp>
        <p:nvSpPr>
          <p:cNvPr id="6" name="TextBox 5"/>
          <p:cNvSpPr txBox="1"/>
          <p:nvPr/>
        </p:nvSpPr>
        <p:spPr>
          <a:xfrm>
            <a:off x="267243" y="3274696"/>
            <a:ext cx="2555337" cy="645937"/>
          </a:xfrm>
          <a:prstGeom prst="rect">
            <a:avLst/>
          </a:prstGeom>
          <a:noFill/>
        </p:spPr>
        <p:txBody>
          <a:bodyPr wrap="none" lIns="91058" tIns="45525" rIns="91058" bIns="45525" rtlCol="0">
            <a:spAutoFit/>
          </a:bodyPr>
          <a:lstStyle/>
          <a:p>
            <a:r>
              <a:rPr lang="en-US" dirty="0" smtClean="0"/>
              <a:t>Wild relatives are shaped </a:t>
            </a:r>
          </a:p>
          <a:p>
            <a:r>
              <a:rPr lang="en-US" dirty="0" smtClean="0"/>
              <a:t>by the environment.</a:t>
            </a:r>
            <a:endParaRPr lang="en-US" dirty="0"/>
          </a:p>
        </p:txBody>
      </p:sp>
      <p:pic>
        <p:nvPicPr>
          <p:cNvPr id="7" name="Picture 6" descr="Farming-Varna.jpg"/>
          <p:cNvPicPr>
            <a:picLocks noChangeAspect="1"/>
          </p:cNvPicPr>
          <p:nvPr/>
        </p:nvPicPr>
        <p:blipFill>
          <a:blip r:embed="rId6"/>
          <a:stretch>
            <a:fillRect/>
          </a:stretch>
        </p:blipFill>
        <p:spPr>
          <a:xfrm>
            <a:off x="3557821" y="1855072"/>
            <a:ext cx="2972777" cy="1325361"/>
          </a:xfrm>
          <a:prstGeom prst="rect">
            <a:avLst/>
          </a:prstGeom>
        </p:spPr>
      </p:pic>
      <p:pic>
        <p:nvPicPr>
          <p:cNvPr id="8" name="Picture 7"/>
          <p:cNvPicPr>
            <a:picLocks noChangeAspect="1"/>
          </p:cNvPicPr>
          <p:nvPr/>
        </p:nvPicPr>
        <p:blipFill>
          <a:blip r:embed="rId4"/>
          <a:stretch>
            <a:fillRect/>
          </a:stretch>
        </p:blipFill>
        <p:spPr>
          <a:xfrm>
            <a:off x="3557780" y="1214378"/>
            <a:ext cx="1273326" cy="640677"/>
          </a:xfrm>
          <a:prstGeom prst="rect">
            <a:avLst/>
          </a:prstGeom>
        </p:spPr>
      </p:pic>
      <p:pic>
        <p:nvPicPr>
          <p:cNvPr id="9" name="Picture 8" descr="farmer.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27297" y="1246341"/>
            <a:ext cx="416963" cy="608731"/>
          </a:xfrm>
          <a:prstGeom prst="rect">
            <a:avLst/>
          </a:prstGeom>
        </p:spPr>
      </p:pic>
      <p:sp>
        <p:nvSpPr>
          <p:cNvPr id="10" name="TextBox 9"/>
          <p:cNvSpPr txBox="1"/>
          <p:nvPr/>
        </p:nvSpPr>
        <p:spPr>
          <a:xfrm>
            <a:off x="3557821" y="3274680"/>
            <a:ext cx="2972777" cy="922970"/>
          </a:xfrm>
          <a:prstGeom prst="rect">
            <a:avLst/>
          </a:prstGeom>
          <a:noFill/>
        </p:spPr>
        <p:txBody>
          <a:bodyPr wrap="square" lIns="91058" tIns="45525" rIns="91058" bIns="45525" rtlCol="0">
            <a:spAutoFit/>
          </a:bodyPr>
          <a:lstStyle/>
          <a:p>
            <a:r>
              <a:rPr lang="en-US" dirty="0" smtClean="0"/>
              <a:t>Primitive cultivated crops are shaped by local climate and humans.</a:t>
            </a:r>
            <a:endParaRPr lang="en-US" dirty="0"/>
          </a:p>
        </p:txBody>
      </p:sp>
      <p:pic>
        <p:nvPicPr>
          <p:cNvPr id="11" name="Picture 10"/>
          <p:cNvPicPr>
            <a:picLocks noChangeAspect="1"/>
          </p:cNvPicPr>
          <p:nvPr/>
        </p:nvPicPr>
        <p:blipFill>
          <a:blip r:embed="rId8"/>
          <a:stretch>
            <a:fillRect/>
          </a:stretch>
        </p:blipFill>
        <p:spPr>
          <a:xfrm>
            <a:off x="7154068" y="1930170"/>
            <a:ext cx="2939375" cy="1250259"/>
          </a:xfrm>
          <a:prstGeom prst="rect">
            <a:avLst/>
          </a:prstGeom>
        </p:spPr>
      </p:pic>
      <p:sp>
        <p:nvSpPr>
          <p:cNvPr id="12" name="TextBox 11"/>
          <p:cNvSpPr txBox="1"/>
          <p:nvPr/>
        </p:nvSpPr>
        <p:spPr>
          <a:xfrm>
            <a:off x="7104108" y="3282622"/>
            <a:ext cx="3345623" cy="922970"/>
          </a:xfrm>
          <a:prstGeom prst="rect">
            <a:avLst/>
          </a:prstGeom>
          <a:noFill/>
        </p:spPr>
        <p:txBody>
          <a:bodyPr wrap="square" lIns="91058" tIns="45525" rIns="91058" bIns="45525" rtlCol="0">
            <a:spAutoFit/>
          </a:bodyPr>
          <a:lstStyle/>
          <a:p>
            <a:r>
              <a:rPr lang="en-US" dirty="0" smtClean="0"/>
              <a:t>Traditional cultivated crops (landraces) are shaped by climate and humans.</a:t>
            </a:r>
            <a:endParaRPr lang="en-US" dirty="0"/>
          </a:p>
        </p:txBody>
      </p:sp>
      <p:pic>
        <p:nvPicPr>
          <p:cNvPr id="13" name="Picture 12"/>
          <p:cNvPicPr>
            <a:picLocks noChangeAspect="1"/>
          </p:cNvPicPr>
          <p:nvPr/>
        </p:nvPicPr>
        <p:blipFill>
          <a:blip r:embed="rId4"/>
          <a:stretch>
            <a:fillRect/>
          </a:stretch>
        </p:blipFill>
        <p:spPr>
          <a:xfrm>
            <a:off x="7104142" y="1336948"/>
            <a:ext cx="1029753" cy="518122"/>
          </a:xfrm>
          <a:prstGeom prst="rect">
            <a:avLst/>
          </a:prstGeom>
        </p:spPr>
      </p:pic>
      <p:pic>
        <p:nvPicPr>
          <p:cNvPr id="14" name="Picture 13" descr="farmer.jp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33858" y="1078656"/>
            <a:ext cx="702109" cy="1025021"/>
          </a:xfrm>
          <a:prstGeom prst="rect">
            <a:avLst/>
          </a:prstGeom>
        </p:spPr>
      </p:pic>
      <p:pic>
        <p:nvPicPr>
          <p:cNvPr id="15" name="Picture 14" descr="Field-and-tractors.jpg"/>
          <p:cNvPicPr>
            <a:picLocks noChangeAspect="1"/>
          </p:cNvPicPr>
          <p:nvPr/>
        </p:nvPicPr>
        <p:blipFill>
          <a:blip r:embed="rId10"/>
          <a:stretch>
            <a:fillRect/>
          </a:stretch>
        </p:blipFill>
        <p:spPr>
          <a:xfrm>
            <a:off x="1278399" y="5225960"/>
            <a:ext cx="3288580" cy="1304882"/>
          </a:xfrm>
          <a:prstGeom prst="rect">
            <a:avLst/>
          </a:prstGeom>
        </p:spPr>
      </p:pic>
      <p:pic>
        <p:nvPicPr>
          <p:cNvPr id="17" name="Picture 1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851943" y="4806294"/>
            <a:ext cx="639109" cy="321570"/>
          </a:xfrm>
          <a:prstGeom prst="rect">
            <a:avLst/>
          </a:prstGeom>
        </p:spPr>
      </p:pic>
      <p:sp>
        <p:nvSpPr>
          <p:cNvPr id="18" name="TextBox 17"/>
          <p:cNvSpPr txBox="1"/>
          <p:nvPr/>
        </p:nvSpPr>
        <p:spPr>
          <a:xfrm>
            <a:off x="1278408" y="6530863"/>
            <a:ext cx="3345624" cy="922970"/>
          </a:xfrm>
          <a:prstGeom prst="rect">
            <a:avLst/>
          </a:prstGeom>
          <a:noFill/>
        </p:spPr>
        <p:txBody>
          <a:bodyPr wrap="square" lIns="91058" tIns="45525" rIns="91058" bIns="45525" rtlCol="0">
            <a:spAutoFit/>
          </a:bodyPr>
          <a:lstStyle/>
          <a:p>
            <a:r>
              <a:rPr lang="en-US" dirty="0" smtClean="0"/>
              <a:t>Modern cultivated crops are mostly shaped by humans (plant breeders).</a:t>
            </a:r>
            <a:endParaRPr lang="en-US" dirty="0"/>
          </a:p>
        </p:txBody>
      </p:sp>
      <p:pic>
        <p:nvPicPr>
          <p:cNvPr id="19" name="Picture 18" descr="molecular_lab_irap9900.jp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286650" y="5196203"/>
            <a:ext cx="3418281" cy="1482793"/>
          </a:xfrm>
          <a:prstGeom prst="rect">
            <a:avLst/>
          </a:prstGeom>
        </p:spPr>
      </p:pic>
      <p:pic>
        <p:nvPicPr>
          <p:cNvPr id="20" name="Picture 19" descr="molecular_lab_scentist.jp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266467" y="4694268"/>
            <a:ext cx="1979997" cy="754027"/>
          </a:xfrm>
          <a:prstGeom prst="rect">
            <a:avLst/>
          </a:prstGeom>
        </p:spPr>
      </p:pic>
      <p:sp>
        <p:nvSpPr>
          <p:cNvPr id="21" name="TextBox 20"/>
          <p:cNvSpPr txBox="1"/>
          <p:nvPr/>
        </p:nvSpPr>
        <p:spPr>
          <a:xfrm>
            <a:off x="5503907" y="6540732"/>
            <a:ext cx="3345624" cy="645971"/>
          </a:xfrm>
          <a:prstGeom prst="rect">
            <a:avLst/>
          </a:prstGeom>
          <a:noFill/>
        </p:spPr>
        <p:txBody>
          <a:bodyPr wrap="square" lIns="91058" tIns="45525" rIns="91058" bIns="45525" rtlCol="0">
            <a:spAutoFit/>
          </a:bodyPr>
          <a:lstStyle/>
          <a:p>
            <a:r>
              <a:rPr lang="en-US" dirty="0" smtClean="0"/>
              <a:t>Perhaps future crops are shaped in the molecular laboratory…?</a:t>
            </a:r>
            <a:endParaRPr lang="en-US" dirty="0"/>
          </a:p>
        </p:txBody>
      </p:sp>
      <p:cxnSp>
        <p:nvCxnSpPr>
          <p:cNvPr id="25" name="Straight Arrow Connector 24"/>
          <p:cNvCxnSpPr>
            <a:endCxn id="7" idx="1"/>
          </p:cNvCxnSpPr>
          <p:nvPr/>
        </p:nvCxnSpPr>
        <p:spPr>
          <a:xfrm flipV="1">
            <a:off x="3099488" y="2517732"/>
            <a:ext cx="432000" cy="1588"/>
          </a:xfrm>
          <a:prstGeom prst="straightConnector1">
            <a:avLst/>
          </a:prstGeom>
          <a:ln w="6350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6603590" y="2497757"/>
            <a:ext cx="458309" cy="1588"/>
          </a:xfrm>
          <a:prstGeom prst="straightConnector1">
            <a:avLst/>
          </a:prstGeom>
          <a:ln w="6350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727992" y="5696568"/>
            <a:ext cx="432000" cy="1588"/>
          </a:xfrm>
          <a:prstGeom prst="straightConnector1">
            <a:avLst/>
          </a:prstGeom>
          <a:ln w="6350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740392" y="5696568"/>
            <a:ext cx="432000" cy="1588"/>
          </a:xfrm>
          <a:prstGeom prst="straightConnector1">
            <a:avLst/>
          </a:prstGeom>
          <a:ln w="6350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7" name="Slide Number Placeholder 13"/>
          <p:cNvSpPr>
            <a:spLocks noGrp="1"/>
          </p:cNvSpPr>
          <p:nvPr>
            <p:ph type="sldNum" sz="quarter" idx="12"/>
          </p:nvPr>
        </p:nvSpPr>
        <p:spPr>
          <a:xfrm>
            <a:off x="9992519" y="7112573"/>
            <a:ext cx="534432" cy="402652"/>
          </a:xfrm>
        </p:spPr>
        <p:txBody>
          <a:bodyPr/>
          <a:lstStyle/>
          <a:p>
            <a:pPr>
              <a:defRPr/>
            </a:pPr>
            <a:fld id="{C123A2F8-7B5E-FB4E-B602-4CE3CA3B3DB7}" type="slidenum">
              <a:rPr lang="en-US" smtClean="0">
                <a:solidFill>
                  <a:srgbClr val="7F7F7F"/>
                </a:solidFill>
              </a:rPr>
              <a:pPr>
                <a:defRPr/>
              </a:pPr>
              <a:t>38</a:t>
            </a:fld>
            <a:endParaRPr lang="en-US" dirty="0">
              <a:solidFill>
                <a:srgbClr val="7F7F7F"/>
              </a:solidFill>
            </a:endParaRP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World_map_line.png"/>
          <p:cNvPicPr>
            <a:picLocks noChangeAspect="1"/>
          </p:cNvPicPr>
          <p:nvPr/>
        </p:nvPicPr>
        <p:blipFill>
          <a:blip r:embed="rId3"/>
          <a:stretch>
            <a:fillRect/>
          </a:stretch>
        </p:blipFill>
        <p:spPr>
          <a:xfrm>
            <a:off x="48" y="650882"/>
            <a:ext cx="10688637" cy="6912005"/>
          </a:xfrm>
          <a:prstGeom prst="rect">
            <a:avLst/>
          </a:prstGeom>
        </p:spPr>
      </p:pic>
      <p:pic>
        <p:nvPicPr>
          <p:cNvPr id="5" name="Picture 4"/>
          <p:cNvPicPr>
            <a:picLocks noChangeAspect="1"/>
          </p:cNvPicPr>
          <p:nvPr/>
        </p:nvPicPr>
        <p:blipFill>
          <a:blip r:embed="rId4" cstate="screen">
            <a:alphaModFix amt="80000"/>
            <a:extLst>
              <a:ext uri="{28A0092B-C50C-407E-A947-70E740481C1C}">
                <a14:useLocalDpi xmlns:a14="http://schemas.microsoft.com/office/drawing/2010/main"/>
              </a:ext>
            </a:extLst>
          </a:blip>
          <a:stretch>
            <a:fillRect/>
          </a:stretch>
        </p:blipFill>
        <p:spPr>
          <a:xfrm>
            <a:off x="6567503" y="4461685"/>
            <a:ext cx="814319" cy="356285"/>
          </a:xfrm>
          <a:prstGeom prst="rect">
            <a:avLst/>
          </a:prstGeom>
        </p:spPr>
      </p:pic>
      <p:sp>
        <p:nvSpPr>
          <p:cNvPr id="22" name="Oval 21"/>
          <p:cNvSpPr/>
          <p:nvPr/>
        </p:nvSpPr>
        <p:spPr>
          <a:xfrm>
            <a:off x="4201366" y="2620304"/>
            <a:ext cx="2266027" cy="2151757"/>
          </a:xfrm>
          <a:prstGeom prst="ellipse">
            <a:avLst/>
          </a:prstGeom>
          <a:solidFill>
            <a:schemeClr val="accent6">
              <a:alpha val="10000"/>
            </a:schemeClr>
          </a:solidFill>
          <a:ln>
            <a:solidFill>
              <a:schemeClr val="accent6">
                <a:alpha val="30000"/>
              </a:schemeClr>
            </a:solidFill>
          </a:ln>
        </p:spPr>
        <p:style>
          <a:lnRef idx="1">
            <a:schemeClr val="accent1"/>
          </a:lnRef>
          <a:fillRef idx="3">
            <a:schemeClr val="accent1"/>
          </a:fillRef>
          <a:effectRef idx="2">
            <a:schemeClr val="accent1"/>
          </a:effectRef>
          <a:fontRef idx="minor">
            <a:schemeClr val="lt1"/>
          </a:fontRef>
        </p:style>
        <p:txBody>
          <a:bodyPr lIns="91058" tIns="45525" rIns="91058" bIns="45525" rtlCol="0" anchor="ctr"/>
          <a:lstStyle/>
          <a:p>
            <a:pPr algn="ctr"/>
            <a:endParaRPr lang="en-US"/>
          </a:p>
        </p:txBody>
      </p:sp>
      <p:sp>
        <p:nvSpPr>
          <p:cNvPr id="2" name="Title 1"/>
          <p:cNvSpPr>
            <a:spLocks noGrp="1"/>
          </p:cNvSpPr>
          <p:nvPr>
            <p:ph type="title"/>
          </p:nvPr>
        </p:nvSpPr>
        <p:spPr>
          <a:xfrm>
            <a:off x="178146" y="84032"/>
            <a:ext cx="10243278" cy="588222"/>
          </a:xfrm>
        </p:spPr>
        <p:txBody>
          <a:bodyPr>
            <a:noAutofit/>
          </a:bodyPr>
          <a:lstStyle/>
          <a:p>
            <a:r>
              <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Predictive link between eco-geography and traits</a:t>
            </a:r>
          </a:p>
        </p:txBody>
      </p:sp>
      <p:pic>
        <p:nvPicPr>
          <p:cNvPr id="4" name="Content Placeholder 3" descr="wild-barley.jpg"/>
          <p:cNvPicPr>
            <a:picLocks noGrp="1" noChangeAspect="1"/>
          </p:cNvPicPr>
          <p:nvPr>
            <p:ph idx="1"/>
          </p:nvPr>
        </p:nvPicPr>
        <p:blipFill>
          <a:blip r:embed="rId5" cstate="print">
            <a:alphaModFix amt="80000"/>
            <a:extLst>
              <a:ext uri="{28A0092B-C50C-407E-A947-70E740481C1C}">
                <a14:useLocalDpi xmlns:a14="http://schemas.microsoft.com/office/drawing/2010/main"/>
              </a:ext>
            </a:extLst>
          </a:blip>
          <a:srcRect l="-6298" r="-6298"/>
          <a:stretch>
            <a:fillRect/>
          </a:stretch>
        </p:blipFill>
        <p:spPr>
          <a:xfrm>
            <a:off x="6487366" y="4808499"/>
            <a:ext cx="903041" cy="496963"/>
          </a:xfr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33792" y="3324224"/>
            <a:ext cx="1981201" cy="1219200"/>
          </a:xfrm>
          <a:prstGeom prst="rect">
            <a:avLst/>
          </a:prstGeom>
        </p:spPr>
      </p:pic>
      <p:sp>
        <p:nvSpPr>
          <p:cNvPr id="12" name="TextBox 11"/>
          <p:cNvSpPr txBox="1"/>
          <p:nvPr/>
        </p:nvSpPr>
        <p:spPr>
          <a:xfrm>
            <a:off x="447776" y="1521896"/>
            <a:ext cx="3209687" cy="2030932"/>
          </a:xfrm>
          <a:prstGeom prst="rect">
            <a:avLst/>
          </a:prstGeom>
          <a:solidFill>
            <a:srgbClr val="FDFADE">
              <a:alpha val="80000"/>
            </a:srgbClr>
          </a:solidFill>
          <a:ln>
            <a:solidFill>
              <a:schemeClr val="accent6">
                <a:lumMod val="60000"/>
                <a:lumOff val="40000"/>
              </a:schemeClr>
            </a:solidFill>
          </a:ln>
          <a:effectLst>
            <a:outerShdw blurRad="50800" dist="38100" dir="2700000" algn="tl" rotWithShape="0">
              <a:schemeClr val="accent6">
                <a:alpha val="43000"/>
              </a:schemeClr>
            </a:outerShdw>
          </a:effectLst>
        </p:spPr>
        <p:txBody>
          <a:bodyPr wrap="square" lIns="91058" tIns="45525" rIns="91058" bIns="45525" rtlCol="0">
            <a:spAutoFit/>
          </a:bodyPr>
          <a:lstStyle/>
          <a:p>
            <a:r>
              <a:rPr lang="en-US" sz="2100" dirty="0"/>
              <a:t>During traditional cultivation the farmer will select for and introduce germplasm for improved suitability of the landrace to the local conditions.</a:t>
            </a:r>
          </a:p>
        </p:txBody>
      </p:sp>
      <p:pic>
        <p:nvPicPr>
          <p:cNvPr id="13" name="Picture 12"/>
          <p:cNvPicPr>
            <a:picLocks noChangeAspect="1"/>
          </p:cNvPicPr>
          <p:nvPr/>
        </p:nvPicPr>
        <p:blipFill>
          <a:blip r:embed="rId4" cstate="screen">
            <a:alphaModFix amt="80000"/>
            <a:extLst>
              <a:ext uri="{28A0092B-C50C-407E-A947-70E740481C1C}">
                <a14:useLocalDpi xmlns:a14="http://schemas.microsoft.com/office/drawing/2010/main"/>
              </a:ext>
            </a:extLst>
          </a:blip>
          <a:stretch>
            <a:fillRect/>
          </a:stretch>
        </p:blipFill>
        <p:spPr>
          <a:xfrm>
            <a:off x="4048919" y="2816066"/>
            <a:ext cx="871442" cy="438469"/>
          </a:xfrm>
          <a:prstGeom prst="rect">
            <a:avLst/>
          </a:prstGeom>
        </p:spPr>
      </p:pic>
      <p:pic>
        <p:nvPicPr>
          <p:cNvPr id="14" name="Picture 13" descr="farmer.jpg"/>
          <p:cNvPicPr>
            <a:picLocks noChangeAspect="1"/>
          </p:cNvPicPr>
          <p:nvPr/>
        </p:nvPicPr>
        <p:blipFill>
          <a:blip r:embed="rId7" cstate="screen">
            <a:alphaModFix amt="80000"/>
            <a:extLst>
              <a:ext uri="{28A0092B-C50C-407E-A947-70E740481C1C}">
                <a14:useLocalDpi xmlns:a14="http://schemas.microsoft.com/office/drawing/2010/main"/>
              </a:ext>
            </a:extLst>
          </a:blip>
          <a:stretch>
            <a:fillRect/>
          </a:stretch>
        </p:blipFill>
        <p:spPr>
          <a:xfrm>
            <a:off x="5068748" y="2620268"/>
            <a:ext cx="594167" cy="867436"/>
          </a:xfrm>
          <a:prstGeom prst="rect">
            <a:avLst/>
          </a:prstGeom>
        </p:spPr>
      </p:pic>
      <p:pic>
        <p:nvPicPr>
          <p:cNvPr id="26" name="Picture 25"/>
          <p:cNvPicPr>
            <a:picLocks noChangeAspect="1"/>
          </p:cNvPicPr>
          <p:nvPr/>
        </p:nvPicPr>
        <p:blipFill>
          <a:blip r:embed="rId4" cstate="screen">
            <a:alphaModFix amt="80000"/>
            <a:extLst>
              <a:ext uri="{28A0092B-C50C-407E-A947-70E740481C1C}">
                <a14:useLocalDpi xmlns:a14="http://schemas.microsoft.com/office/drawing/2010/main"/>
              </a:ext>
            </a:extLst>
          </a:blip>
          <a:stretch>
            <a:fillRect/>
          </a:stretch>
        </p:blipFill>
        <p:spPr>
          <a:xfrm>
            <a:off x="8243903" y="2709083"/>
            <a:ext cx="814319" cy="356285"/>
          </a:xfrm>
          <a:prstGeom prst="rect">
            <a:avLst/>
          </a:prstGeom>
        </p:spPr>
      </p:pic>
      <p:pic>
        <p:nvPicPr>
          <p:cNvPr id="27" name="Content Placeholder 3" descr="wild-barley.jpg"/>
          <p:cNvPicPr>
            <a:picLocks noChangeAspect="1"/>
          </p:cNvPicPr>
          <p:nvPr/>
        </p:nvPicPr>
        <p:blipFill>
          <a:blip r:embed="rId8" cstate="print">
            <a:alphaModFix amt="80000"/>
            <a:extLst>
              <a:ext uri="{28A0092B-C50C-407E-A947-70E740481C1C}">
                <a14:useLocalDpi xmlns:a14="http://schemas.microsoft.com/office/drawing/2010/main"/>
              </a:ext>
            </a:extLst>
          </a:blip>
          <a:srcRect l="-6298" r="-6298"/>
          <a:stretch>
            <a:fillRect/>
          </a:stretch>
        </p:blipFill>
        <p:spPr>
          <a:xfrm>
            <a:off x="8163730" y="3055898"/>
            <a:ext cx="894493" cy="496963"/>
          </a:xfrm>
          <a:prstGeom prst="rect">
            <a:avLst/>
          </a:prstGeom>
        </p:spPr>
      </p:pic>
      <p:pic>
        <p:nvPicPr>
          <p:cNvPr id="28" name="Picture 27" descr="Farming-Varna.jpg"/>
          <p:cNvPicPr>
            <a:picLocks noChangeAspect="1"/>
          </p:cNvPicPr>
          <p:nvPr/>
        </p:nvPicPr>
        <p:blipFill>
          <a:blip r:embed="rId9" cstate="screen">
            <a:alphaModFix amt="80000"/>
            <a:extLst>
              <a:ext uri="{28A0092B-C50C-407E-A947-70E740481C1C}">
                <a14:useLocalDpi xmlns:a14="http://schemas.microsoft.com/office/drawing/2010/main"/>
              </a:ext>
            </a:extLst>
          </a:blip>
          <a:stretch>
            <a:fillRect/>
          </a:stretch>
        </p:blipFill>
        <p:spPr>
          <a:xfrm>
            <a:off x="5228681" y="5478035"/>
            <a:ext cx="877645" cy="513209"/>
          </a:xfrm>
          <a:prstGeom prst="rect">
            <a:avLst/>
          </a:prstGeom>
        </p:spPr>
      </p:pic>
      <p:pic>
        <p:nvPicPr>
          <p:cNvPr id="29" name="Picture 28"/>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5281016" y="5229241"/>
            <a:ext cx="493063" cy="248088"/>
          </a:xfrm>
          <a:prstGeom prst="rect">
            <a:avLst/>
          </a:prstGeom>
        </p:spPr>
      </p:pic>
      <p:pic>
        <p:nvPicPr>
          <p:cNvPr id="32" name="Picture 31" descr="Farming-Varna.jpg"/>
          <p:cNvPicPr>
            <a:picLocks noChangeAspect="1"/>
          </p:cNvPicPr>
          <p:nvPr/>
        </p:nvPicPr>
        <p:blipFill>
          <a:blip r:embed="rId9" cstate="screen">
            <a:alphaModFix amt="80000"/>
            <a:extLst>
              <a:ext uri="{28A0092B-C50C-407E-A947-70E740481C1C}">
                <a14:useLocalDpi xmlns:a14="http://schemas.microsoft.com/office/drawing/2010/main"/>
              </a:ext>
            </a:extLst>
          </a:blip>
          <a:stretch>
            <a:fillRect/>
          </a:stretch>
        </p:blipFill>
        <p:spPr>
          <a:xfrm>
            <a:off x="6639725" y="2506232"/>
            <a:ext cx="877645" cy="513209"/>
          </a:xfrm>
          <a:prstGeom prst="rect">
            <a:avLst/>
          </a:prstGeom>
        </p:spPr>
      </p:pic>
      <p:pic>
        <p:nvPicPr>
          <p:cNvPr id="33" name="Picture 32"/>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6692063" y="2257441"/>
            <a:ext cx="493063" cy="248088"/>
          </a:xfrm>
          <a:prstGeom prst="rect">
            <a:avLst/>
          </a:prstGeom>
        </p:spPr>
      </p:pic>
      <p:cxnSp>
        <p:nvCxnSpPr>
          <p:cNvPr id="35" name="Straight Arrow Connector 34"/>
          <p:cNvCxnSpPr/>
          <p:nvPr/>
        </p:nvCxnSpPr>
        <p:spPr>
          <a:xfrm rot="16200000" flipV="1">
            <a:off x="5198813" y="4841359"/>
            <a:ext cx="761997" cy="166155"/>
          </a:xfrm>
          <a:prstGeom prst="straightConnector1">
            <a:avLst/>
          </a:prstGeom>
          <a:ln>
            <a:solidFill>
              <a:schemeClr val="accent6">
                <a:lumMod val="60000"/>
                <a:lumOff val="40000"/>
                <a:alpha val="8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rot="10800000">
            <a:off x="6314948" y="4238642"/>
            <a:ext cx="400975" cy="304803"/>
          </a:xfrm>
          <a:prstGeom prst="straightConnector1">
            <a:avLst/>
          </a:prstGeom>
          <a:ln>
            <a:solidFill>
              <a:schemeClr val="accent6">
                <a:lumMod val="60000"/>
                <a:lumOff val="40000"/>
                <a:alpha val="8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6487334" y="4010029"/>
            <a:ext cx="1066796" cy="276794"/>
          </a:xfrm>
          <a:prstGeom prst="straightConnector1">
            <a:avLst/>
          </a:prstGeom>
          <a:ln>
            <a:solidFill>
              <a:schemeClr val="accent6">
                <a:lumMod val="60000"/>
                <a:lumOff val="40000"/>
                <a:alpha val="8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27" idx="1"/>
          </p:cNvCxnSpPr>
          <p:nvPr/>
        </p:nvCxnSpPr>
        <p:spPr>
          <a:xfrm rot="10800000" flipV="1">
            <a:off x="6411127" y="3304381"/>
            <a:ext cx="1752600" cy="172281"/>
          </a:xfrm>
          <a:prstGeom prst="straightConnector1">
            <a:avLst/>
          </a:prstGeom>
          <a:ln>
            <a:solidFill>
              <a:schemeClr val="accent6">
                <a:lumMod val="60000"/>
                <a:lumOff val="40000"/>
                <a:alpha val="8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rot="10800000" flipV="1">
            <a:off x="5953930" y="2816049"/>
            <a:ext cx="685801" cy="375658"/>
          </a:xfrm>
          <a:prstGeom prst="straightConnector1">
            <a:avLst/>
          </a:prstGeom>
          <a:ln>
            <a:solidFill>
              <a:schemeClr val="accent6">
                <a:lumMod val="60000"/>
                <a:lumOff val="40000"/>
                <a:alpha val="80000"/>
              </a:schemeClr>
            </a:solidFill>
            <a:tailEnd type="arrow"/>
          </a:ln>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p:nvPicPr>
        <p:blipFill>
          <a:blip r:embed="rId11" cstate="screen">
            <a:alphaModFix amt="80000"/>
            <a:extLst>
              <a:ext uri="{28A0092B-C50C-407E-A947-70E740481C1C}">
                <a14:useLocalDpi xmlns:a14="http://schemas.microsoft.com/office/drawing/2010/main"/>
              </a:ext>
            </a:extLst>
          </a:blip>
          <a:stretch>
            <a:fillRect/>
          </a:stretch>
        </p:blipFill>
        <p:spPr>
          <a:xfrm>
            <a:off x="7554125" y="4029866"/>
            <a:ext cx="835109" cy="513914"/>
          </a:xfrm>
          <a:prstGeom prst="rect">
            <a:avLst/>
          </a:prstGeom>
        </p:spPr>
      </p:pic>
      <p:pic>
        <p:nvPicPr>
          <p:cNvPr id="31" name="Picture 30" descr="farmer.jpg"/>
          <p:cNvPicPr>
            <a:picLocks noChangeAspect="1"/>
          </p:cNvPicPr>
          <p:nvPr/>
        </p:nvPicPr>
        <p:blipFill>
          <a:blip r:embed="rId12" cstate="screen">
            <a:alphaModFix amt="80000"/>
            <a:extLst>
              <a:ext uri="{28A0092B-C50C-407E-A947-70E740481C1C}">
                <a14:useLocalDpi xmlns:a14="http://schemas.microsoft.com/office/drawing/2010/main"/>
              </a:ext>
            </a:extLst>
          </a:blip>
          <a:stretch>
            <a:fillRect/>
          </a:stretch>
        </p:blipFill>
        <p:spPr>
          <a:xfrm>
            <a:off x="7935131" y="3781425"/>
            <a:ext cx="236391" cy="345112"/>
          </a:xfrm>
          <a:prstGeom prst="rect">
            <a:avLst/>
          </a:prstGeom>
        </p:spPr>
      </p:pic>
      <p:pic>
        <p:nvPicPr>
          <p:cNvPr id="8" name="Picture 7"/>
          <p:cNvPicPr>
            <a:picLocks noChangeAspect="1"/>
          </p:cNvPicPr>
          <p:nvPr/>
        </p:nvPicPr>
        <p:blipFill>
          <a:blip r:embed="rId13" cstate="screen">
            <a:alphaModFix amt="80000"/>
            <a:extLst>
              <a:ext uri="{28A0092B-C50C-407E-A947-70E740481C1C}">
                <a14:useLocalDpi xmlns:a14="http://schemas.microsoft.com/office/drawing/2010/main"/>
              </a:ext>
            </a:extLst>
          </a:blip>
          <a:stretch>
            <a:fillRect/>
          </a:stretch>
        </p:blipFill>
        <p:spPr>
          <a:xfrm>
            <a:off x="7606456" y="3851626"/>
            <a:ext cx="314815" cy="158400"/>
          </a:xfrm>
          <a:prstGeom prst="rect">
            <a:avLst/>
          </a:prstGeom>
        </p:spPr>
      </p:pic>
      <p:sp>
        <p:nvSpPr>
          <p:cNvPr id="34" name="Slide Number Placeholder 13"/>
          <p:cNvSpPr>
            <a:spLocks noGrp="1"/>
          </p:cNvSpPr>
          <p:nvPr>
            <p:ph type="sldNum" sz="quarter" idx="12"/>
          </p:nvPr>
        </p:nvSpPr>
        <p:spPr>
          <a:xfrm>
            <a:off x="9992519" y="7112573"/>
            <a:ext cx="534432" cy="402652"/>
          </a:xfrm>
        </p:spPr>
        <p:txBody>
          <a:bodyPr/>
          <a:lstStyle/>
          <a:p>
            <a:pPr>
              <a:defRPr/>
            </a:pPr>
            <a:fld id="{C123A2F8-7B5E-FB4E-B602-4CE3CA3B3DB7}" type="slidenum">
              <a:rPr lang="en-US" smtClean="0">
                <a:solidFill>
                  <a:srgbClr val="7F7F7F"/>
                </a:solidFill>
              </a:rPr>
              <a:pPr>
                <a:defRPr/>
              </a:pPr>
              <a:t>39</a:t>
            </a:fld>
            <a:endParaRPr lang="en-US" dirty="0">
              <a:solidFill>
                <a:srgbClr val="7F7F7F"/>
              </a:solidFill>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xresdefault.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973113"/>
            <a:ext cx="10688638" cy="5904656"/>
          </a:xfrm>
          <a:prstGeom prst="rect">
            <a:avLst/>
          </a:prstGeom>
        </p:spPr>
      </p:pic>
      <p:sp>
        <p:nvSpPr>
          <p:cNvPr id="4" name="Rectangle 3"/>
          <p:cNvSpPr/>
          <p:nvPr/>
        </p:nvSpPr>
        <p:spPr>
          <a:xfrm>
            <a:off x="951831" y="37009"/>
            <a:ext cx="8517100" cy="923330"/>
          </a:xfrm>
          <a:prstGeom prst="rect">
            <a:avLst/>
          </a:prstGeom>
        </p:spPr>
        <p:txBody>
          <a:bodyPr wrap="none">
            <a:spAutoFit/>
          </a:bodyPr>
          <a:lstStyle/>
          <a:p>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World population </a:t>
            </a: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density </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(2015)</a:t>
            </a:r>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endPar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Rectangle 4"/>
          <p:cNvSpPr/>
          <p:nvPr/>
        </p:nvSpPr>
        <p:spPr>
          <a:xfrm>
            <a:off x="159743" y="6949777"/>
            <a:ext cx="3888432" cy="276999"/>
          </a:xfrm>
          <a:prstGeom prst="rect">
            <a:avLst/>
          </a:prstGeom>
        </p:spPr>
        <p:txBody>
          <a:bodyPr wrap="square">
            <a:spAutoFit/>
          </a:bodyPr>
          <a:lstStyle/>
          <a:p>
            <a:r>
              <a:rPr lang="en-US" sz="1200" dirty="0" smtClean="0">
                <a:solidFill>
                  <a:schemeClr val="bg1">
                    <a:lumMod val="50000"/>
                  </a:schemeClr>
                </a:solidFill>
              </a:rPr>
              <a:t>Map by Alex E, available at </a:t>
            </a:r>
            <a:r>
              <a:rPr lang="en-US" sz="1200" dirty="0" err="1" smtClean="0">
                <a:solidFill>
                  <a:schemeClr val="bg1">
                    <a:lumMod val="50000"/>
                  </a:schemeClr>
                </a:solidFill>
              </a:rPr>
              <a:t>Ecoclimax.com</a:t>
            </a:r>
            <a:r>
              <a:rPr lang="en-US" sz="1200" dirty="0" smtClean="0">
                <a:solidFill>
                  <a:schemeClr val="bg1">
                    <a:lumMod val="50000"/>
                  </a:schemeClr>
                </a:solidFill>
              </a:rPr>
              <a:t> (2016)</a:t>
            </a:r>
            <a:endParaRPr lang="en-US" sz="1200" dirty="0">
              <a:solidFill>
                <a:schemeClr val="bg1">
                  <a:lumMod val="50000"/>
                </a:schemeClr>
              </a:solidFill>
            </a:endParaRPr>
          </a:p>
        </p:txBody>
      </p:sp>
      <p:grpSp>
        <p:nvGrpSpPr>
          <p:cNvPr id="6" name="Group 5"/>
          <p:cNvGrpSpPr/>
          <p:nvPr/>
        </p:nvGrpSpPr>
        <p:grpSpPr>
          <a:xfrm>
            <a:off x="7216527" y="6085821"/>
            <a:ext cx="2857234" cy="1280986"/>
            <a:chOff x="6231502" y="2773313"/>
            <a:chExt cx="2857234" cy="1280986"/>
          </a:xfrm>
        </p:grpSpPr>
        <p:pic>
          <p:nvPicPr>
            <p:cNvPr id="7" name="Picture 6" descr="Population 1999 AD, 6 billion.gi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31502" y="2773313"/>
              <a:ext cx="2857234" cy="1280986"/>
            </a:xfrm>
            <a:prstGeom prst="rect">
              <a:avLst/>
            </a:prstGeom>
          </p:spPr>
        </p:pic>
        <p:sp>
          <p:nvSpPr>
            <p:cNvPr id="8" name="Rectangle 7"/>
            <p:cNvSpPr/>
            <p:nvPr/>
          </p:nvSpPr>
          <p:spPr>
            <a:xfrm>
              <a:off x="6241312" y="2789509"/>
              <a:ext cx="1762021" cy="307777"/>
            </a:xfrm>
            <a:prstGeom prst="rect">
              <a:avLst/>
            </a:prstGeom>
          </p:spPr>
          <p:txBody>
            <a:bodyPr wrap="none">
              <a:spAutoFit/>
            </a:bodyPr>
            <a:lstStyle/>
            <a:p>
              <a:r>
                <a:rPr lang="en-US" sz="1400" dirty="0" smtClean="0"/>
                <a:t>1999: 6 billion people</a:t>
              </a:r>
              <a:endParaRPr lang="en-US" sz="1400" dirty="0"/>
            </a:p>
          </p:txBody>
        </p:sp>
      </p:grpSp>
      <p:grpSp>
        <p:nvGrpSpPr>
          <p:cNvPr id="9" name="Group 8"/>
          <p:cNvGrpSpPr/>
          <p:nvPr/>
        </p:nvGrpSpPr>
        <p:grpSpPr>
          <a:xfrm>
            <a:off x="4192191" y="6085681"/>
            <a:ext cx="2891045" cy="1296144"/>
            <a:chOff x="5488335" y="4141465"/>
            <a:chExt cx="2891045" cy="1296144"/>
          </a:xfrm>
        </p:grpSpPr>
        <p:pic>
          <p:nvPicPr>
            <p:cNvPr id="10" name="Picture 9" descr="Population 0 AD, 2000 years ago, 300 million.gif"/>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88335" y="4141465"/>
              <a:ext cx="2891045" cy="1296144"/>
            </a:xfrm>
            <a:prstGeom prst="rect">
              <a:avLst/>
            </a:prstGeom>
          </p:spPr>
        </p:pic>
        <p:sp>
          <p:nvSpPr>
            <p:cNvPr id="11" name="Rectangle 10"/>
            <p:cNvSpPr/>
            <p:nvPr/>
          </p:nvSpPr>
          <p:spPr>
            <a:xfrm>
              <a:off x="5560343" y="4141465"/>
              <a:ext cx="1980029" cy="307777"/>
            </a:xfrm>
            <a:prstGeom prst="rect">
              <a:avLst/>
            </a:prstGeom>
          </p:spPr>
          <p:txBody>
            <a:bodyPr wrap="none">
              <a:spAutoFit/>
            </a:bodyPr>
            <a:lstStyle/>
            <a:p>
              <a:r>
                <a:rPr lang="en-US" sz="1400" dirty="0"/>
                <a:t>0 </a:t>
              </a:r>
              <a:r>
                <a:rPr lang="en-US" sz="1400" dirty="0" smtClean="0"/>
                <a:t>AD: </a:t>
              </a:r>
              <a:r>
                <a:rPr lang="en-US" sz="1400" dirty="0"/>
                <a:t>300 </a:t>
              </a:r>
              <a:r>
                <a:rPr lang="en-US" sz="1400" dirty="0" smtClean="0"/>
                <a:t>million people</a:t>
              </a:r>
              <a:endParaRPr lang="en-US" sz="1400" dirty="0"/>
            </a:p>
          </p:txBody>
        </p:sp>
      </p:grpSp>
    </p:spTree>
    <p:extLst>
      <p:ext uri="{BB962C8B-B14F-4D97-AF65-F5344CB8AC3E}">
        <p14:creationId xmlns:p14="http://schemas.microsoft.com/office/powerpoint/2010/main" val="383251274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634583" y="5182478"/>
            <a:ext cx="9174232" cy="1444094"/>
          </a:xfrm>
          <a:prstGeom prst="rect">
            <a:avLst/>
          </a:prstGeom>
          <a:noFill/>
          <a:ln w="9525">
            <a:noFill/>
            <a:miter lim="800000"/>
            <a:headEnd/>
            <a:tailEnd/>
          </a:ln>
        </p:spPr>
        <p:txBody>
          <a:bodyPr wrap="square" lIns="104249" tIns="52124" rIns="104249" bIns="52124">
            <a:prstTxWarp prst="textNoShape">
              <a:avLst/>
            </a:prstTxWarp>
            <a:spAutoFit/>
          </a:bodyPr>
          <a:lstStyle/>
          <a:p>
            <a:r>
              <a:rPr lang="en-AU" sz="2900" b="1" u="sng" dirty="0">
                <a:solidFill>
                  <a:srgbClr val="0066FF"/>
                </a:solidFill>
                <a:latin typeface="Times New Roman" charset="0"/>
              </a:rPr>
              <a:t>Origin of Concept</a:t>
            </a:r>
            <a:r>
              <a:rPr lang="en-AU" sz="2900" b="1" dirty="0">
                <a:solidFill>
                  <a:srgbClr val="0066FF"/>
                </a:solidFill>
                <a:latin typeface="Times New Roman" charset="0"/>
              </a:rPr>
              <a:t>:</a:t>
            </a:r>
          </a:p>
          <a:p>
            <a:r>
              <a:rPr lang="en-AU" sz="2900" b="1" dirty="0">
                <a:solidFill>
                  <a:srgbClr val="0066FF"/>
                </a:solidFill>
                <a:latin typeface="Times New Roman" charset="0"/>
              </a:rPr>
              <a:t>Boron toxicity in marine sediments for wheat and barley genetic resources - example of  late 1980s.</a:t>
            </a:r>
          </a:p>
        </p:txBody>
      </p:sp>
      <p:pic>
        <p:nvPicPr>
          <p:cNvPr id="41987" name="Picture 3" descr="SA Map"/>
          <p:cNvPicPr>
            <a:picLocks noChangeAspect="1" noChangeArrowheads="1"/>
          </p:cNvPicPr>
          <p:nvPr/>
        </p:nvPicPr>
        <p:blipFill>
          <a:blip r:embed="rId3"/>
          <a:srcRect/>
          <a:stretch>
            <a:fillRect/>
          </a:stretch>
        </p:blipFill>
        <p:spPr bwMode="auto">
          <a:xfrm>
            <a:off x="5920385" y="2259965"/>
            <a:ext cx="3536900" cy="3019889"/>
          </a:xfrm>
          <a:prstGeom prst="rect">
            <a:avLst/>
          </a:prstGeom>
          <a:noFill/>
          <a:ln w="12700">
            <a:solidFill>
              <a:schemeClr val="tx1"/>
            </a:solidFill>
            <a:miter lim="800000"/>
            <a:headEnd/>
            <a:tailEnd/>
          </a:ln>
        </p:spPr>
      </p:pic>
      <p:pic>
        <p:nvPicPr>
          <p:cNvPr id="41988" name="Picture 4" descr="Med Map"/>
          <p:cNvPicPr>
            <a:picLocks noChangeAspect="1" noChangeArrowheads="1"/>
          </p:cNvPicPr>
          <p:nvPr/>
        </p:nvPicPr>
        <p:blipFill>
          <a:blip r:embed="rId4"/>
          <a:srcRect/>
          <a:stretch>
            <a:fillRect/>
          </a:stretch>
        </p:blipFill>
        <p:spPr bwMode="auto">
          <a:xfrm>
            <a:off x="1005645" y="1632723"/>
            <a:ext cx="4122651" cy="2643469"/>
          </a:xfrm>
          <a:prstGeom prst="rect">
            <a:avLst/>
          </a:prstGeom>
          <a:noFill/>
          <a:ln w="12700">
            <a:solidFill>
              <a:schemeClr val="tx1"/>
            </a:solidFill>
            <a:miter lim="800000"/>
            <a:headEnd/>
            <a:tailEnd/>
          </a:ln>
        </p:spPr>
      </p:pic>
      <p:sp>
        <p:nvSpPr>
          <p:cNvPr id="41989" name="Line 5"/>
          <p:cNvSpPr>
            <a:spLocks noChangeShapeType="1"/>
          </p:cNvSpPr>
          <p:nvPr/>
        </p:nvSpPr>
        <p:spPr bwMode="auto">
          <a:xfrm flipH="1" flipV="1">
            <a:off x="3112071" y="2908039"/>
            <a:ext cx="4752528" cy="792089"/>
          </a:xfrm>
          <a:prstGeom prst="line">
            <a:avLst/>
          </a:prstGeom>
          <a:noFill/>
          <a:ln w="63500">
            <a:solidFill>
              <a:srgbClr val="CC0000"/>
            </a:solidFill>
            <a:round/>
            <a:headEnd type="triangle" w="med" len="med"/>
            <a:tailEnd/>
          </a:ln>
        </p:spPr>
        <p:txBody>
          <a:bodyPr wrap="none" lIns="104249" tIns="52124" rIns="104249" bIns="52124" anchor="ctr">
            <a:prstTxWarp prst="textNoShape">
              <a:avLst/>
            </a:prstTxWarp>
          </a:bodyPr>
          <a:lstStyle/>
          <a:p>
            <a:endParaRPr lang="en-US"/>
          </a:p>
        </p:txBody>
      </p:sp>
      <p:sp>
        <p:nvSpPr>
          <p:cNvPr id="689160" name="Text Box 8"/>
          <p:cNvSpPr txBox="1">
            <a:spLocks noChangeArrowheads="1"/>
          </p:cNvSpPr>
          <p:nvPr/>
        </p:nvSpPr>
        <p:spPr bwMode="auto">
          <a:xfrm>
            <a:off x="467540" y="436920"/>
            <a:ext cx="9341239" cy="659264"/>
          </a:xfrm>
          <a:prstGeom prst="rect">
            <a:avLst/>
          </a:prstGeom>
          <a:noFill/>
          <a:ln w="9525">
            <a:noFill/>
            <a:miter lim="800000"/>
            <a:headEnd/>
            <a:tailEnd/>
          </a:ln>
          <a:effectLst/>
        </p:spPr>
        <p:txBody>
          <a:bodyPr wrap="none" lIns="104249" tIns="52124" rIns="104249" bIns="52124">
            <a:prstTxWarp prst="textNoShape">
              <a:avLst/>
            </a:prstTxWarp>
            <a:spAutoFit/>
          </a:bodyPr>
          <a:lstStyle/>
          <a:p>
            <a:pPr algn="ctr">
              <a:defRPr/>
            </a:pPr>
            <a:r>
              <a:rPr lang="en-AU" sz="3600" b="1" dirty="0">
                <a:solidFill>
                  <a:srgbClr val="FF0000"/>
                </a:solidFill>
                <a:effectLst>
                  <a:outerShdw blurRad="38100" dist="38100" dir="2700000" algn="tl">
                    <a:srgbClr val="DDDDDD"/>
                  </a:outerShdw>
                </a:effectLst>
                <a:latin typeface="Times New Roman" charset="0"/>
              </a:rPr>
              <a:t>F</a:t>
            </a:r>
            <a:r>
              <a:rPr lang="en-AU" sz="3600" b="1" dirty="0">
                <a:solidFill>
                  <a:schemeClr val="accent2"/>
                </a:solidFill>
                <a:effectLst>
                  <a:outerShdw blurRad="38100" dist="38100" dir="2700000" algn="tl">
                    <a:srgbClr val="DDDDDD"/>
                  </a:outerShdw>
                </a:effectLst>
                <a:latin typeface="Times New Roman" charset="0"/>
              </a:rPr>
              <a:t>ocused</a:t>
            </a:r>
            <a:r>
              <a:rPr lang="en-AU" sz="3600" b="1" dirty="0">
                <a:solidFill>
                  <a:schemeClr val="accent2"/>
                </a:solidFill>
                <a:latin typeface="Times New Roman" charset="0"/>
              </a:rPr>
              <a:t> </a:t>
            </a:r>
            <a:r>
              <a:rPr lang="en-AU" sz="3600" b="1" dirty="0">
                <a:solidFill>
                  <a:srgbClr val="FF0000"/>
                </a:solidFill>
                <a:effectLst>
                  <a:outerShdw blurRad="38100" dist="38100" dir="2700000" algn="tl">
                    <a:srgbClr val="DDDDDD"/>
                  </a:outerShdw>
                </a:effectLst>
                <a:latin typeface="Times New Roman" charset="0"/>
              </a:rPr>
              <a:t>I</a:t>
            </a:r>
            <a:r>
              <a:rPr lang="en-AU" sz="3600" b="1" dirty="0">
                <a:solidFill>
                  <a:schemeClr val="accent2"/>
                </a:solidFill>
                <a:effectLst>
                  <a:outerShdw blurRad="38100" dist="38100" dir="2700000" algn="tl">
                    <a:srgbClr val="DDDDDD"/>
                  </a:outerShdw>
                </a:effectLst>
                <a:latin typeface="Times New Roman" charset="0"/>
              </a:rPr>
              <a:t>dentification</a:t>
            </a:r>
            <a:r>
              <a:rPr lang="en-AU" sz="3600" b="1" dirty="0">
                <a:solidFill>
                  <a:schemeClr val="accent2"/>
                </a:solidFill>
                <a:latin typeface="Times New Roman" charset="0"/>
              </a:rPr>
              <a:t> of </a:t>
            </a:r>
            <a:r>
              <a:rPr lang="en-AU" sz="3600" b="1" dirty="0">
                <a:solidFill>
                  <a:srgbClr val="FF0000"/>
                </a:solidFill>
                <a:effectLst>
                  <a:outerShdw blurRad="38100" dist="38100" dir="2700000" algn="tl">
                    <a:srgbClr val="DDDDDD"/>
                  </a:outerShdw>
                </a:effectLst>
                <a:latin typeface="Times New Roman" charset="0"/>
              </a:rPr>
              <a:t>G</a:t>
            </a:r>
            <a:r>
              <a:rPr lang="en-AU" sz="3600" b="1" dirty="0">
                <a:solidFill>
                  <a:schemeClr val="accent2"/>
                </a:solidFill>
                <a:effectLst>
                  <a:outerShdw blurRad="38100" dist="38100" dir="2700000" algn="tl">
                    <a:srgbClr val="DDDDDD"/>
                  </a:outerShdw>
                </a:effectLst>
                <a:latin typeface="Times New Roman" charset="0"/>
              </a:rPr>
              <a:t>ermplasm</a:t>
            </a:r>
            <a:r>
              <a:rPr lang="en-AU" sz="3600" b="1" dirty="0">
                <a:solidFill>
                  <a:schemeClr val="accent2"/>
                </a:solidFill>
                <a:latin typeface="Times New Roman" charset="0"/>
              </a:rPr>
              <a:t> </a:t>
            </a:r>
            <a:r>
              <a:rPr lang="en-AU" sz="3600" b="1" dirty="0">
                <a:solidFill>
                  <a:srgbClr val="FF0000"/>
                </a:solidFill>
                <a:effectLst>
                  <a:outerShdw blurRad="38100" dist="38100" dir="2700000" algn="tl">
                    <a:srgbClr val="DDDDDD"/>
                  </a:outerShdw>
                </a:effectLst>
                <a:latin typeface="Times New Roman" charset="0"/>
              </a:rPr>
              <a:t>S</a:t>
            </a:r>
            <a:r>
              <a:rPr lang="en-AU" sz="3600" b="1" dirty="0">
                <a:solidFill>
                  <a:schemeClr val="accent2"/>
                </a:solidFill>
                <a:effectLst>
                  <a:outerShdw blurRad="38100" dist="38100" dir="2700000" algn="tl">
                    <a:srgbClr val="DDDDDD"/>
                  </a:outerShdw>
                </a:effectLst>
                <a:latin typeface="Times New Roman" charset="0"/>
              </a:rPr>
              <a:t>trategy</a:t>
            </a:r>
          </a:p>
        </p:txBody>
      </p:sp>
      <p:sp>
        <p:nvSpPr>
          <p:cNvPr id="11" name="Rectangle 10"/>
          <p:cNvSpPr/>
          <p:nvPr/>
        </p:nvSpPr>
        <p:spPr>
          <a:xfrm>
            <a:off x="6792988" y="4423339"/>
            <a:ext cx="1620886" cy="369298"/>
          </a:xfrm>
          <a:prstGeom prst="rect">
            <a:avLst/>
          </a:prstGeom>
        </p:spPr>
        <p:txBody>
          <a:bodyPr wrap="none" lIns="91405" tIns="45703" rIns="91405" bIns="45703">
            <a:spAutoFit/>
          </a:bodyPr>
          <a:lstStyle/>
          <a:p>
            <a:r>
              <a:rPr lang="en-AU" dirty="0" smtClean="0">
                <a:latin typeface="Times New Roman" charset="0"/>
              </a:rPr>
              <a:t>South Australia</a:t>
            </a:r>
            <a:endParaRPr lang="en-US" dirty="0"/>
          </a:p>
        </p:txBody>
      </p:sp>
      <p:sp>
        <p:nvSpPr>
          <p:cNvPr id="12" name="Rectangle 11"/>
          <p:cNvSpPr/>
          <p:nvPr/>
        </p:nvSpPr>
        <p:spPr>
          <a:xfrm>
            <a:off x="1818439" y="3258783"/>
            <a:ext cx="1921361" cy="369298"/>
          </a:xfrm>
          <a:prstGeom prst="rect">
            <a:avLst/>
          </a:prstGeom>
        </p:spPr>
        <p:txBody>
          <a:bodyPr wrap="none" lIns="91405" tIns="45703" rIns="91405" bIns="45703">
            <a:spAutoFit/>
          </a:bodyPr>
          <a:lstStyle/>
          <a:p>
            <a:r>
              <a:rPr lang="en-AU" dirty="0" smtClean="0">
                <a:latin typeface="Times New Roman" charset="0"/>
              </a:rPr>
              <a:t>Mediterranean Sea</a:t>
            </a:r>
            <a:endParaRPr lang="en-US" dirty="0"/>
          </a:p>
        </p:txBody>
      </p:sp>
      <p:sp>
        <p:nvSpPr>
          <p:cNvPr id="13" name="Slide Number Placeholder 13"/>
          <p:cNvSpPr>
            <a:spLocks noGrp="1"/>
          </p:cNvSpPr>
          <p:nvPr>
            <p:ph type="sldNum" sz="quarter" idx="12"/>
          </p:nvPr>
        </p:nvSpPr>
        <p:spPr>
          <a:xfrm>
            <a:off x="9992519" y="7112573"/>
            <a:ext cx="534432" cy="402652"/>
          </a:xfrm>
        </p:spPr>
        <p:txBody>
          <a:bodyPr/>
          <a:lstStyle/>
          <a:p>
            <a:pPr>
              <a:defRPr/>
            </a:pPr>
            <a:fld id="{C123A2F8-7B5E-FB4E-B602-4CE3CA3B3DB7}" type="slidenum">
              <a:rPr lang="en-US" smtClean="0">
                <a:solidFill>
                  <a:srgbClr val="7F7F7F"/>
                </a:solidFill>
              </a:rPr>
              <a:pPr>
                <a:defRPr/>
              </a:pPr>
              <a:t>40</a:t>
            </a:fld>
            <a:endParaRPr lang="en-US" dirty="0">
              <a:solidFill>
                <a:srgbClr val="7F7F7F"/>
              </a:solidFill>
            </a:endParaRPr>
          </a:p>
        </p:txBody>
      </p:sp>
      <p:sp>
        <p:nvSpPr>
          <p:cNvPr id="2" name="Rectangle 1"/>
          <p:cNvSpPr/>
          <p:nvPr/>
        </p:nvSpPr>
        <p:spPr>
          <a:xfrm>
            <a:off x="693495" y="6580448"/>
            <a:ext cx="4063740" cy="369332"/>
          </a:xfrm>
          <a:prstGeom prst="rect">
            <a:avLst/>
          </a:prstGeom>
        </p:spPr>
        <p:txBody>
          <a:bodyPr wrap="square" lIns="91405" tIns="45703" rIns="91405" bIns="45703">
            <a:spAutoFit/>
          </a:bodyPr>
          <a:lstStyle/>
          <a:p>
            <a:r>
              <a:rPr lang="en-AU" dirty="0">
                <a:latin typeface="Times New Roman" charset="0"/>
              </a:rPr>
              <a:t>Michael Mackay (1986, 1990, 1995) </a:t>
            </a:r>
            <a:endParaRPr lang="en-US" dirty="0"/>
          </a:p>
        </p:txBody>
      </p:sp>
    </p:spTree>
    <p:extLst>
      <p:ext uri="{BB962C8B-B14F-4D97-AF65-F5344CB8AC3E}">
        <p14:creationId xmlns:p14="http://schemas.microsoft.com/office/powerpoint/2010/main" val="230542822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759" y="325041"/>
            <a:ext cx="5878759" cy="1296144"/>
          </a:xfrm>
        </p:spPr>
        <p:txBody>
          <a:bodyPr>
            <a:noAutofit/>
          </a:bodyPr>
          <a:lstStyle/>
          <a:p>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Focused Identification of Germplasm strategy</a:t>
            </a:r>
          </a:p>
        </p:txBody>
      </p:sp>
      <p:sp>
        <p:nvSpPr>
          <p:cNvPr id="3" name="Content Placeholder 2"/>
          <p:cNvSpPr>
            <a:spLocks noGrp="1"/>
          </p:cNvSpPr>
          <p:nvPr>
            <p:ph idx="1"/>
          </p:nvPr>
        </p:nvSpPr>
        <p:spPr>
          <a:xfrm>
            <a:off x="534458" y="1837209"/>
            <a:ext cx="5529941" cy="4987350"/>
          </a:xfrm>
        </p:spPr>
        <p:txBody>
          <a:bodyPr>
            <a:normAutofit/>
          </a:bodyPr>
          <a:lstStyle/>
          <a:p>
            <a:pPr>
              <a:spcAft>
                <a:spcPts val="600"/>
              </a:spcAft>
            </a:pPr>
            <a:r>
              <a:rPr lang="en-US" dirty="0" smtClean="0"/>
              <a:t>Identify new and useful genetic diversity for crop improvement.</a:t>
            </a:r>
          </a:p>
          <a:p>
            <a:pPr lvl="1">
              <a:spcAft>
                <a:spcPts val="600"/>
              </a:spcAft>
            </a:pPr>
            <a:r>
              <a:rPr lang="en-US" i="1" dirty="0" smtClean="0"/>
              <a:t>Heuristic </a:t>
            </a:r>
            <a:r>
              <a:rPr lang="en-US" i="1" dirty="0"/>
              <a:t>experience and expert knowledge for finding upper and lower limits for environmental </a:t>
            </a:r>
            <a:r>
              <a:rPr lang="en-US" i="1" dirty="0" smtClean="0"/>
              <a:t>variables (1).</a:t>
            </a:r>
            <a:endParaRPr lang="en-US" i="1" dirty="0"/>
          </a:p>
          <a:p>
            <a:pPr lvl="1">
              <a:spcAft>
                <a:spcPts val="600"/>
              </a:spcAft>
            </a:pPr>
            <a:r>
              <a:rPr lang="en-US" i="1" dirty="0" smtClean="0"/>
              <a:t>Predictive eco-geographic data modelling analysis (2).</a:t>
            </a:r>
          </a:p>
        </p:txBody>
      </p:sp>
      <p:sp>
        <p:nvSpPr>
          <p:cNvPr id="6" name="Slide Number Placeholder 13"/>
          <p:cNvSpPr>
            <a:spLocks noGrp="1"/>
          </p:cNvSpPr>
          <p:nvPr>
            <p:ph type="sldNum" sz="quarter" idx="12"/>
          </p:nvPr>
        </p:nvSpPr>
        <p:spPr>
          <a:xfrm>
            <a:off x="9992519" y="7112573"/>
            <a:ext cx="534432" cy="402652"/>
          </a:xfrm>
        </p:spPr>
        <p:txBody>
          <a:bodyPr/>
          <a:lstStyle/>
          <a:p>
            <a:pPr>
              <a:defRPr/>
            </a:pPr>
            <a:fld id="{C123A2F8-7B5E-FB4E-B602-4CE3CA3B3DB7}" type="slidenum">
              <a:rPr lang="en-US" smtClean="0">
                <a:solidFill>
                  <a:srgbClr val="FFFF00"/>
                </a:solidFill>
              </a:rPr>
              <a:pPr>
                <a:defRPr/>
              </a:pPr>
              <a:t>41</a:t>
            </a:fld>
            <a:endParaRPr lang="en-US" dirty="0">
              <a:solidFill>
                <a:srgbClr val="FFFF00"/>
              </a:solidFill>
            </a:endParaRPr>
          </a:p>
        </p:txBody>
      </p:sp>
      <p:pic>
        <p:nvPicPr>
          <p:cNvPr id="7" name="Picture 6" descr="FIG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24439" y="109017"/>
            <a:ext cx="4104456" cy="7421242"/>
          </a:xfrm>
          <a:prstGeom prst="rect">
            <a:avLst/>
          </a:prstGeom>
        </p:spPr>
      </p:pic>
      <p:sp>
        <p:nvSpPr>
          <p:cNvPr id="8" name="Rectangle 4"/>
          <p:cNvSpPr>
            <a:spLocks noChangeArrowheads="1"/>
          </p:cNvSpPr>
          <p:nvPr/>
        </p:nvSpPr>
        <p:spPr bwMode="auto">
          <a:xfrm>
            <a:off x="1095847" y="6589737"/>
            <a:ext cx="3920340"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5" rIns="91428" bIns="45715">
            <a:spAutoFit/>
          </a:bodyPr>
          <a:lstStyle/>
          <a:p>
            <a:r>
              <a:rPr lang="en-US" dirty="0">
                <a:latin typeface="Calibri" charset="0"/>
                <a:hlinkClick r:id="rId4"/>
              </a:rPr>
              <a:t>http://www.figstraitmine.org</a:t>
            </a:r>
            <a:r>
              <a:rPr lang="en-US" dirty="0" smtClean="0">
                <a:latin typeface="Calibri" charset="0"/>
                <a:hlinkClick r:id="rId4"/>
              </a:rPr>
              <a:t>/</a:t>
            </a:r>
            <a:endParaRPr lang="en-US" dirty="0" smtClean="0">
              <a:latin typeface="Calibri" charset="0"/>
            </a:endParaRPr>
          </a:p>
          <a:p>
            <a:r>
              <a:rPr lang="en-US" dirty="0">
                <a:latin typeface="Calibri" charset="0"/>
                <a:hlinkClick r:id="rId5"/>
              </a:rPr>
              <a:t>http://figs.icarda.org/ConsultationWiki</a:t>
            </a:r>
            <a:r>
              <a:rPr lang="en-US" dirty="0" smtClean="0">
                <a:latin typeface="Calibri" charset="0"/>
                <a:hlinkClick r:id="rId5"/>
              </a:rPr>
              <a:t>/</a:t>
            </a:r>
            <a:r>
              <a:rPr lang="en-US" dirty="0" smtClean="0">
                <a:latin typeface="Calibri" charset="0"/>
              </a:rPr>
              <a:t>  </a:t>
            </a:r>
            <a:endParaRPr lang="en-US" dirty="0">
              <a:latin typeface="Calibri" charset="0"/>
            </a:endParaRPr>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2576" y="200066"/>
            <a:ext cx="8639982" cy="782415"/>
          </a:xfrm>
          <a:prstGeom prst="rect">
            <a:avLst/>
          </a:prstGeom>
          <a:noFill/>
        </p:spPr>
        <p:txBody>
          <a:bodyPr wrap="square" lIns="104004" tIns="52001" rIns="104004" bIns="52001" rtlCol="0">
            <a:spAutoFit/>
          </a:bodyPr>
          <a:lstStyle/>
          <a:p>
            <a:pPr algn="ctr"/>
            <a:r>
              <a:rPr lang="en-US"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Climate data – </a:t>
            </a: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WorldClim (v2 2016)</a:t>
            </a:r>
            <a:endParaRPr lang="en-US"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0" name="TextBox 9"/>
          <p:cNvSpPr txBox="1"/>
          <p:nvPr/>
        </p:nvSpPr>
        <p:spPr>
          <a:xfrm>
            <a:off x="303759" y="1114425"/>
            <a:ext cx="4464496" cy="3983003"/>
          </a:xfrm>
          <a:prstGeom prst="rect">
            <a:avLst/>
          </a:prstGeom>
          <a:noFill/>
        </p:spPr>
        <p:txBody>
          <a:bodyPr wrap="square" lIns="104004" tIns="52001" rIns="104004" bIns="52001" rtlCol="0">
            <a:spAutoFit/>
          </a:bodyPr>
          <a:lstStyle/>
          <a:p>
            <a:r>
              <a:rPr lang="en-US" sz="2300" dirty="0" smtClean="0"/>
              <a:t>The </a:t>
            </a:r>
            <a:r>
              <a:rPr lang="en-US" sz="2300" dirty="0"/>
              <a:t>climate data </a:t>
            </a:r>
            <a:r>
              <a:rPr lang="en-US" sz="2300" dirty="0" smtClean="0"/>
              <a:t>available from </a:t>
            </a:r>
            <a:r>
              <a:rPr lang="en-US" sz="2300" dirty="0"/>
              <a:t>the </a:t>
            </a:r>
            <a:r>
              <a:rPr lang="en-US" sz="2300" dirty="0" smtClean="0"/>
              <a:t>WorldClim dataset (</a:t>
            </a:r>
            <a:r>
              <a:rPr lang="en-US" sz="2000" dirty="0" smtClean="0"/>
              <a:t>1 km</a:t>
            </a:r>
            <a:r>
              <a:rPr lang="en-US" sz="2000" baseline="30000" dirty="0" smtClean="0"/>
              <a:t>2</a:t>
            </a:r>
            <a:r>
              <a:rPr lang="en-US" sz="2000" dirty="0" smtClean="0"/>
              <a:t> resolution</a:t>
            </a:r>
            <a:r>
              <a:rPr lang="en-US" sz="2300" dirty="0" smtClean="0"/>
              <a:t>)</a:t>
            </a:r>
            <a:endParaRPr lang="en-US" sz="2300" dirty="0"/>
          </a:p>
          <a:p>
            <a:r>
              <a:rPr lang="en-US" sz="2300" dirty="0" smtClean="0">
                <a:hlinkClick r:id="rId3"/>
              </a:rPr>
              <a:t>http</a:t>
            </a:r>
            <a:r>
              <a:rPr lang="en-US" sz="2300" dirty="0">
                <a:hlinkClick r:id="rId3"/>
              </a:rPr>
              <a:t>://www.worldclim.org/</a:t>
            </a:r>
            <a:r>
              <a:rPr lang="en-US" sz="2300" dirty="0"/>
              <a:t> </a:t>
            </a:r>
          </a:p>
          <a:p>
            <a:r>
              <a:rPr lang="en-US" sz="2300" dirty="0" smtClean="0"/>
              <a:t>(</a:t>
            </a:r>
            <a:r>
              <a:rPr lang="en-US" sz="2300" dirty="0"/>
              <a:t>Hijmans </a:t>
            </a:r>
            <a:r>
              <a:rPr lang="en-US" sz="2300" i="1" dirty="0"/>
              <a:t>et al</a:t>
            </a:r>
            <a:r>
              <a:rPr lang="en-US" sz="2300" dirty="0" smtClean="0"/>
              <a:t>. 2005 [v1]; </a:t>
            </a:r>
          </a:p>
          <a:p>
            <a:r>
              <a:rPr lang="en-US" sz="2300" dirty="0" smtClean="0"/>
              <a:t>Fick and Hijmans 2017 [v2])</a:t>
            </a:r>
            <a:endParaRPr lang="en-US" sz="2300" dirty="0"/>
          </a:p>
          <a:p>
            <a:endParaRPr lang="en-US" sz="1100" dirty="0"/>
          </a:p>
          <a:p>
            <a:r>
              <a:rPr lang="en-US" sz="2300" dirty="0" smtClean="0"/>
              <a:t>Data </a:t>
            </a:r>
            <a:r>
              <a:rPr lang="en-US" sz="2300" dirty="0"/>
              <a:t>from weather stations worldwide </a:t>
            </a:r>
            <a:r>
              <a:rPr lang="en-US" sz="2300" dirty="0" smtClean="0"/>
              <a:t>combined  </a:t>
            </a:r>
            <a:r>
              <a:rPr lang="en-US" sz="2300" dirty="0"/>
              <a:t>to a continuous surface layer.</a:t>
            </a:r>
          </a:p>
          <a:p>
            <a:endParaRPr lang="en-US" sz="1100" dirty="0"/>
          </a:p>
          <a:p>
            <a:r>
              <a:rPr lang="en-US" sz="2300" dirty="0" smtClean="0"/>
              <a:t>Climate </a:t>
            </a:r>
            <a:r>
              <a:rPr lang="en-US" sz="2300" dirty="0"/>
              <a:t>data for each landrace </a:t>
            </a:r>
            <a:r>
              <a:rPr lang="en-US" sz="2300" dirty="0" smtClean="0"/>
              <a:t>extracted </a:t>
            </a:r>
            <a:r>
              <a:rPr lang="en-US" sz="2300" dirty="0"/>
              <a:t>from this surface layer.</a:t>
            </a:r>
          </a:p>
        </p:txBody>
      </p:sp>
      <p:pic>
        <p:nvPicPr>
          <p:cNvPr id="11" name="Picture 10" descr="tempy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3759" y="5221585"/>
            <a:ext cx="4104456" cy="2160240"/>
          </a:xfrm>
          <a:prstGeom prst="rect">
            <a:avLst/>
          </a:prstGeom>
          <a:noFill/>
          <a:ln w="9525">
            <a:noFill/>
            <a:miter lim="800000"/>
            <a:headEnd/>
            <a:tailEnd/>
          </a:ln>
        </p:spPr>
      </p:pic>
      <p:cxnSp>
        <p:nvCxnSpPr>
          <p:cNvPr id="13" name="Straight Arrow Connector 12"/>
          <p:cNvCxnSpPr/>
          <p:nvPr/>
        </p:nvCxnSpPr>
        <p:spPr>
          <a:xfrm rot="10800000" flipV="1">
            <a:off x="4144749" y="5798184"/>
            <a:ext cx="623506" cy="336132"/>
          </a:xfrm>
          <a:prstGeom prst="straightConnector1">
            <a:avLst/>
          </a:prstGeom>
          <a:ln w="76200">
            <a:tailEnd type="arrow"/>
          </a:ln>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12"/>
          </p:nvPr>
        </p:nvSpPr>
        <p:spPr>
          <a:xfrm>
            <a:off x="9992519" y="7112573"/>
            <a:ext cx="534432" cy="402652"/>
          </a:xfrm>
        </p:spPr>
        <p:txBody>
          <a:bodyPr/>
          <a:lstStyle/>
          <a:p>
            <a:pPr>
              <a:defRPr/>
            </a:pPr>
            <a:fld id="{C123A2F8-7B5E-FB4E-B602-4CE3CA3B3DB7}" type="slidenum">
              <a:rPr lang="en-US" smtClean="0">
                <a:solidFill>
                  <a:srgbClr val="7F7F7F"/>
                </a:solidFill>
              </a:rPr>
              <a:pPr>
                <a:defRPr/>
              </a:pPr>
              <a:t>42</a:t>
            </a:fld>
            <a:endParaRPr lang="en-US" dirty="0">
              <a:solidFill>
                <a:srgbClr val="7F7F7F"/>
              </a:solidFill>
            </a:endParaRPr>
          </a:p>
        </p:txBody>
      </p:sp>
      <p:pic>
        <p:nvPicPr>
          <p:cNvPr id="4" name="Picture 3" descr="WorldClim Solar radiation 9118 stations.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25676" y="4395200"/>
            <a:ext cx="5493888" cy="2842609"/>
          </a:xfrm>
          <a:prstGeom prst="rect">
            <a:avLst/>
          </a:prstGeom>
        </p:spPr>
      </p:pic>
      <p:pic>
        <p:nvPicPr>
          <p:cNvPr id="5" name="Picture 4" descr="WorldClim Precipitation 60 419 stations.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88058" y="1318400"/>
            <a:ext cx="5331506" cy="2751057"/>
          </a:xfrm>
          <a:prstGeom prst="rect">
            <a:avLst/>
          </a:prstGeom>
        </p:spPr>
      </p:pic>
      <p:sp>
        <p:nvSpPr>
          <p:cNvPr id="9" name="Rectangle 8"/>
          <p:cNvSpPr/>
          <p:nvPr/>
        </p:nvSpPr>
        <p:spPr>
          <a:xfrm>
            <a:off x="6064399" y="6845340"/>
            <a:ext cx="3036772" cy="320461"/>
          </a:xfrm>
          <a:prstGeom prst="rect">
            <a:avLst/>
          </a:prstGeom>
        </p:spPr>
        <p:txBody>
          <a:bodyPr wrap="none" lIns="104004" tIns="52001" rIns="104004" bIns="52001">
            <a:spAutoFit/>
          </a:bodyPr>
          <a:lstStyle/>
          <a:p>
            <a:r>
              <a:rPr lang="en-US" sz="1400" dirty="0" smtClean="0"/>
              <a:t>Solar radiation: 9 118 weather stations</a:t>
            </a:r>
            <a:endParaRPr lang="en-US" sz="1400" dirty="0"/>
          </a:p>
        </p:txBody>
      </p:sp>
      <p:sp>
        <p:nvSpPr>
          <p:cNvPr id="8" name="Rectangle 7"/>
          <p:cNvSpPr/>
          <p:nvPr/>
        </p:nvSpPr>
        <p:spPr>
          <a:xfrm>
            <a:off x="6208415" y="3709417"/>
            <a:ext cx="2993554" cy="320461"/>
          </a:xfrm>
          <a:prstGeom prst="rect">
            <a:avLst/>
          </a:prstGeom>
        </p:spPr>
        <p:txBody>
          <a:bodyPr wrap="none" lIns="104004" tIns="52001" rIns="104004" bIns="52001">
            <a:spAutoFit/>
          </a:bodyPr>
          <a:lstStyle/>
          <a:p>
            <a:r>
              <a:rPr lang="en-US" sz="1400" dirty="0"/>
              <a:t>Precipitation: </a:t>
            </a:r>
            <a:r>
              <a:rPr lang="en-US" sz="1400" dirty="0" smtClean="0"/>
              <a:t>60 419 weather stations</a:t>
            </a:r>
            <a:endParaRPr lang="en-US" sz="1400" dirty="0"/>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a:xfrm>
            <a:off x="168275" y="146050"/>
            <a:ext cx="8488412" cy="762000"/>
          </a:xfrm>
          <a:extLst/>
        </p:spPr>
        <p:txBody>
          <a:bodyPr>
            <a:noAutofit/>
          </a:bodyPr>
          <a:lstStyle/>
          <a:p>
            <a:pPr>
              <a:defRPr/>
            </a:pPr>
            <a:r>
              <a:rPr 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WorldClim provides 19 BIOCLIM </a:t>
            </a:r>
            <a:r>
              <a:rPr lang="en-US" sz="36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variables</a:t>
            </a:r>
            <a:endParaRPr 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8914" name="Slide Number Placeholder 13"/>
          <p:cNvSpPr>
            <a:spLocks noGrp="1"/>
          </p:cNvSpPr>
          <p:nvPr>
            <p:ph type="sldNum" sz="quarter" idx="12"/>
          </p:nvPr>
        </p:nvSpPr>
        <p:spPr bwMode="auto">
          <a:xfrm>
            <a:off x="8926513" y="7058025"/>
            <a:ext cx="534987" cy="401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520700" eaLnBrk="0" hangingPunct="0">
              <a:defRPr sz="2400">
                <a:solidFill>
                  <a:schemeClr val="tx1"/>
                </a:solidFill>
                <a:latin typeface="Arial" charset="0"/>
                <a:ea typeface="ＭＳ Ｐゴシック" charset="0"/>
                <a:cs typeface="ＭＳ Ｐゴシック" charset="0"/>
              </a:defRPr>
            </a:lvl1pPr>
            <a:lvl2pPr marL="742950" indent="-285750" defTabSz="520700" eaLnBrk="0" hangingPunct="0">
              <a:defRPr sz="2400">
                <a:solidFill>
                  <a:schemeClr val="tx1"/>
                </a:solidFill>
                <a:latin typeface="Arial" charset="0"/>
                <a:ea typeface="ＭＳ Ｐゴシック" charset="0"/>
              </a:defRPr>
            </a:lvl2pPr>
            <a:lvl3pPr marL="1143000" indent="-228600" defTabSz="520700" eaLnBrk="0" hangingPunct="0">
              <a:defRPr sz="2400">
                <a:solidFill>
                  <a:schemeClr val="tx1"/>
                </a:solidFill>
                <a:latin typeface="Arial" charset="0"/>
                <a:ea typeface="ＭＳ Ｐゴシック" charset="0"/>
              </a:defRPr>
            </a:lvl3pPr>
            <a:lvl4pPr marL="1600200" indent="-228600" defTabSz="520700" eaLnBrk="0" hangingPunct="0">
              <a:defRPr sz="2400">
                <a:solidFill>
                  <a:schemeClr val="tx1"/>
                </a:solidFill>
                <a:latin typeface="Arial" charset="0"/>
                <a:ea typeface="ＭＳ Ｐゴシック" charset="0"/>
              </a:defRPr>
            </a:lvl4pPr>
            <a:lvl5pPr marL="2057400" indent="-228600" defTabSz="520700" eaLnBrk="0" hangingPunct="0">
              <a:defRPr sz="2400">
                <a:solidFill>
                  <a:schemeClr val="tx1"/>
                </a:solidFill>
                <a:latin typeface="Arial" charset="0"/>
                <a:ea typeface="ＭＳ Ｐゴシック" charset="0"/>
              </a:defRPr>
            </a:lvl5pPr>
            <a:lvl6pPr marL="2514600" indent="-228600" defTabSz="5207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5207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5207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5207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1014E4-137E-AB4C-A581-76C8F71682B4}" type="slidenum">
              <a:rPr lang="en-US" sz="1400">
                <a:solidFill>
                  <a:srgbClr val="FFFF00"/>
                </a:solidFill>
                <a:latin typeface="Calibri" charset="0"/>
              </a:rPr>
              <a:pPr eaLnBrk="1" hangingPunct="1"/>
              <a:t>43</a:t>
            </a:fld>
            <a:endParaRPr lang="en-US" sz="1400">
              <a:solidFill>
                <a:srgbClr val="FFFF00"/>
              </a:solidFill>
              <a:latin typeface="Calibri" charset="0"/>
            </a:endParaRPr>
          </a:p>
        </p:txBody>
      </p:sp>
      <p:sp>
        <p:nvSpPr>
          <p:cNvPr id="38915" name="Content Placeholder 2"/>
          <p:cNvSpPr>
            <a:spLocks noGrp="1"/>
          </p:cNvSpPr>
          <p:nvPr>
            <p:ph idx="1"/>
          </p:nvPr>
        </p:nvSpPr>
        <p:spPr>
          <a:xfrm>
            <a:off x="496888" y="976313"/>
            <a:ext cx="7689850" cy="6259512"/>
          </a:xfrm>
        </p:spPr>
        <p:txBody>
          <a:bodyPr/>
          <a:lstStyle/>
          <a:p>
            <a:pPr marL="0" indent="0">
              <a:buFont typeface="Arial" charset="0"/>
              <a:buNone/>
            </a:pPr>
            <a:r>
              <a:rPr lang="en-US" sz="2000" i="1" dirty="0">
                <a:latin typeface="Calibri" charset="0"/>
                <a:ea typeface="ＭＳ Ｐゴシック" charset="0"/>
              </a:rPr>
              <a:t>Maximum temperature, minimum temperature, rainfall ---&gt; </a:t>
            </a:r>
          </a:p>
          <a:p>
            <a:pPr marL="0" indent="0">
              <a:buFont typeface="Arial" charset="0"/>
              <a:buNone/>
            </a:pPr>
            <a:r>
              <a:rPr lang="en-US" sz="2000" dirty="0" smtClean="0">
                <a:latin typeface="Calibri" charset="0"/>
                <a:ea typeface="ＭＳ Ｐゴシック" charset="0"/>
              </a:rPr>
              <a:t>BIO1   = </a:t>
            </a:r>
            <a:r>
              <a:rPr lang="en-US" sz="2000" dirty="0">
                <a:latin typeface="Calibri" charset="0"/>
                <a:ea typeface="ＭＳ Ｐゴシック" charset="0"/>
              </a:rPr>
              <a:t>Annual Mean Temperature</a:t>
            </a:r>
            <a:br>
              <a:rPr lang="en-US" sz="2000" dirty="0">
                <a:latin typeface="Calibri" charset="0"/>
                <a:ea typeface="ＭＳ Ｐゴシック" charset="0"/>
              </a:rPr>
            </a:br>
            <a:r>
              <a:rPr lang="en-US" sz="2000" dirty="0">
                <a:latin typeface="Calibri" charset="0"/>
                <a:ea typeface="ＭＳ Ｐゴシック" charset="0"/>
              </a:rPr>
              <a:t>BIO2 </a:t>
            </a:r>
            <a:r>
              <a:rPr lang="en-US" sz="2000" dirty="0" smtClean="0">
                <a:latin typeface="Calibri" charset="0"/>
                <a:ea typeface="ＭＳ Ｐゴシック" charset="0"/>
              </a:rPr>
              <a:t>  = </a:t>
            </a:r>
            <a:r>
              <a:rPr lang="en-US" sz="2000" dirty="0">
                <a:latin typeface="Calibri" charset="0"/>
                <a:ea typeface="ＭＳ Ｐゴシック" charset="0"/>
              </a:rPr>
              <a:t>Mean Diurnal Range (Mean of monthly (max temp - min temp))</a:t>
            </a:r>
            <a:br>
              <a:rPr lang="en-US" sz="2000" dirty="0">
                <a:latin typeface="Calibri" charset="0"/>
                <a:ea typeface="ＭＳ Ｐゴシック" charset="0"/>
              </a:rPr>
            </a:br>
            <a:r>
              <a:rPr lang="en-US" sz="2000" dirty="0">
                <a:latin typeface="Calibri" charset="0"/>
                <a:ea typeface="ＭＳ Ｐゴシック" charset="0"/>
              </a:rPr>
              <a:t>BIO3 </a:t>
            </a:r>
            <a:r>
              <a:rPr lang="en-US" sz="2000" dirty="0" smtClean="0">
                <a:latin typeface="Calibri" charset="0"/>
                <a:ea typeface="ＭＳ Ｐゴシック" charset="0"/>
              </a:rPr>
              <a:t>  = </a:t>
            </a:r>
            <a:r>
              <a:rPr lang="en-US" sz="2000" dirty="0" err="1">
                <a:latin typeface="Calibri" charset="0"/>
                <a:ea typeface="ＭＳ Ｐゴシック" charset="0"/>
              </a:rPr>
              <a:t>Isothermality</a:t>
            </a:r>
            <a:r>
              <a:rPr lang="en-US" sz="2000" dirty="0">
                <a:latin typeface="Calibri" charset="0"/>
                <a:ea typeface="ＭＳ Ｐゴシック" charset="0"/>
              </a:rPr>
              <a:t> (BIO2/BIO7) (* 100)</a:t>
            </a:r>
            <a:br>
              <a:rPr lang="en-US" sz="2000" dirty="0">
                <a:latin typeface="Calibri" charset="0"/>
                <a:ea typeface="ＭＳ Ｐゴシック" charset="0"/>
              </a:rPr>
            </a:br>
            <a:r>
              <a:rPr lang="en-US" sz="2000" dirty="0">
                <a:latin typeface="Calibri" charset="0"/>
                <a:ea typeface="ＭＳ Ｐゴシック" charset="0"/>
              </a:rPr>
              <a:t>BIO4 </a:t>
            </a:r>
            <a:r>
              <a:rPr lang="en-US" sz="2000" dirty="0" smtClean="0">
                <a:latin typeface="Calibri" charset="0"/>
                <a:ea typeface="ＭＳ Ｐゴシック" charset="0"/>
              </a:rPr>
              <a:t>  = </a:t>
            </a:r>
            <a:r>
              <a:rPr lang="en-US" sz="2000" dirty="0">
                <a:latin typeface="Calibri" charset="0"/>
                <a:ea typeface="ＭＳ Ｐゴシック" charset="0"/>
              </a:rPr>
              <a:t>Temperature Seasonality (standard deviation *100)</a:t>
            </a:r>
            <a:br>
              <a:rPr lang="en-US" sz="2000" dirty="0">
                <a:latin typeface="Calibri" charset="0"/>
                <a:ea typeface="ＭＳ Ｐゴシック" charset="0"/>
              </a:rPr>
            </a:br>
            <a:r>
              <a:rPr lang="en-US" sz="2000" dirty="0">
                <a:latin typeface="Calibri" charset="0"/>
                <a:ea typeface="ＭＳ Ｐゴシック" charset="0"/>
              </a:rPr>
              <a:t>BIO5 </a:t>
            </a:r>
            <a:r>
              <a:rPr lang="en-US" sz="2000" dirty="0" smtClean="0">
                <a:latin typeface="Calibri" charset="0"/>
                <a:ea typeface="ＭＳ Ｐゴシック" charset="0"/>
              </a:rPr>
              <a:t>  = </a:t>
            </a:r>
            <a:r>
              <a:rPr lang="en-US" sz="2000" dirty="0">
                <a:latin typeface="Calibri" charset="0"/>
                <a:ea typeface="ＭＳ Ｐゴシック" charset="0"/>
              </a:rPr>
              <a:t>Max Temperature of Warmest Month</a:t>
            </a:r>
            <a:br>
              <a:rPr lang="en-US" sz="2000" dirty="0">
                <a:latin typeface="Calibri" charset="0"/>
                <a:ea typeface="ＭＳ Ｐゴシック" charset="0"/>
              </a:rPr>
            </a:br>
            <a:r>
              <a:rPr lang="en-US" sz="2000" dirty="0">
                <a:latin typeface="Calibri" charset="0"/>
                <a:ea typeface="ＭＳ Ｐゴシック" charset="0"/>
              </a:rPr>
              <a:t>BIO6 </a:t>
            </a:r>
            <a:r>
              <a:rPr lang="en-US" sz="2000" dirty="0" smtClean="0">
                <a:latin typeface="Calibri" charset="0"/>
                <a:ea typeface="ＭＳ Ｐゴシック" charset="0"/>
              </a:rPr>
              <a:t>  = </a:t>
            </a:r>
            <a:r>
              <a:rPr lang="en-US" sz="2000" dirty="0">
                <a:latin typeface="Calibri" charset="0"/>
                <a:ea typeface="ＭＳ Ｐゴシック" charset="0"/>
              </a:rPr>
              <a:t>Min Temperature of Coldest Month</a:t>
            </a:r>
            <a:br>
              <a:rPr lang="en-US" sz="2000" dirty="0">
                <a:latin typeface="Calibri" charset="0"/>
                <a:ea typeface="ＭＳ Ｐゴシック" charset="0"/>
              </a:rPr>
            </a:br>
            <a:r>
              <a:rPr lang="en-US" sz="2000" dirty="0" smtClean="0">
                <a:latin typeface="Calibri" charset="0"/>
                <a:ea typeface="ＭＳ Ｐゴシック" charset="0"/>
              </a:rPr>
              <a:t>BIO7   </a:t>
            </a:r>
            <a:r>
              <a:rPr lang="en-US" sz="2000" dirty="0">
                <a:latin typeface="Calibri" charset="0"/>
                <a:ea typeface="ＭＳ Ｐゴシック" charset="0"/>
              </a:rPr>
              <a:t>= Temperature Annual Range (BIO5-BIO6)</a:t>
            </a:r>
            <a:br>
              <a:rPr lang="en-US" sz="2000" dirty="0">
                <a:latin typeface="Calibri" charset="0"/>
                <a:ea typeface="ＭＳ Ｐゴシック" charset="0"/>
              </a:rPr>
            </a:br>
            <a:r>
              <a:rPr lang="en-US" sz="2000" dirty="0" smtClean="0">
                <a:latin typeface="Calibri" charset="0"/>
                <a:ea typeface="ＭＳ Ｐゴシック" charset="0"/>
              </a:rPr>
              <a:t>BIO8   </a:t>
            </a:r>
            <a:r>
              <a:rPr lang="en-US" sz="2000" dirty="0">
                <a:latin typeface="Calibri" charset="0"/>
                <a:ea typeface="ＭＳ Ｐゴシック" charset="0"/>
              </a:rPr>
              <a:t>= Mean Temperature of Wettest Quarter</a:t>
            </a:r>
            <a:br>
              <a:rPr lang="en-US" sz="2000" dirty="0">
                <a:latin typeface="Calibri" charset="0"/>
                <a:ea typeface="ＭＳ Ｐゴシック" charset="0"/>
              </a:rPr>
            </a:br>
            <a:r>
              <a:rPr lang="en-US" sz="2000" dirty="0">
                <a:latin typeface="Calibri" charset="0"/>
                <a:ea typeface="ＭＳ Ｐゴシック" charset="0"/>
              </a:rPr>
              <a:t>BIO9 </a:t>
            </a:r>
            <a:r>
              <a:rPr lang="en-US" sz="2000" dirty="0" smtClean="0">
                <a:latin typeface="Calibri" charset="0"/>
                <a:ea typeface="ＭＳ Ｐゴシック" charset="0"/>
              </a:rPr>
              <a:t>  = </a:t>
            </a:r>
            <a:r>
              <a:rPr lang="en-US" sz="2000" dirty="0">
                <a:latin typeface="Calibri" charset="0"/>
                <a:ea typeface="ＭＳ Ｐゴシック" charset="0"/>
              </a:rPr>
              <a:t>Mean Temperature of Driest Quarter</a:t>
            </a:r>
            <a:br>
              <a:rPr lang="en-US" sz="2000" dirty="0">
                <a:latin typeface="Calibri" charset="0"/>
                <a:ea typeface="ＭＳ Ｐゴシック" charset="0"/>
              </a:rPr>
            </a:br>
            <a:r>
              <a:rPr lang="en-US" sz="2000" dirty="0">
                <a:latin typeface="Calibri" charset="0"/>
                <a:ea typeface="ＭＳ Ｐゴシック" charset="0"/>
              </a:rPr>
              <a:t>BIO10 = Mean Temperature of Warmest Quarter</a:t>
            </a:r>
            <a:br>
              <a:rPr lang="en-US" sz="2000" dirty="0">
                <a:latin typeface="Calibri" charset="0"/>
                <a:ea typeface="ＭＳ Ｐゴシック" charset="0"/>
              </a:rPr>
            </a:br>
            <a:r>
              <a:rPr lang="en-US" sz="2000" dirty="0">
                <a:latin typeface="Calibri" charset="0"/>
                <a:ea typeface="ＭＳ Ｐゴシック" charset="0"/>
              </a:rPr>
              <a:t>BIO11 = Mean Temperature of Coldest Quarter</a:t>
            </a:r>
            <a:br>
              <a:rPr lang="en-US" sz="2000" dirty="0">
                <a:latin typeface="Calibri" charset="0"/>
                <a:ea typeface="ＭＳ Ｐゴシック" charset="0"/>
              </a:rPr>
            </a:br>
            <a:r>
              <a:rPr lang="en-US" sz="2000" dirty="0">
                <a:latin typeface="Calibri" charset="0"/>
                <a:ea typeface="ＭＳ Ｐゴシック" charset="0"/>
              </a:rPr>
              <a:t>BIO12 = Annual Precipitation</a:t>
            </a:r>
            <a:br>
              <a:rPr lang="en-US" sz="2000" dirty="0">
                <a:latin typeface="Calibri" charset="0"/>
                <a:ea typeface="ＭＳ Ｐゴシック" charset="0"/>
              </a:rPr>
            </a:br>
            <a:r>
              <a:rPr lang="en-US" sz="2000" dirty="0">
                <a:latin typeface="Calibri" charset="0"/>
                <a:ea typeface="ＭＳ Ｐゴシック" charset="0"/>
              </a:rPr>
              <a:t>BIO13 = Precipitation of Wettest Month</a:t>
            </a:r>
            <a:br>
              <a:rPr lang="en-US" sz="2000" dirty="0">
                <a:latin typeface="Calibri" charset="0"/>
                <a:ea typeface="ＭＳ Ｐゴシック" charset="0"/>
              </a:rPr>
            </a:br>
            <a:r>
              <a:rPr lang="en-US" sz="2000" dirty="0">
                <a:latin typeface="Calibri" charset="0"/>
                <a:ea typeface="ＭＳ Ｐゴシック" charset="0"/>
              </a:rPr>
              <a:t>BIO14 = Precipitation of Driest Month</a:t>
            </a:r>
            <a:br>
              <a:rPr lang="en-US" sz="2000" dirty="0">
                <a:latin typeface="Calibri" charset="0"/>
                <a:ea typeface="ＭＳ Ｐゴシック" charset="0"/>
              </a:rPr>
            </a:br>
            <a:r>
              <a:rPr lang="en-US" sz="2000" dirty="0">
                <a:latin typeface="Calibri" charset="0"/>
                <a:ea typeface="ＭＳ Ｐゴシック" charset="0"/>
              </a:rPr>
              <a:t>BIO15 = Precipitation Seasonality (Coefficient of Variation)</a:t>
            </a:r>
            <a:br>
              <a:rPr lang="en-US" sz="2000" dirty="0">
                <a:latin typeface="Calibri" charset="0"/>
                <a:ea typeface="ＭＳ Ｐゴシック" charset="0"/>
              </a:rPr>
            </a:br>
            <a:r>
              <a:rPr lang="en-US" sz="2000" dirty="0">
                <a:latin typeface="Calibri" charset="0"/>
                <a:ea typeface="ＭＳ Ｐゴシック" charset="0"/>
              </a:rPr>
              <a:t>BIO16 = Precipitation of Wettest Quarter</a:t>
            </a:r>
            <a:br>
              <a:rPr lang="en-US" sz="2000" dirty="0">
                <a:latin typeface="Calibri" charset="0"/>
                <a:ea typeface="ＭＳ Ｐゴシック" charset="0"/>
              </a:rPr>
            </a:br>
            <a:r>
              <a:rPr lang="en-US" sz="2000" dirty="0">
                <a:latin typeface="Calibri" charset="0"/>
                <a:ea typeface="ＭＳ Ｐゴシック" charset="0"/>
              </a:rPr>
              <a:t>BIO17 = Precipitation of Driest Quarter</a:t>
            </a:r>
            <a:br>
              <a:rPr lang="en-US" sz="2000" dirty="0">
                <a:latin typeface="Calibri" charset="0"/>
                <a:ea typeface="ＭＳ Ｐゴシック" charset="0"/>
              </a:rPr>
            </a:br>
            <a:r>
              <a:rPr lang="en-US" sz="2000" dirty="0">
                <a:latin typeface="Calibri" charset="0"/>
                <a:ea typeface="ＭＳ Ｐゴシック" charset="0"/>
              </a:rPr>
              <a:t>BIO18 = Precipitation of Warmest Quarter</a:t>
            </a:r>
            <a:br>
              <a:rPr lang="en-US" sz="2000" dirty="0">
                <a:latin typeface="Calibri" charset="0"/>
                <a:ea typeface="ＭＳ Ｐゴシック" charset="0"/>
              </a:rPr>
            </a:br>
            <a:r>
              <a:rPr lang="en-US" sz="2000" dirty="0">
                <a:latin typeface="Calibri" charset="0"/>
                <a:ea typeface="ＭＳ Ｐゴシック" charset="0"/>
              </a:rPr>
              <a:t>BIO19 = Precipitation of Coldest Quarter</a:t>
            </a:r>
          </a:p>
        </p:txBody>
      </p:sp>
    </p:spTree>
    <p:extLst>
      <p:ext uri="{BB962C8B-B14F-4D97-AF65-F5344CB8AC3E}">
        <p14:creationId xmlns:p14="http://schemas.microsoft.com/office/powerpoint/2010/main" val="179341636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01-22 at 5.38.4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54785" y="0"/>
            <a:ext cx="2833856" cy="7562850"/>
          </a:xfrm>
          <a:prstGeom prst="rect">
            <a:avLst/>
          </a:prstGeom>
        </p:spPr>
      </p:pic>
      <p:sp>
        <p:nvSpPr>
          <p:cNvPr id="2" name="Title 1"/>
          <p:cNvSpPr>
            <a:spLocks noGrp="1"/>
          </p:cNvSpPr>
          <p:nvPr>
            <p:ph type="title"/>
          </p:nvPr>
        </p:nvSpPr>
        <p:spPr>
          <a:xfrm>
            <a:off x="303759" y="420829"/>
            <a:ext cx="6840760" cy="840316"/>
          </a:xfrm>
        </p:spPr>
        <p:txBody>
          <a:bodyPr>
            <a:noAutofit/>
          </a:bodyPr>
          <a:lstStyle/>
          <a:p>
            <a:r>
              <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Limitations of FIGS</a:t>
            </a:r>
          </a:p>
        </p:txBody>
      </p:sp>
      <p:sp>
        <p:nvSpPr>
          <p:cNvPr id="3" name="Content Placeholder 2"/>
          <p:cNvSpPr>
            <a:spLocks noGrp="1"/>
          </p:cNvSpPr>
          <p:nvPr>
            <p:ph idx="1"/>
          </p:nvPr>
        </p:nvSpPr>
        <p:spPr>
          <a:xfrm>
            <a:off x="391321" y="1799798"/>
            <a:ext cx="7329262" cy="5293995"/>
          </a:xfrm>
        </p:spPr>
        <p:txBody>
          <a:bodyPr>
            <a:normAutofit fontScale="92500" lnSpcReduction="10000"/>
          </a:bodyPr>
          <a:lstStyle/>
          <a:p>
            <a:r>
              <a:rPr lang="en-US" sz="3600" dirty="0"/>
              <a:t>Landraces and wild relatives</a:t>
            </a:r>
          </a:p>
          <a:p>
            <a:pPr lvl="1"/>
            <a:r>
              <a:rPr lang="en-US" dirty="0" smtClean="0"/>
              <a:t>The link between climate data and the trait data (</a:t>
            </a:r>
            <a:r>
              <a:rPr lang="en-US" dirty="0" smtClean="0">
                <a:solidFill>
                  <a:srgbClr val="FF0000"/>
                </a:solidFill>
              </a:rPr>
              <a:t>local adaptation</a:t>
            </a:r>
            <a:r>
              <a:rPr lang="en-US" dirty="0" smtClean="0"/>
              <a:t>) is required for trait mining with FIGS. Modern cultivars are not expected to show this predictive link.</a:t>
            </a:r>
          </a:p>
          <a:p>
            <a:endParaRPr lang="en-US" dirty="0" smtClean="0"/>
          </a:p>
          <a:p>
            <a:r>
              <a:rPr lang="en-US" dirty="0" smtClean="0"/>
              <a:t>Georeferenced accessions</a:t>
            </a:r>
          </a:p>
          <a:p>
            <a:pPr lvl="1"/>
            <a:r>
              <a:rPr lang="en-US" dirty="0" smtClean="0"/>
              <a:t>Trait mining with FIGS is based on multivariate models using climate data from the source location of the germplasm. To extract climate data the accessions need to be accurately </a:t>
            </a:r>
            <a:r>
              <a:rPr lang="en-US" dirty="0" smtClean="0">
                <a:solidFill>
                  <a:srgbClr val="FF0000"/>
                </a:solidFill>
              </a:rPr>
              <a:t>georeferenced</a:t>
            </a:r>
            <a:r>
              <a:rPr lang="en-US" dirty="0" smtClean="0"/>
              <a:t>.</a:t>
            </a:r>
          </a:p>
        </p:txBody>
      </p:sp>
      <p:sp>
        <p:nvSpPr>
          <p:cNvPr id="8" name="Slide Number Placeholder 13"/>
          <p:cNvSpPr>
            <a:spLocks noGrp="1"/>
          </p:cNvSpPr>
          <p:nvPr>
            <p:ph type="sldNum" sz="quarter" idx="12"/>
          </p:nvPr>
        </p:nvSpPr>
        <p:spPr>
          <a:xfrm>
            <a:off x="9992519" y="7112573"/>
            <a:ext cx="534432" cy="402652"/>
          </a:xfrm>
        </p:spPr>
        <p:txBody>
          <a:bodyPr/>
          <a:lstStyle/>
          <a:p>
            <a:pPr>
              <a:defRPr/>
            </a:pPr>
            <a:fld id="{C123A2F8-7B5E-FB4E-B602-4CE3CA3B3DB7}" type="slidenum">
              <a:rPr lang="en-US" smtClean="0">
                <a:solidFill>
                  <a:srgbClr val="FFFF00"/>
                </a:solidFill>
              </a:rPr>
              <a:pPr>
                <a:defRPr/>
              </a:pPr>
              <a:t>44</a:t>
            </a:fld>
            <a:endParaRPr lang="en-US" dirty="0">
              <a:solidFill>
                <a:srgbClr val="FFFF00"/>
              </a:solidFill>
            </a:endParaRPr>
          </a:p>
        </p:txBody>
      </p:sp>
      <p:sp>
        <p:nvSpPr>
          <p:cNvPr id="5" name="Rectangle 4"/>
          <p:cNvSpPr/>
          <p:nvPr/>
        </p:nvSpPr>
        <p:spPr>
          <a:xfrm>
            <a:off x="7968927" y="6805762"/>
            <a:ext cx="2127920" cy="492408"/>
          </a:xfrm>
          <a:prstGeom prst="rect">
            <a:avLst/>
          </a:prstGeom>
          <a:solidFill>
            <a:schemeClr val="tx2">
              <a:alpha val="30000"/>
            </a:schemeClr>
          </a:solidFill>
        </p:spPr>
        <p:txBody>
          <a:bodyPr wrap="square" lIns="91405" tIns="45703" rIns="91405" bIns="45703">
            <a:spAutoFit/>
          </a:bodyPr>
          <a:lstStyle/>
          <a:p>
            <a:r>
              <a:rPr lang="en-US" sz="1300" dirty="0">
                <a:ln w="18415" cmpd="sng">
                  <a:solidFill>
                    <a:srgbClr val="FFFFFF"/>
                  </a:solidFill>
                  <a:prstDash val="solid"/>
                </a:ln>
                <a:solidFill>
                  <a:srgbClr val="FFFFFF"/>
                </a:solidFill>
                <a:effectLst>
                  <a:outerShdw blurRad="63500" dir="3600000" algn="tl" rotWithShape="0">
                    <a:srgbClr val="000000">
                      <a:alpha val="70000"/>
                    </a:srgbClr>
                  </a:outerShdw>
                </a:effectLst>
              </a:rPr>
              <a:t>Wheat in the </a:t>
            </a:r>
            <a:r>
              <a:rPr lang="en-US" sz="1300" dirty="0" err="1">
                <a:ln w="18415" cmpd="sng">
                  <a:solidFill>
                    <a:srgbClr val="FFFFFF"/>
                  </a:solidFill>
                  <a:prstDash val="solid"/>
                </a:ln>
                <a:solidFill>
                  <a:srgbClr val="FFFFFF"/>
                </a:solidFill>
                <a:effectLst>
                  <a:outerShdw blurRad="63500" dir="3600000" algn="tl" rotWithShape="0">
                    <a:srgbClr val="000000">
                      <a:alpha val="70000"/>
                    </a:srgbClr>
                  </a:outerShdw>
                </a:effectLst>
              </a:rPr>
              <a:t>Hulah</a:t>
            </a:r>
            <a:r>
              <a:rPr lang="en-US" sz="1300" dirty="0">
                <a:ln w="18415" cmpd="sng">
                  <a:solidFill>
                    <a:srgbClr val="FFFFFF"/>
                  </a:solidFill>
                  <a:prstDash val="solid"/>
                </a:ln>
                <a:solidFill>
                  <a:srgbClr val="FFFFFF"/>
                </a:solidFill>
                <a:effectLst>
                  <a:outerShdw blurRad="63500" dir="3600000" algn="tl" rotWithShape="0">
                    <a:srgbClr val="000000">
                      <a:alpha val="70000"/>
                    </a:srgbClr>
                  </a:outerShdw>
                </a:effectLst>
              </a:rPr>
              <a:t> valley (Israel), 2007 by </a:t>
            </a:r>
            <a:r>
              <a:rPr lang="en-US" sz="1300" dirty="0" err="1">
                <a:ln w="18415" cmpd="sng">
                  <a:solidFill>
                    <a:srgbClr val="FFFFFF"/>
                  </a:solidFill>
                  <a:prstDash val="solid"/>
                </a:ln>
                <a:solidFill>
                  <a:srgbClr val="FFFFFF"/>
                </a:solidFill>
                <a:effectLst>
                  <a:outerShdw blurRad="63500" dir="3600000" algn="tl" rotWithShape="0">
                    <a:srgbClr val="000000">
                      <a:alpha val="70000"/>
                    </a:srgbClr>
                  </a:outerShdw>
                </a:effectLst>
              </a:rPr>
              <a:t>Aviad</a:t>
            </a:r>
            <a:r>
              <a:rPr lang="en-US" sz="13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300" dirty="0" err="1">
                <a:ln w="18415" cmpd="sng">
                  <a:solidFill>
                    <a:srgbClr val="FFFFFF"/>
                  </a:solidFill>
                  <a:prstDash val="solid"/>
                </a:ln>
                <a:solidFill>
                  <a:srgbClr val="FFFFFF"/>
                </a:solidFill>
                <a:effectLst>
                  <a:outerShdw blurRad="63500" dir="3600000" algn="tl" rotWithShape="0">
                    <a:srgbClr val="000000">
                      <a:alpha val="70000"/>
                    </a:srgbClr>
                  </a:outerShdw>
                </a:effectLst>
              </a:rPr>
              <a:t>Bublil</a:t>
            </a:r>
            <a:endParaRPr lang="en-US" sz="13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291743983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ta-analysis.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0688638" cy="7562850"/>
          </a:xfrm>
          <a:prstGeom prst="rect">
            <a:avLst/>
          </a:prstGeom>
        </p:spPr>
      </p:pic>
      <p:sp>
        <p:nvSpPr>
          <p:cNvPr id="3" name="Rectangle 2"/>
          <p:cNvSpPr/>
          <p:nvPr/>
        </p:nvSpPr>
        <p:spPr>
          <a:xfrm>
            <a:off x="380660" y="329729"/>
            <a:ext cx="2032227" cy="461665"/>
          </a:xfrm>
          <a:prstGeom prst="rect">
            <a:avLst/>
          </a:prstGeom>
        </p:spPr>
        <p:txBody>
          <a:bodyPr wrap="none">
            <a:spAutoFit/>
          </a:bodyPr>
          <a:lstStyle/>
          <a:p>
            <a:r>
              <a:rPr lang="en-US" sz="2400" dirty="0" smtClean="0"/>
              <a:t>Data analysis</a:t>
            </a:r>
            <a:endParaRPr lang="en-US" sz="2400" dirty="0"/>
          </a:p>
        </p:txBody>
      </p:sp>
    </p:spTree>
    <p:extLst>
      <p:ext uri="{BB962C8B-B14F-4D97-AF65-F5344CB8AC3E}">
        <p14:creationId xmlns:p14="http://schemas.microsoft.com/office/powerpoint/2010/main" val="1177784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rcRect/>
          <a:stretch>
            <a:fillRect/>
          </a:stretch>
        </p:blipFill>
        <p:spPr bwMode="auto">
          <a:xfrm>
            <a:off x="5739579" y="2286859"/>
            <a:ext cx="4949063" cy="4446894"/>
          </a:xfrm>
          <a:prstGeom prst="rect">
            <a:avLst/>
          </a:prstGeom>
          <a:noFill/>
          <a:ln w="9525">
            <a:noFill/>
            <a:miter lim="800000"/>
            <a:headEnd/>
            <a:tailEnd/>
          </a:ln>
        </p:spPr>
      </p:pic>
      <p:sp>
        <p:nvSpPr>
          <p:cNvPr id="2" name="Title 1"/>
          <p:cNvSpPr>
            <a:spLocks noGrp="1"/>
          </p:cNvSpPr>
          <p:nvPr>
            <p:ph type="title"/>
          </p:nvPr>
        </p:nvSpPr>
        <p:spPr>
          <a:xfrm>
            <a:off x="340713" y="499145"/>
            <a:ext cx="5723686" cy="762000"/>
          </a:xfrm>
        </p:spPr>
        <p:txBody>
          <a:bodyPr>
            <a:noAutofit/>
          </a:bodyPr>
          <a:lstStyle/>
          <a:p>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Steps to follow:</a:t>
            </a:r>
            <a:endPar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6" name="Slide Number Placeholder 13"/>
          <p:cNvSpPr>
            <a:spLocks noGrp="1"/>
          </p:cNvSpPr>
          <p:nvPr>
            <p:ph type="sldNum" sz="quarter" idx="12"/>
          </p:nvPr>
        </p:nvSpPr>
        <p:spPr>
          <a:xfrm>
            <a:off x="9992519" y="7112573"/>
            <a:ext cx="534432" cy="402652"/>
          </a:xfrm>
        </p:spPr>
        <p:txBody>
          <a:bodyPr/>
          <a:lstStyle/>
          <a:p>
            <a:pPr>
              <a:defRPr/>
            </a:pPr>
            <a:fld id="{C123A2F8-7B5E-FB4E-B602-4CE3CA3B3DB7}" type="slidenum">
              <a:rPr lang="en-US" smtClean="0">
                <a:solidFill>
                  <a:schemeClr val="bg1">
                    <a:lumMod val="50000"/>
                  </a:schemeClr>
                </a:solidFill>
              </a:rPr>
              <a:pPr>
                <a:defRPr/>
              </a:pPr>
              <a:t>46</a:t>
            </a:fld>
            <a:endParaRPr lang="en-US" dirty="0">
              <a:solidFill>
                <a:schemeClr val="bg1">
                  <a:lumMod val="50000"/>
                </a:schemeClr>
              </a:solidFill>
            </a:endParaRPr>
          </a:p>
        </p:txBody>
      </p:sp>
      <p:sp>
        <p:nvSpPr>
          <p:cNvPr id="10" name="Content Placeholder 2"/>
          <p:cNvSpPr>
            <a:spLocks noGrp="1"/>
          </p:cNvSpPr>
          <p:nvPr>
            <p:ph idx="1"/>
          </p:nvPr>
        </p:nvSpPr>
        <p:spPr>
          <a:xfrm>
            <a:off x="238919" y="1549177"/>
            <a:ext cx="7421272" cy="5184576"/>
          </a:xfrm>
        </p:spPr>
        <p:txBody>
          <a:bodyPr>
            <a:normAutofit/>
          </a:bodyPr>
          <a:lstStyle/>
          <a:p>
            <a:r>
              <a:rPr lang="en-US" dirty="0" smtClean="0"/>
              <a:t>Data collection and preparation</a:t>
            </a:r>
          </a:p>
          <a:p>
            <a:r>
              <a:rPr lang="en-US" dirty="0" smtClean="0"/>
              <a:t>Geo-referencing of collecting locations</a:t>
            </a:r>
          </a:p>
          <a:p>
            <a:r>
              <a:rPr lang="en-US" dirty="0" smtClean="0"/>
              <a:t>Pre-processing of dataset</a:t>
            </a:r>
          </a:p>
          <a:p>
            <a:r>
              <a:rPr lang="en-US" dirty="0" smtClean="0"/>
              <a:t>Choose modeling method</a:t>
            </a:r>
          </a:p>
          <a:p>
            <a:r>
              <a:rPr lang="en-US" dirty="0" smtClean="0"/>
              <a:t>Calibration of model</a:t>
            </a:r>
          </a:p>
          <a:p>
            <a:r>
              <a:rPr lang="en-US" dirty="0" smtClean="0"/>
              <a:t>Validation of model</a:t>
            </a:r>
          </a:p>
          <a:p>
            <a:r>
              <a:rPr lang="en-US" dirty="0"/>
              <a:t>Application of predictive model</a:t>
            </a:r>
          </a:p>
          <a:p>
            <a:r>
              <a:rPr lang="en-US" dirty="0" smtClean="0"/>
              <a:t>(Validation of prediction results)</a:t>
            </a:r>
          </a:p>
        </p:txBody>
      </p:sp>
      <p:sp>
        <p:nvSpPr>
          <p:cNvPr id="3" name="Rectangle 2"/>
          <p:cNvSpPr/>
          <p:nvPr/>
        </p:nvSpPr>
        <p:spPr>
          <a:xfrm>
            <a:off x="238919" y="6733753"/>
            <a:ext cx="9320506" cy="523220"/>
          </a:xfrm>
          <a:prstGeom prst="rect">
            <a:avLst/>
          </a:prstGeom>
        </p:spPr>
        <p:txBody>
          <a:bodyPr wrap="square">
            <a:spAutoFit/>
          </a:bodyPr>
          <a:lstStyle/>
          <a:p>
            <a:pPr defTabSz="455724">
              <a:defRPr/>
            </a:pPr>
            <a:r>
              <a:rPr lang="en-US" sz="1400" dirty="0"/>
              <a:t>Thormann I, Parra-Quijano M, Endresen DTF, Rubio-Teso ML, Iriondo JM, and Maxted N </a:t>
            </a:r>
            <a:r>
              <a:rPr lang="en-US" sz="1400" dirty="0" smtClean="0"/>
              <a:t>(2014)</a:t>
            </a:r>
            <a:r>
              <a:rPr lang="en-US" sz="1400" dirty="0"/>
              <a:t>. Predictive characterization of crop wild relatives and landraces: Technical guidelines. Bioversity International, Rome, Italy.</a:t>
            </a:r>
          </a:p>
        </p:txBody>
      </p:sp>
    </p:spTree>
    <p:extLst>
      <p:ext uri="{BB962C8B-B14F-4D97-AF65-F5344CB8AC3E}">
        <p14:creationId xmlns:p14="http://schemas.microsoft.com/office/powerpoint/2010/main" val="402582885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IGS NBL Outlier.png"/>
          <p:cNvPicPr>
            <a:picLocks noChangeAspect="1"/>
          </p:cNvPicPr>
          <p:nvPr/>
        </p:nvPicPr>
        <p:blipFill>
          <a:blip r:embed="rId3"/>
          <a:stretch>
            <a:fillRect/>
          </a:stretch>
        </p:blipFill>
        <p:spPr>
          <a:xfrm>
            <a:off x="752475" y="5340350"/>
            <a:ext cx="4029075" cy="1509713"/>
          </a:xfrm>
          <a:prstGeom prst="rect">
            <a:avLst/>
          </a:prstGeom>
          <a:ln>
            <a:solidFill>
              <a:schemeClr val="tx1">
                <a:lumMod val="75000"/>
                <a:lumOff val="25000"/>
              </a:schemeClr>
            </a:solidFill>
          </a:ln>
        </p:spPr>
      </p:pic>
      <p:pic>
        <p:nvPicPr>
          <p:cNvPr id="78850" name="Picture 15" descr="FIGS NBL Influence plot.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96850" y="1025525"/>
            <a:ext cx="5087938" cy="400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18840" y="178103"/>
            <a:ext cx="8177625" cy="756285"/>
          </a:xfrm>
          <a:extLst/>
        </p:spPr>
        <p:txBody>
          <a:bodyPr rtlCol="0">
            <a:noAutofit/>
          </a:bodyPr>
          <a:lstStyle/>
          <a:p>
            <a:pPr>
              <a:defRPr/>
            </a:pPr>
            <a:r>
              <a:rPr lang="en-US" sz="3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Explore the dataset (for outliers)</a:t>
            </a:r>
            <a:endParaRPr lang="en-US" sz="3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30724" name="Rectangle 138"/>
          <p:cNvSpPr>
            <a:spLocks noChangeArrowheads="1"/>
          </p:cNvSpPr>
          <p:nvPr/>
        </p:nvSpPr>
        <p:spPr bwMode="auto">
          <a:xfrm>
            <a:off x="5464063" y="1396104"/>
            <a:ext cx="2626650" cy="4906566"/>
          </a:xfrm>
          <a:prstGeom prst="rect">
            <a:avLst/>
          </a:prstGeom>
          <a:noFill/>
          <a:ln w="9525">
            <a:noFill/>
            <a:miter lim="800000"/>
            <a:headEnd/>
            <a:tailEnd/>
          </a:ln>
        </p:spPr>
        <p:txBody>
          <a:bodyPr lIns="104236" tIns="52117" rIns="104236" bIns="52117">
            <a:spAutoFit/>
          </a:bodyPr>
          <a:lstStyle/>
          <a:p>
            <a:pPr>
              <a:defRPr/>
            </a:pPr>
            <a:r>
              <a:rPr lang="en-US" sz="2400" dirty="0">
                <a:latin typeface="Calibri" charset="0"/>
              </a:rPr>
              <a:t>The </a:t>
            </a:r>
            <a:r>
              <a:rPr lang="en-US" sz="2400" b="1" dirty="0">
                <a:latin typeface="Calibri" charset="0"/>
              </a:rPr>
              <a:t>influence plot </a:t>
            </a:r>
            <a:r>
              <a:rPr lang="en-US" sz="2400" dirty="0">
                <a:latin typeface="Calibri" charset="0"/>
              </a:rPr>
              <a:t>(residuals against leverage) shows sample </a:t>
            </a: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alibri" charset="0"/>
              </a:rPr>
              <a:t>NGB6300 </a:t>
            </a:r>
            <a:r>
              <a:rPr lang="en-US" sz="2400" dirty="0">
                <a:latin typeface="Calibri" charset="0"/>
              </a:rPr>
              <a:t>separated from the “data cloud”. </a:t>
            </a:r>
          </a:p>
          <a:p>
            <a:pPr>
              <a:defRPr/>
            </a:pPr>
            <a:endParaRPr lang="en-US" sz="2400" dirty="0">
              <a:latin typeface="Calibri" charset="0"/>
            </a:endParaRPr>
          </a:p>
          <a:p>
            <a:pPr>
              <a:defRPr/>
            </a:pPr>
            <a:r>
              <a:rPr lang="en-US" sz="2400" dirty="0">
                <a:latin typeface="Calibri" charset="0"/>
              </a:rPr>
              <a:t>After looking into the raw data, this observation point was removed as </a:t>
            </a: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alibri" charset="0"/>
              </a:rPr>
              <a:t>outlier </a:t>
            </a:r>
            <a:r>
              <a:rPr lang="en-US" sz="2400" dirty="0">
                <a:latin typeface="Calibri" charset="0"/>
              </a:rPr>
              <a:t>(set to </a:t>
            </a:r>
            <a:r>
              <a:rPr lang="en-US" sz="2400" dirty="0" err="1">
                <a:latin typeface="Calibri" charset="0"/>
              </a:rPr>
              <a:t>NaN</a:t>
            </a:r>
            <a:r>
              <a:rPr lang="en-US" sz="2400" dirty="0">
                <a:latin typeface="Calibri" charset="0"/>
              </a:rPr>
              <a:t>).</a:t>
            </a:r>
          </a:p>
        </p:txBody>
      </p:sp>
      <p:pic>
        <p:nvPicPr>
          <p:cNvPr id="78853" name="Picture 12" descr="Picture 1.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8396288" y="84138"/>
            <a:ext cx="2235200" cy="738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p:cNvSpPr/>
          <p:nvPr/>
        </p:nvSpPr>
        <p:spPr>
          <a:xfrm>
            <a:off x="3694113" y="2298700"/>
            <a:ext cx="488950" cy="485775"/>
          </a:xfrm>
          <a:prstGeom prst="ellipse">
            <a:avLst/>
          </a:prstGeom>
          <a:solidFill>
            <a:srgbClr val="FF0000">
              <a:alpha val="10000"/>
            </a:srgbClr>
          </a:solidFill>
          <a:ln>
            <a:solidFill>
              <a:srgbClr val="FF0000">
                <a:alpha val="25000"/>
              </a:srgbClr>
            </a:solidFill>
          </a:ln>
        </p:spPr>
        <p:style>
          <a:lnRef idx="1">
            <a:schemeClr val="accent1"/>
          </a:lnRef>
          <a:fillRef idx="3">
            <a:schemeClr val="accent1"/>
          </a:fillRef>
          <a:effectRef idx="2">
            <a:schemeClr val="accent1"/>
          </a:effectRef>
          <a:fontRef idx="minor">
            <a:schemeClr val="lt1"/>
          </a:fontRef>
        </p:style>
        <p:txBody>
          <a:bodyPr lIns="104236" tIns="52117" rIns="104236" bIns="52117" anchor="ctr"/>
          <a:lstStyle/>
          <a:p>
            <a:pPr algn="ctr">
              <a:defRPr/>
            </a:pPr>
            <a:endParaRPr lang="en-US" dirty="0"/>
          </a:p>
        </p:txBody>
      </p:sp>
      <p:sp>
        <p:nvSpPr>
          <p:cNvPr id="14" name="Oval 13"/>
          <p:cNvSpPr/>
          <p:nvPr/>
        </p:nvSpPr>
        <p:spPr>
          <a:xfrm>
            <a:off x="912813" y="1725613"/>
            <a:ext cx="168275" cy="158750"/>
          </a:xfrm>
          <a:prstGeom prst="ellipse">
            <a:avLst/>
          </a:prstGeom>
          <a:solidFill>
            <a:srgbClr val="FF0000">
              <a:alpha val="10000"/>
            </a:srgbClr>
          </a:solidFill>
          <a:ln>
            <a:solidFill>
              <a:srgbClr val="FF0000">
                <a:alpha val="25000"/>
              </a:srgbClr>
            </a:solidFill>
          </a:ln>
        </p:spPr>
        <p:style>
          <a:lnRef idx="1">
            <a:schemeClr val="accent1"/>
          </a:lnRef>
          <a:fillRef idx="3">
            <a:schemeClr val="accent1"/>
          </a:fillRef>
          <a:effectRef idx="2">
            <a:schemeClr val="accent1"/>
          </a:effectRef>
          <a:fontRef idx="minor">
            <a:schemeClr val="lt1"/>
          </a:fontRef>
        </p:style>
        <p:txBody>
          <a:bodyPr lIns="104236" tIns="52117" rIns="104236" bIns="52117" anchor="ctr"/>
          <a:lstStyle/>
          <a:p>
            <a:pPr algn="ctr">
              <a:defRPr/>
            </a:pPr>
            <a:endParaRPr lang="en-US" dirty="0"/>
          </a:p>
        </p:txBody>
      </p:sp>
      <p:sp>
        <p:nvSpPr>
          <p:cNvPr id="15" name="Oval 14"/>
          <p:cNvSpPr/>
          <p:nvPr/>
        </p:nvSpPr>
        <p:spPr>
          <a:xfrm>
            <a:off x="1096963" y="1414463"/>
            <a:ext cx="168275" cy="158750"/>
          </a:xfrm>
          <a:prstGeom prst="ellipse">
            <a:avLst/>
          </a:prstGeom>
          <a:solidFill>
            <a:srgbClr val="FF0000">
              <a:alpha val="10000"/>
            </a:srgbClr>
          </a:solidFill>
          <a:ln>
            <a:solidFill>
              <a:srgbClr val="FF0000">
                <a:alpha val="25000"/>
              </a:srgbClr>
            </a:solidFill>
          </a:ln>
        </p:spPr>
        <p:style>
          <a:lnRef idx="1">
            <a:schemeClr val="accent1"/>
          </a:lnRef>
          <a:fillRef idx="3">
            <a:schemeClr val="accent1"/>
          </a:fillRef>
          <a:effectRef idx="2">
            <a:schemeClr val="accent1"/>
          </a:effectRef>
          <a:fontRef idx="minor">
            <a:schemeClr val="lt1"/>
          </a:fontRef>
        </p:style>
        <p:txBody>
          <a:bodyPr lIns="104236" tIns="52117" rIns="104236" bIns="52117" anchor="ctr"/>
          <a:lstStyle/>
          <a:p>
            <a:pPr algn="ctr">
              <a:defRPr/>
            </a:pPr>
            <a:endParaRPr lang="en-US" dirty="0"/>
          </a:p>
        </p:txBody>
      </p:sp>
      <p:sp>
        <p:nvSpPr>
          <p:cNvPr id="78857" name="Slide Number Placeholder 13"/>
          <p:cNvSpPr>
            <a:spLocks noGrp="1"/>
          </p:cNvSpPr>
          <p:nvPr>
            <p:ph type="sldNum" sz="quarter" idx="12"/>
          </p:nvPr>
        </p:nvSpPr>
        <p:spPr bwMode="auto">
          <a:xfrm>
            <a:off x="8926513" y="7058025"/>
            <a:ext cx="534987" cy="401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520700" eaLnBrk="0" hangingPunct="0">
              <a:defRPr sz="2400">
                <a:solidFill>
                  <a:schemeClr val="tx1"/>
                </a:solidFill>
                <a:latin typeface="Arial" charset="0"/>
                <a:ea typeface="ＭＳ Ｐゴシック" charset="0"/>
                <a:cs typeface="ＭＳ Ｐゴシック" charset="0"/>
              </a:defRPr>
            </a:lvl1pPr>
            <a:lvl2pPr marL="742950" indent="-285750" defTabSz="520700" eaLnBrk="0" hangingPunct="0">
              <a:defRPr sz="2400">
                <a:solidFill>
                  <a:schemeClr val="tx1"/>
                </a:solidFill>
                <a:latin typeface="Arial" charset="0"/>
                <a:ea typeface="ＭＳ Ｐゴシック" charset="0"/>
              </a:defRPr>
            </a:lvl2pPr>
            <a:lvl3pPr marL="1143000" indent="-228600" defTabSz="520700" eaLnBrk="0" hangingPunct="0">
              <a:defRPr sz="2400">
                <a:solidFill>
                  <a:schemeClr val="tx1"/>
                </a:solidFill>
                <a:latin typeface="Arial" charset="0"/>
                <a:ea typeface="ＭＳ Ｐゴシック" charset="0"/>
              </a:defRPr>
            </a:lvl3pPr>
            <a:lvl4pPr marL="1600200" indent="-228600" defTabSz="520700" eaLnBrk="0" hangingPunct="0">
              <a:defRPr sz="2400">
                <a:solidFill>
                  <a:schemeClr val="tx1"/>
                </a:solidFill>
                <a:latin typeface="Arial" charset="0"/>
                <a:ea typeface="ＭＳ Ｐゴシック" charset="0"/>
              </a:defRPr>
            </a:lvl4pPr>
            <a:lvl5pPr marL="2057400" indent="-228600" defTabSz="520700" eaLnBrk="0" hangingPunct="0">
              <a:defRPr sz="2400">
                <a:solidFill>
                  <a:schemeClr val="tx1"/>
                </a:solidFill>
                <a:latin typeface="Arial" charset="0"/>
                <a:ea typeface="ＭＳ Ｐゴシック" charset="0"/>
              </a:defRPr>
            </a:lvl5pPr>
            <a:lvl6pPr marL="2514600" indent="-228600" defTabSz="5207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5207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5207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5207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CD47A6-500D-5943-91A9-ECC98692682B}" type="slidenum">
              <a:rPr lang="en-US" sz="1400">
                <a:solidFill>
                  <a:srgbClr val="FFFF00"/>
                </a:solidFill>
                <a:latin typeface="Calibri" charset="0"/>
              </a:rPr>
              <a:pPr eaLnBrk="1" hangingPunct="1"/>
              <a:t>47</a:t>
            </a:fld>
            <a:endParaRPr lang="en-US" sz="1400">
              <a:solidFill>
                <a:srgbClr val="FFFF00"/>
              </a:solidFill>
              <a:latin typeface="Calibri" charset="0"/>
            </a:endParaRPr>
          </a:p>
        </p:txBody>
      </p:sp>
    </p:spTree>
    <p:extLst>
      <p:ext uri="{BB962C8B-B14F-4D97-AF65-F5344CB8AC3E}">
        <p14:creationId xmlns:p14="http://schemas.microsoft.com/office/powerpoint/2010/main" val="125517457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432" y="252095"/>
            <a:ext cx="7809720" cy="929312"/>
          </a:xfrm>
          <a:extLst/>
        </p:spPr>
        <p:txBody>
          <a:bodyPr rtlCol="0">
            <a:noAutofit/>
          </a:bodyPr>
          <a:lstStyle/>
          <a:p>
            <a:pPr>
              <a:defRPr/>
            </a:pPr>
            <a:r>
              <a:rPr lang="en-US" sz="6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a typeface="+mj-ea"/>
                <a:cs typeface="+mj-cs"/>
              </a:rPr>
              <a:t>Pre-processing</a:t>
            </a:r>
            <a:endParaRPr lang="en-US" sz="6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a typeface="+mj-ea"/>
              <a:cs typeface="+mj-cs"/>
            </a:endParaRPr>
          </a:p>
        </p:txBody>
      </p:sp>
      <p:pic>
        <p:nvPicPr>
          <p:cNvPr id="80898" name="Picture 7" descr="figure 2 pre-processing.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2088" y="1477963"/>
            <a:ext cx="104521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Rectangle 9"/>
          <p:cNvSpPr>
            <a:spLocks noChangeArrowheads="1"/>
          </p:cNvSpPr>
          <p:nvPr/>
        </p:nvSpPr>
        <p:spPr bwMode="auto">
          <a:xfrm>
            <a:off x="263525" y="4810125"/>
            <a:ext cx="808037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spAutoFit/>
          </a:bodyPr>
          <a:lstStyle/>
          <a:p>
            <a:pPr marL="261938" indent="-261938">
              <a:spcAft>
                <a:spcPts val="688"/>
              </a:spcAft>
              <a:buSzPct val="100000"/>
              <a:buFont typeface="Wingdings" charset="0"/>
              <a:buChar char="Ø"/>
            </a:pPr>
            <a:r>
              <a:rPr lang="en-US" sz="1600" b="1"/>
              <a:t>Mean centering</a:t>
            </a:r>
            <a:r>
              <a:rPr lang="en-US" sz="1600"/>
              <a:t> removes the absolute intensity to avoid the model to focus on the variables with the highest numerical values (intensity).</a:t>
            </a:r>
          </a:p>
          <a:p>
            <a:pPr marL="261938" indent="-261938">
              <a:spcAft>
                <a:spcPts val="688"/>
              </a:spcAft>
              <a:buSzPct val="100000"/>
              <a:buFont typeface="Wingdings" charset="0"/>
              <a:buChar char="Ø"/>
            </a:pPr>
            <a:r>
              <a:rPr lang="en-US" sz="1600" b="1"/>
              <a:t> Scaling</a:t>
            </a:r>
            <a:r>
              <a:rPr lang="en-US" sz="1600"/>
              <a:t> makes the relative distribution of values (range spread) more equal between variables.</a:t>
            </a:r>
          </a:p>
          <a:p>
            <a:pPr marL="261938" indent="-261938">
              <a:spcAft>
                <a:spcPts val="688"/>
              </a:spcAft>
              <a:buSzPct val="100000"/>
              <a:buFont typeface="Wingdings" charset="0"/>
              <a:buChar char="Ø"/>
            </a:pPr>
            <a:r>
              <a:rPr lang="en-US" sz="1600" b="1"/>
              <a:t> Auto-scaling </a:t>
            </a:r>
            <a:r>
              <a:rPr lang="en-US" sz="1600"/>
              <a:t>is a combination of mean centering and variance scaling.</a:t>
            </a:r>
          </a:p>
          <a:p>
            <a:pPr marL="261938" indent="-261938">
              <a:spcAft>
                <a:spcPts val="688"/>
              </a:spcAft>
              <a:buSzPct val="100000"/>
              <a:buFont typeface="Wingdings" charset="0"/>
              <a:buChar char="Ø"/>
            </a:pPr>
            <a:r>
              <a:rPr lang="en-US" sz="1600"/>
              <a:t> After auto-scaling all variables have a mean of zero and a standard deviation of one.</a:t>
            </a:r>
          </a:p>
          <a:p>
            <a:pPr marL="261938" indent="-261938">
              <a:spcAft>
                <a:spcPts val="688"/>
              </a:spcAft>
              <a:buSzPct val="100000"/>
              <a:buFont typeface="Wingdings" charset="0"/>
              <a:buChar char="Ø"/>
            </a:pPr>
            <a:r>
              <a:rPr lang="en-US" sz="1600"/>
              <a:t> The objective is to help the model to separate the relevant information from the noise.</a:t>
            </a:r>
          </a:p>
        </p:txBody>
      </p:sp>
      <p:sp>
        <p:nvSpPr>
          <p:cNvPr id="80900" name="Slide Number Placeholder 13"/>
          <p:cNvSpPr>
            <a:spLocks noGrp="1"/>
          </p:cNvSpPr>
          <p:nvPr>
            <p:ph type="sldNum" sz="quarter" idx="12"/>
          </p:nvPr>
        </p:nvSpPr>
        <p:spPr bwMode="auto">
          <a:xfrm>
            <a:off x="8926513" y="7058025"/>
            <a:ext cx="534987" cy="401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520700" eaLnBrk="0" hangingPunct="0">
              <a:defRPr sz="2400">
                <a:solidFill>
                  <a:schemeClr val="tx1"/>
                </a:solidFill>
                <a:latin typeface="Arial" charset="0"/>
                <a:ea typeface="ＭＳ Ｐゴシック" charset="0"/>
                <a:cs typeface="ＭＳ Ｐゴシック" charset="0"/>
              </a:defRPr>
            </a:lvl1pPr>
            <a:lvl2pPr marL="742950" indent="-285750" defTabSz="520700" eaLnBrk="0" hangingPunct="0">
              <a:defRPr sz="2400">
                <a:solidFill>
                  <a:schemeClr val="tx1"/>
                </a:solidFill>
                <a:latin typeface="Arial" charset="0"/>
                <a:ea typeface="ＭＳ Ｐゴシック" charset="0"/>
              </a:defRPr>
            </a:lvl2pPr>
            <a:lvl3pPr marL="1143000" indent="-228600" defTabSz="520700" eaLnBrk="0" hangingPunct="0">
              <a:defRPr sz="2400">
                <a:solidFill>
                  <a:schemeClr val="tx1"/>
                </a:solidFill>
                <a:latin typeface="Arial" charset="0"/>
                <a:ea typeface="ＭＳ Ｐゴシック" charset="0"/>
              </a:defRPr>
            </a:lvl3pPr>
            <a:lvl4pPr marL="1600200" indent="-228600" defTabSz="520700" eaLnBrk="0" hangingPunct="0">
              <a:defRPr sz="2400">
                <a:solidFill>
                  <a:schemeClr val="tx1"/>
                </a:solidFill>
                <a:latin typeface="Arial" charset="0"/>
                <a:ea typeface="ＭＳ Ｐゴシック" charset="0"/>
              </a:defRPr>
            </a:lvl4pPr>
            <a:lvl5pPr marL="2057400" indent="-228600" defTabSz="520700" eaLnBrk="0" hangingPunct="0">
              <a:defRPr sz="2400">
                <a:solidFill>
                  <a:schemeClr val="tx1"/>
                </a:solidFill>
                <a:latin typeface="Arial" charset="0"/>
                <a:ea typeface="ＭＳ Ｐゴシック" charset="0"/>
              </a:defRPr>
            </a:lvl5pPr>
            <a:lvl6pPr marL="2514600" indent="-228600" defTabSz="5207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5207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5207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5207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F7B5EA-7AE5-C54C-B414-E8BFA9D83481}" type="slidenum">
              <a:rPr lang="en-US" sz="1400">
                <a:solidFill>
                  <a:srgbClr val="FFFF00"/>
                </a:solidFill>
                <a:latin typeface="Calibri" charset="0"/>
              </a:rPr>
              <a:pPr eaLnBrk="1" hangingPunct="1"/>
              <a:t>48</a:t>
            </a:fld>
            <a:endParaRPr lang="en-US" sz="1400">
              <a:solidFill>
                <a:srgbClr val="FFFF00"/>
              </a:solidFill>
              <a:latin typeface="Calibri" charset="0"/>
            </a:endParaRPr>
          </a:p>
        </p:txBody>
      </p:sp>
    </p:spTree>
    <p:extLst>
      <p:ext uri="{BB962C8B-B14F-4D97-AF65-F5344CB8AC3E}">
        <p14:creationId xmlns:p14="http://schemas.microsoft.com/office/powerpoint/2010/main" val="123106985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49210"/>
            <a:ext cx="8178907" cy="756285"/>
          </a:xfrm>
          <a:extLst/>
        </p:spPr>
        <p:txBody>
          <a:bodyPr rtlCol="0">
            <a:noAutofit/>
          </a:bodyPr>
          <a:lstStyle/>
          <a:p>
            <a:pPr>
              <a:defRPr/>
            </a:pPr>
            <a:r>
              <a:rPr lang="en-US" sz="4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a typeface="+mj-ea"/>
                <a:cs typeface="+mj-cs"/>
              </a:rPr>
              <a:t>pre-processing examples</a:t>
            </a:r>
            <a:endParaRPr lang="en-US" sz="4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a typeface="+mj-ea"/>
              <a:cs typeface="+mj-cs"/>
            </a:endParaRPr>
          </a:p>
        </p:txBody>
      </p:sp>
      <p:pic>
        <p:nvPicPr>
          <p:cNvPr id="82946" name="Picture 3" descr="Priekuli 2002 (L11).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23838" y="1277938"/>
            <a:ext cx="2692400"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7" name="Picture 4" descr="Bjorke 2002 (L21).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23838" y="3319463"/>
            <a:ext cx="2751137"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Picture 5" descr="Landskrona 2002 (L31).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23838" y="5402263"/>
            <a:ext cx="2692400" cy="19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9" name="Picture 7" descr="Priekuli 2002 (L11) mc.png"/>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3168650" y="1277938"/>
            <a:ext cx="2716213"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Picture 8" descr="Bjorke 2002 (L21) mc.png"/>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3168650" y="3319463"/>
            <a:ext cx="2716213"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1" name="Picture 9" descr="Landskrona 2002 (L31) mc.png"/>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3168650" y="5402263"/>
            <a:ext cx="2741613" cy="19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2" name="Picture 10" descr="Priekuli 2002 (L11) as.png"/>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6115050" y="1333500"/>
            <a:ext cx="2760663"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3" name="Picture 11" descr="Bjorke 2002 (L21) as.png"/>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6115050" y="3319463"/>
            <a:ext cx="2832100"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4" name="Picture 12" descr="Landskrona 2002 (L31) as.png"/>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6100763" y="5383213"/>
            <a:ext cx="2876550" cy="20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5" name="Rectangle 3"/>
          <p:cNvSpPr>
            <a:spLocks noChangeArrowheads="1"/>
          </p:cNvSpPr>
          <p:nvPr/>
        </p:nvSpPr>
        <p:spPr bwMode="auto">
          <a:xfrm>
            <a:off x="684213" y="909638"/>
            <a:ext cx="1993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t>No preprocessing</a:t>
            </a:r>
          </a:p>
        </p:txBody>
      </p:sp>
      <p:sp>
        <p:nvSpPr>
          <p:cNvPr id="82956" name="Rectangle 4"/>
          <p:cNvSpPr>
            <a:spLocks noChangeArrowheads="1"/>
          </p:cNvSpPr>
          <p:nvPr/>
        </p:nvSpPr>
        <p:spPr bwMode="auto">
          <a:xfrm>
            <a:off x="3746500" y="925513"/>
            <a:ext cx="1776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t>Mean centering</a:t>
            </a:r>
          </a:p>
        </p:txBody>
      </p:sp>
      <p:sp>
        <p:nvSpPr>
          <p:cNvPr id="82957" name="Rectangle 5"/>
          <p:cNvSpPr>
            <a:spLocks noChangeArrowheads="1"/>
          </p:cNvSpPr>
          <p:nvPr/>
        </p:nvSpPr>
        <p:spPr bwMode="auto">
          <a:xfrm>
            <a:off x="6980238" y="925513"/>
            <a:ext cx="12747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t>Auto scale</a:t>
            </a:r>
          </a:p>
        </p:txBody>
      </p:sp>
      <p:sp>
        <p:nvSpPr>
          <p:cNvPr id="7" name="Rectangle 6"/>
          <p:cNvSpPr/>
          <p:nvPr/>
        </p:nvSpPr>
        <p:spPr>
          <a:xfrm>
            <a:off x="9574213" y="2016125"/>
            <a:ext cx="688975" cy="277813"/>
          </a:xfrm>
          <a:prstGeom prst="rect">
            <a:avLst/>
          </a:prstGeom>
        </p:spPr>
        <p:txBody>
          <a:bodyPr wrap="none">
            <a:spAutoFit/>
          </a:bodyPr>
          <a:lstStyle/>
          <a:p>
            <a:pPr>
              <a:defRPr/>
            </a:pPr>
            <a:r>
              <a:rPr lang="en-US" sz="1200" dirty="0" err="1">
                <a:solidFill>
                  <a:schemeClr val="bg1">
                    <a:lumMod val="65000"/>
                  </a:schemeClr>
                </a:solidFill>
              </a:rPr>
              <a:t>Priekuli</a:t>
            </a:r>
            <a:endParaRPr lang="en-US" sz="1200" dirty="0">
              <a:solidFill>
                <a:schemeClr val="bg1">
                  <a:lumMod val="65000"/>
                </a:schemeClr>
              </a:solidFill>
            </a:endParaRPr>
          </a:p>
        </p:txBody>
      </p:sp>
      <p:sp>
        <p:nvSpPr>
          <p:cNvPr id="18" name="Rectangle 17"/>
          <p:cNvSpPr/>
          <p:nvPr/>
        </p:nvSpPr>
        <p:spPr>
          <a:xfrm>
            <a:off x="9574213" y="4044950"/>
            <a:ext cx="630237" cy="276225"/>
          </a:xfrm>
          <a:prstGeom prst="rect">
            <a:avLst/>
          </a:prstGeom>
        </p:spPr>
        <p:txBody>
          <a:bodyPr wrap="none">
            <a:spAutoFit/>
          </a:bodyPr>
          <a:lstStyle/>
          <a:p>
            <a:pPr>
              <a:defRPr/>
            </a:pPr>
            <a:r>
              <a:rPr lang="en-US" sz="1200" dirty="0" err="1">
                <a:solidFill>
                  <a:schemeClr val="bg1">
                    <a:lumMod val="65000"/>
                  </a:schemeClr>
                </a:solidFill>
              </a:rPr>
              <a:t>Bjørke</a:t>
            </a:r>
            <a:endParaRPr lang="en-US" sz="1200" dirty="0">
              <a:solidFill>
                <a:schemeClr val="bg1">
                  <a:lumMod val="65000"/>
                </a:schemeClr>
              </a:solidFill>
            </a:endParaRPr>
          </a:p>
        </p:txBody>
      </p:sp>
      <p:sp>
        <p:nvSpPr>
          <p:cNvPr id="19" name="Rectangle 18"/>
          <p:cNvSpPr/>
          <p:nvPr/>
        </p:nvSpPr>
        <p:spPr>
          <a:xfrm>
            <a:off x="9574213" y="5978525"/>
            <a:ext cx="989012" cy="277813"/>
          </a:xfrm>
          <a:prstGeom prst="rect">
            <a:avLst/>
          </a:prstGeom>
        </p:spPr>
        <p:txBody>
          <a:bodyPr wrap="none">
            <a:spAutoFit/>
          </a:bodyPr>
          <a:lstStyle/>
          <a:p>
            <a:pPr>
              <a:defRPr/>
            </a:pPr>
            <a:r>
              <a:rPr lang="en-US" sz="1200" dirty="0" err="1">
                <a:solidFill>
                  <a:schemeClr val="bg1">
                    <a:lumMod val="65000"/>
                  </a:schemeClr>
                </a:solidFill>
              </a:rPr>
              <a:t>Landskrona</a:t>
            </a:r>
            <a:endParaRPr lang="en-US" sz="1200" dirty="0">
              <a:solidFill>
                <a:schemeClr val="bg1">
                  <a:lumMod val="65000"/>
                </a:schemeClr>
              </a:solidFill>
            </a:endParaRPr>
          </a:p>
        </p:txBody>
      </p:sp>
      <p:sp>
        <p:nvSpPr>
          <p:cNvPr id="82961" name="Slide Number Placeholder 13"/>
          <p:cNvSpPr>
            <a:spLocks noGrp="1"/>
          </p:cNvSpPr>
          <p:nvPr>
            <p:ph type="sldNum" sz="quarter" idx="12"/>
          </p:nvPr>
        </p:nvSpPr>
        <p:spPr bwMode="auto">
          <a:xfrm>
            <a:off x="8926513" y="7058025"/>
            <a:ext cx="534987" cy="401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520700" eaLnBrk="0" hangingPunct="0">
              <a:defRPr sz="2400">
                <a:solidFill>
                  <a:schemeClr val="tx1"/>
                </a:solidFill>
                <a:latin typeface="Arial" charset="0"/>
                <a:ea typeface="ＭＳ Ｐゴシック" charset="0"/>
                <a:cs typeface="ＭＳ Ｐゴシック" charset="0"/>
              </a:defRPr>
            </a:lvl1pPr>
            <a:lvl2pPr marL="742950" indent="-285750" defTabSz="520700" eaLnBrk="0" hangingPunct="0">
              <a:defRPr sz="2400">
                <a:solidFill>
                  <a:schemeClr val="tx1"/>
                </a:solidFill>
                <a:latin typeface="Arial" charset="0"/>
                <a:ea typeface="ＭＳ Ｐゴシック" charset="0"/>
              </a:defRPr>
            </a:lvl2pPr>
            <a:lvl3pPr marL="1143000" indent="-228600" defTabSz="520700" eaLnBrk="0" hangingPunct="0">
              <a:defRPr sz="2400">
                <a:solidFill>
                  <a:schemeClr val="tx1"/>
                </a:solidFill>
                <a:latin typeface="Arial" charset="0"/>
                <a:ea typeface="ＭＳ Ｐゴシック" charset="0"/>
              </a:defRPr>
            </a:lvl3pPr>
            <a:lvl4pPr marL="1600200" indent="-228600" defTabSz="520700" eaLnBrk="0" hangingPunct="0">
              <a:defRPr sz="2400">
                <a:solidFill>
                  <a:schemeClr val="tx1"/>
                </a:solidFill>
                <a:latin typeface="Arial" charset="0"/>
                <a:ea typeface="ＭＳ Ｐゴシック" charset="0"/>
              </a:defRPr>
            </a:lvl4pPr>
            <a:lvl5pPr marL="2057400" indent="-228600" defTabSz="520700" eaLnBrk="0" hangingPunct="0">
              <a:defRPr sz="2400">
                <a:solidFill>
                  <a:schemeClr val="tx1"/>
                </a:solidFill>
                <a:latin typeface="Arial" charset="0"/>
                <a:ea typeface="ＭＳ Ｐゴシック" charset="0"/>
              </a:defRPr>
            </a:lvl5pPr>
            <a:lvl6pPr marL="2514600" indent="-228600" defTabSz="5207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5207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5207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5207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481D004-ADB1-E048-9E65-E4B845CBC7B7}" type="slidenum">
              <a:rPr lang="en-US" sz="1400">
                <a:solidFill>
                  <a:srgbClr val="FFFF00"/>
                </a:solidFill>
                <a:latin typeface="Calibri" charset="0"/>
              </a:rPr>
              <a:pPr eaLnBrk="1" hangingPunct="1"/>
              <a:t>49</a:t>
            </a:fld>
            <a:endParaRPr lang="en-US" sz="1400">
              <a:solidFill>
                <a:srgbClr val="FFFF00"/>
              </a:solidFill>
              <a:latin typeface="Calibri" charset="0"/>
            </a:endParaRPr>
          </a:p>
        </p:txBody>
      </p:sp>
    </p:spTree>
    <p:extLst>
      <p:ext uri="{BB962C8B-B14F-4D97-AF65-F5344CB8AC3E}">
        <p14:creationId xmlns:p14="http://schemas.microsoft.com/office/powerpoint/2010/main" val="129251880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ojected-agriculture-in-2080-due-to-climate-change_15f0.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7904" y="1261145"/>
            <a:ext cx="10290733" cy="6233533"/>
          </a:xfrm>
          <a:prstGeom prst="rect">
            <a:avLst/>
          </a:prstGeom>
        </p:spPr>
      </p:pic>
      <p:sp>
        <p:nvSpPr>
          <p:cNvPr id="3" name="Rectangle 2"/>
          <p:cNvSpPr/>
          <p:nvPr/>
        </p:nvSpPr>
        <p:spPr>
          <a:xfrm>
            <a:off x="15728" y="69528"/>
            <a:ext cx="10657182" cy="615553"/>
          </a:xfrm>
          <a:prstGeom prst="rect">
            <a:avLst/>
          </a:prstGeom>
        </p:spPr>
        <p:txBody>
          <a:bodyPr wrap="square">
            <a:spAutoFit/>
          </a:bodyPr>
          <a:lstStyle/>
          <a:p>
            <a:pPr algn="ctr"/>
            <a:r>
              <a:rPr lang="en-US" sz="3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Projected impact of climate change on agricultural yields</a:t>
            </a:r>
            <a:endParaRPr lang="en-US" sz="3400" dirty="0"/>
          </a:p>
        </p:txBody>
      </p:sp>
      <p:sp>
        <p:nvSpPr>
          <p:cNvPr id="4" name="TextBox 3"/>
          <p:cNvSpPr txBox="1"/>
          <p:nvPr/>
        </p:nvSpPr>
        <p:spPr>
          <a:xfrm>
            <a:off x="-1" y="685081"/>
            <a:ext cx="10672911" cy="474638"/>
          </a:xfrm>
          <a:prstGeom prst="rect">
            <a:avLst/>
          </a:prstGeom>
          <a:solidFill>
            <a:schemeClr val="bg1">
              <a:alpha val="75000"/>
            </a:schemeClr>
          </a:solidFill>
        </p:spPr>
        <p:txBody>
          <a:bodyPr wrap="square" lIns="104287" tIns="52144" rIns="104287" bIns="52144" rtlCol="0">
            <a:spAutoFit/>
          </a:bodyPr>
          <a:lstStyle/>
          <a:p>
            <a:pPr algn="ctr">
              <a:buNone/>
            </a:pPr>
            <a:r>
              <a:rPr lang="en-US" sz="2400" dirty="0" smtClean="0">
                <a:solidFill>
                  <a:srgbClr val="FF0000"/>
                </a:solidFill>
              </a:rPr>
              <a:t>Agricultural production will decrease by 2% each decade (IPCC AR5 WGII, </a:t>
            </a:r>
            <a:r>
              <a:rPr lang="en-US" sz="2400" dirty="0" smtClean="0">
                <a:solidFill>
                  <a:srgbClr val="FF0000"/>
                </a:solidFill>
                <a:hlinkClick r:id="rId4"/>
              </a:rPr>
              <a:t>2014</a:t>
            </a:r>
            <a:r>
              <a:rPr lang="en-US" sz="2400" dirty="0" smtClean="0">
                <a:solidFill>
                  <a:srgbClr val="FF0000"/>
                </a:solidFill>
              </a:rPr>
              <a:t>).</a:t>
            </a:r>
            <a:endParaRPr lang="en-US" sz="2400" dirty="0">
              <a:solidFill>
                <a:srgbClr val="FF0000"/>
              </a:solidFill>
            </a:endParaRPr>
          </a:p>
        </p:txBody>
      </p:sp>
      <p:sp>
        <p:nvSpPr>
          <p:cNvPr id="5" name="Rectangle 4"/>
          <p:cNvSpPr/>
          <p:nvPr/>
        </p:nvSpPr>
        <p:spPr>
          <a:xfrm>
            <a:off x="87736" y="6622836"/>
            <a:ext cx="2376263" cy="830997"/>
          </a:xfrm>
          <a:prstGeom prst="rect">
            <a:avLst/>
          </a:prstGeom>
        </p:spPr>
        <p:txBody>
          <a:bodyPr wrap="square">
            <a:spAutoFit/>
          </a:bodyPr>
          <a:lstStyle/>
          <a:p>
            <a:r>
              <a:rPr lang="en-US" sz="1200" dirty="0" smtClean="0">
                <a:solidFill>
                  <a:schemeClr val="tx1">
                    <a:lumMod val="65000"/>
                    <a:lumOff val="35000"/>
                  </a:schemeClr>
                </a:solidFill>
              </a:rPr>
              <a:t>Map by Hugo </a:t>
            </a:r>
            <a:r>
              <a:rPr lang="en-US" sz="1200" dirty="0" err="1" smtClean="0">
                <a:solidFill>
                  <a:schemeClr val="tx1">
                    <a:lumMod val="65000"/>
                    <a:lumOff val="35000"/>
                  </a:schemeClr>
                </a:solidFill>
              </a:rPr>
              <a:t>Ahlenius</a:t>
            </a:r>
            <a:r>
              <a:rPr lang="en-US" sz="1200" dirty="0" smtClean="0">
                <a:solidFill>
                  <a:schemeClr val="tx1">
                    <a:lumMod val="65000"/>
                    <a:lumOff val="35000"/>
                  </a:schemeClr>
                </a:solidFill>
              </a:rPr>
              <a:t>, </a:t>
            </a:r>
          </a:p>
          <a:p>
            <a:r>
              <a:rPr lang="en-US" sz="1200" dirty="0" smtClean="0">
                <a:solidFill>
                  <a:schemeClr val="tx1">
                    <a:lumMod val="65000"/>
                    <a:lumOff val="35000"/>
                  </a:schemeClr>
                </a:solidFill>
              </a:rPr>
              <a:t>GRID-Arendal (</a:t>
            </a:r>
            <a:r>
              <a:rPr lang="en-US" sz="1200" dirty="0" smtClean="0">
                <a:solidFill>
                  <a:schemeClr val="tx1">
                    <a:lumMod val="65000"/>
                    <a:lumOff val="35000"/>
                  </a:schemeClr>
                </a:solidFill>
                <a:hlinkClick r:id="rId5"/>
              </a:rPr>
              <a:t>2008</a:t>
            </a:r>
            <a:r>
              <a:rPr lang="en-US" sz="1200" dirty="0" smtClean="0">
                <a:solidFill>
                  <a:schemeClr val="tx1">
                    <a:lumMod val="65000"/>
                    <a:lumOff val="35000"/>
                  </a:schemeClr>
                </a:solidFill>
              </a:rPr>
              <a:t>).</a:t>
            </a:r>
          </a:p>
          <a:p>
            <a:r>
              <a:rPr lang="en-US" sz="1200" dirty="0" smtClean="0">
                <a:solidFill>
                  <a:schemeClr val="tx1">
                    <a:lumMod val="65000"/>
                    <a:lumOff val="35000"/>
                  </a:schemeClr>
                </a:solidFill>
              </a:rPr>
              <a:t>Source</a:t>
            </a:r>
            <a:r>
              <a:rPr lang="en-US" sz="1200" dirty="0">
                <a:solidFill>
                  <a:schemeClr val="tx1">
                    <a:lumMod val="65000"/>
                    <a:lumOff val="35000"/>
                  </a:schemeClr>
                </a:solidFill>
              </a:rPr>
              <a:t>: Cline W. (</a:t>
            </a:r>
            <a:r>
              <a:rPr lang="en-US" sz="1200" dirty="0">
                <a:solidFill>
                  <a:schemeClr val="tx1">
                    <a:lumMod val="65000"/>
                    <a:lumOff val="35000"/>
                  </a:schemeClr>
                </a:solidFill>
                <a:hlinkClick r:id="rId6"/>
              </a:rPr>
              <a:t>2007</a:t>
            </a:r>
            <a:r>
              <a:rPr lang="en-US" sz="1200" dirty="0">
                <a:solidFill>
                  <a:schemeClr val="tx1">
                    <a:lumMod val="65000"/>
                    <a:lumOff val="35000"/>
                  </a:schemeClr>
                </a:solidFill>
              </a:rPr>
              <a:t>, </a:t>
            </a:r>
            <a:r>
              <a:rPr lang="en-US" sz="1200" dirty="0">
                <a:solidFill>
                  <a:schemeClr val="tx1">
                    <a:lumMod val="65000"/>
                    <a:lumOff val="35000"/>
                  </a:schemeClr>
                </a:solidFill>
                <a:hlinkClick r:id="rId7"/>
              </a:rPr>
              <a:t>2008</a:t>
            </a:r>
            <a:r>
              <a:rPr lang="en-US" sz="1200" dirty="0">
                <a:solidFill>
                  <a:schemeClr val="tx1">
                    <a:lumMod val="65000"/>
                    <a:lumOff val="35000"/>
                  </a:schemeClr>
                </a:solidFill>
              </a:rPr>
              <a:t>). Global Warming and Agriculture.</a:t>
            </a:r>
          </a:p>
        </p:txBody>
      </p:sp>
      <p:sp>
        <p:nvSpPr>
          <p:cNvPr id="7" name="Rectangle 6"/>
          <p:cNvSpPr/>
          <p:nvPr/>
        </p:nvSpPr>
        <p:spPr>
          <a:xfrm>
            <a:off x="5704359" y="1621185"/>
            <a:ext cx="2841192" cy="461665"/>
          </a:xfrm>
          <a:prstGeom prst="rect">
            <a:avLst/>
          </a:prstGeom>
        </p:spPr>
        <p:txBody>
          <a:bodyPr wrap="none">
            <a:spAutoFit/>
          </a:bodyPr>
          <a:lstStyle/>
          <a:p>
            <a:r>
              <a:rPr lang="en-US" sz="2400" b="1" dirty="0" smtClean="0">
                <a:solidFill>
                  <a:srgbClr val="008000"/>
                </a:solidFill>
              </a:rPr>
              <a:t>+ carbon </a:t>
            </a:r>
            <a:r>
              <a:rPr lang="en-US" sz="2400" b="1" dirty="0">
                <a:solidFill>
                  <a:srgbClr val="008000"/>
                </a:solidFill>
              </a:rPr>
              <a:t>fertilization</a:t>
            </a:r>
          </a:p>
        </p:txBody>
      </p:sp>
      <p:sp>
        <p:nvSpPr>
          <p:cNvPr id="8" name="Rectangle 7"/>
          <p:cNvSpPr/>
          <p:nvPr/>
        </p:nvSpPr>
        <p:spPr>
          <a:xfrm>
            <a:off x="6360277" y="4831928"/>
            <a:ext cx="2800466" cy="461665"/>
          </a:xfrm>
          <a:prstGeom prst="rect">
            <a:avLst/>
          </a:prstGeom>
        </p:spPr>
        <p:txBody>
          <a:bodyPr wrap="none">
            <a:spAutoFit/>
          </a:bodyPr>
          <a:lstStyle/>
          <a:p>
            <a:r>
              <a:rPr lang="en-US" sz="2400" b="1" dirty="0" smtClean="0">
                <a:solidFill>
                  <a:srgbClr val="FF0000"/>
                </a:solidFill>
              </a:rPr>
              <a:t>- evapotranspiration</a:t>
            </a:r>
            <a:endParaRPr lang="en-US" sz="2400" b="1" dirty="0">
              <a:solidFill>
                <a:srgbClr val="FF0000"/>
              </a:solidFill>
            </a:endParaRPr>
          </a:p>
        </p:txBody>
      </p:sp>
    </p:spTree>
    <p:extLst>
      <p:ext uri="{BB962C8B-B14F-4D97-AF65-F5344CB8AC3E}">
        <p14:creationId xmlns:p14="http://schemas.microsoft.com/office/powerpoint/2010/main" val="162331213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44" y="336132"/>
            <a:ext cx="8461838" cy="840317"/>
          </a:xfrm>
          <a:extLst/>
        </p:spPr>
        <p:txBody>
          <a:bodyPr>
            <a:normAutofit/>
          </a:bodyPr>
          <a:lstStyle/>
          <a:p>
            <a:pPr>
              <a:defRPr/>
            </a:pP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 </a:t>
            </a:r>
            <a:r>
              <a:rPr lang="en-US" b="1" u="sng"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model </a:t>
            </a: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of the real world</a:t>
            </a:r>
            <a:endPar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3" name="Content Placeholder 2"/>
          <p:cNvSpPr>
            <a:spLocks noGrp="1"/>
          </p:cNvSpPr>
          <p:nvPr>
            <p:ph idx="1"/>
          </p:nvPr>
        </p:nvSpPr>
        <p:spPr>
          <a:xfrm>
            <a:off x="178144" y="1512574"/>
            <a:ext cx="8569466" cy="5714154"/>
          </a:xfrm>
          <a:extLst/>
        </p:spPr>
        <p:txBody>
          <a:bodyPr>
            <a:normAutofit/>
          </a:bodyPr>
          <a:lstStyle/>
          <a:p>
            <a:pPr>
              <a:defRPr/>
            </a:pP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Validation of the model</a:t>
            </a:r>
          </a:p>
          <a:p>
            <a:pPr lvl="1">
              <a:defRPr/>
            </a:pPr>
            <a:r>
              <a:rPr lang="en-US" dirty="0" smtClean="0"/>
              <a:t>No model can ever be absolutely correct.</a:t>
            </a:r>
          </a:p>
          <a:p>
            <a:pPr lvl="1">
              <a:defRPr/>
            </a:pPr>
            <a:r>
              <a:rPr lang="en-US" dirty="0" smtClean="0"/>
              <a:t>A simulation model can only be an approximation.</a:t>
            </a:r>
          </a:p>
          <a:p>
            <a:pPr lvl="1">
              <a:defRPr/>
            </a:pPr>
            <a:r>
              <a:rPr lang="en-US" dirty="0" smtClean="0"/>
              <a:t>A model is always created for a specific purpose.</a:t>
            </a:r>
          </a:p>
          <a:p>
            <a:pPr>
              <a:defRPr/>
            </a:pP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Apply the model</a:t>
            </a:r>
          </a:p>
          <a:p>
            <a:pPr lvl="1">
              <a:defRPr/>
            </a:pPr>
            <a:r>
              <a:rPr lang="en-US" dirty="0" smtClean="0"/>
              <a:t>The simulation model is applied to make predictions based on new fresh data.</a:t>
            </a:r>
          </a:p>
          <a:p>
            <a:pPr lvl="1">
              <a:defRPr/>
            </a:pPr>
            <a:r>
              <a:rPr lang="en-US" dirty="0" smtClean="0"/>
              <a:t>Be aware to avoid extrapolation problems.</a:t>
            </a:r>
          </a:p>
          <a:p>
            <a:pPr lvl="1">
              <a:defRPr/>
            </a:pPr>
            <a:endParaRPr lang="en-US" dirty="0"/>
          </a:p>
        </p:txBody>
      </p:sp>
      <p:pic>
        <p:nvPicPr>
          <p:cNvPr id="84995" name="Picture 5" descr="Picture 3.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343900" y="74613"/>
            <a:ext cx="2286000" cy="739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Slide Number Placeholder 13"/>
          <p:cNvSpPr>
            <a:spLocks noGrp="1"/>
          </p:cNvSpPr>
          <p:nvPr>
            <p:ph type="sldNum" sz="quarter" idx="12"/>
          </p:nvPr>
        </p:nvSpPr>
        <p:spPr bwMode="auto">
          <a:xfrm>
            <a:off x="8926513" y="7058025"/>
            <a:ext cx="534987" cy="401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520700" eaLnBrk="0" hangingPunct="0">
              <a:defRPr sz="2400">
                <a:solidFill>
                  <a:schemeClr val="tx1"/>
                </a:solidFill>
                <a:latin typeface="Arial" charset="0"/>
                <a:ea typeface="ＭＳ Ｐゴシック" charset="0"/>
                <a:cs typeface="ＭＳ Ｐゴシック" charset="0"/>
              </a:defRPr>
            </a:lvl1pPr>
            <a:lvl2pPr marL="742950" indent="-285750" defTabSz="520700" eaLnBrk="0" hangingPunct="0">
              <a:defRPr sz="2400">
                <a:solidFill>
                  <a:schemeClr val="tx1"/>
                </a:solidFill>
                <a:latin typeface="Arial" charset="0"/>
                <a:ea typeface="ＭＳ Ｐゴシック" charset="0"/>
              </a:defRPr>
            </a:lvl2pPr>
            <a:lvl3pPr marL="1143000" indent="-228600" defTabSz="520700" eaLnBrk="0" hangingPunct="0">
              <a:defRPr sz="2400">
                <a:solidFill>
                  <a:schemeClr val="tx1"/>
                </a:solidFill>
                <a:latin typeface="Arial" charset="0"/>
                <a:ea typeface="ＭＳ Ｐゴシック" charset="0"/>
              </a:defRPr>
            </a:lvl3pPr>
            <a:lvl4pPr marL="1600200" indent="-228600" defTabSz="520700" eaLnBrk="0" hangingPunct="0">
              <a:defRPr sz="2400">
                <a:solidFill>
                  <a:schemeClr val="tx1"/>
                </a:solidFill>
                <a:latin typeface="Arial" charset="0"/>
                <a:ea typeface="ＭＳ Ｐゴシック" charset="0"/>
              </a:defRPr>
            </a:lvl4pPr>
            <a:lvl5pPr marL="2057400" indent="-228600" defTabSz="520700" eaLnBrk="0" hangingPunct="0">
              <a:defRPr sz="2400">
                <a:solidFill>
                  <a:schemeClr val="tx1"/>
                </a:solidFill>
                <a:latin typeface="Arial" charset="0"/>
                <a:ea typeface="ＭＳ Ｐゴシック" charset="0"/>
              </a:defRPr>
            </a:lvl5pPr>
            <a:lvl6pPr marL="2514600" indent="-228600" defTabSz="5207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5207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5207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5207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E5B97E6-97F5-764A-8D3F-F01054B50C68}" type="slidenum">
              <a:rPr lang="en-US" sz="1400">
                <a:solidFill>
                  <a:srgbClr val="FFFF00"/>
                </a:solidFill>
                <a:latin typeface="Calibri" charset="0"/>
              </a:rPr>
              <a:pPr eaLnBrk="1" hangingPunct="1"/>
              <a:t>50</a:t>
            </a:fld>
            <a:endParaRPr lang="en-US" sz="1400">
              <a:solidFill>
                <a:srgbClr val="FFFF00"/>
              </a:solidFill>
              <a:latin typeface="Calibri" charset="0"/>
            </a:endParaRPr>
          </a:p>
        </p:txBody>
      </p:sp>
    </p:spTree>
    <p:extLst>
      <p:ext uri="{BB962C8B-B14F-4D97-AF65-F5344CB8AC3E}">
        <p14:creationId xmlns:p14="http://schemas.microsoft.com/office/powerpoint/2010/main" val="412918367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433" y="420161"/>
            <a:ext cx="9263486" cy="840316"/>
          </a:xfrm>
        </p:spPr>
        <p:txBody>
          <a:bodyPr>
            <a:normAutofit/>
          </a:bodyPr>
          <a:lstStyle/>
          <a:p>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Data for the Trait Mining model</a:t>
            </a:r>
            <a:endPar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1"/>
          </p:nvPr>
        </p:nvSpPr>
        <p:spPr>
          <a:xfrm>
            <a:off x="534433" y="1727790"/>
            <a:ext cx="6106030" cy="5293995"/>
          </a:xfrm>
        </p:spPr>
        <p:txBody>
          <a:bodyPr>
            <a:normAutofit fontScale="85000" lnSpcReduction="20000"/>
          </a:bodyPr>
          <a:lstStyle/>
          <a:p>
            <a:r>
              <a:rPr 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Training set</a:t>
            </a:r>
          </a:p>
          <a:p>
            <a:pPr lvl="1"/>
            <a:r>
              <a:rPr lang="en-US" dirty="0" smtClean="0"/>
              <a:t>For the initial calibration / training.</a:t>
            </a:r>
          </a:p>
          <a:p>
            <a:pPr lvl="1"/>
            <a:endParaRPr lang="en-US" sz="1600" dirty="0"/>
          </a:p>
          <a:p>
            <a:r>
              <a:rPr lang="en-US" sz="3600" b="1" dirty="0">
                <a:ln w="10541" cmpd="sng">
                  <a:solidFill>
                    <a:schemeClr val="accent2"/>
                  </a:solidFill>
                  <a:prstDash val="solid"/>
                </a:ln>
                <a:solidFill>
                  <a:schemeClr val="accent6"/>
                </a:solidFill>
              </a:rPr>
              <a:t>Calibration set</a:t>
            </a:r>
          </a:p>
          <a:p>
            <a:pPr lvl="1"/>
            <a:r>
              <a:rPr lang="en-US" dirty="0" smtClean="0"/>
              <a:t>For calibration and tuning.</a:t>
            </a:r>
          </a:p>
          <a:p>
            <a:pPr lvl="1"/>
            <a:r>
              <a:rPr lang="en-US" dirty="0" smtClean="0"/>
              <a:t>Often cross-validation on the training set is used to reduce the consumption of raw data.</a:t>
            </a:r>
          </a:p>
          <a:p>
            <a:pPr lvl="1"/>
            <a:endParaRPr lang="en-US" sz="1600" dirty="0"/>
          </a:p>
          <a:p>
            <a:r>
              <a:rPr lang="en-US" sz="3600" b="1" dirty="0">
                <a:ln w="10541" cmpd="sng">
                  <a:solidFill>
                    <a:srgbClr val="008000"/>
                  </a:solidFill>
                  <a:prstDash val="solid"/>
                </a:ln>
                <a:solidFill>
                  <a:schemeClr val="accent3"/>
                </a:solidFill>
              </a:rPr>
              <a:t>Test set</a:t>
            </a:r>
          </a:p>
          <a:p>
            <a:pPr lvl="1"/>
            <a:r>
              <a:rPr lang="en-US" dirty="0" smtClean="0"/>
              <a:t>For the model validation </a:t>
            </a:r>
            <a:r>
              <a:rPr lang="en-US" dirty="0"/>
              <a:t>/</a:t>
            </a:r>
            <a:r>
              <a:rPr lang="en-US" dirty="0" smtClean="0"/>
              <a:t> testing.</a:t>
            </a:r>
          </a:p>
          <a:p>
            <a:pPr lvl="1"/>
            <a:r>
              <a:rPr lang="en-US" dirty="0"/>
              <a:t>D</a:t>
            </a:r>
            <a:r>
              <a:rPr lang="en-US" dirty="0" smtClean="0"/>
              <a:t>ata not used in the model calibration.</a:t>
            </a:r>
          </a:p>
          <a:p>
            <a:pPr lvl="1"/>
            <a:r>
              <a:rPr lang="en-US" dirty="0" smtClean="0"/>
              <a:t>The best would of course be an </a:t>
            </a:r>
            <a:r>
              <a:rPr lang="en-US" b="1" dirty="0" smtClean="0">
                <a:solidFill>
                  <a:srgbClr val="FF0000"/>
                </a:solidFill>
              </a:rPr>
              <a:t>independent test set</a:t>
            </a:r>
            <a:r>
              <a:rPr lang="en-US" dirty="0" smtClean="0"/>
              <a:t>!</a:t>
            </a:r>
          </a:p>
        </p:txBody>
      </p:sp>
      <p:pic>
        <p:nvPicPr>
          <p:cNvPr id="5" name="Picture 4" descr="Sets.png"/>
          <p:cNvPicPr>
            <a:picLocks noChangeAspect="1"/>
          </p:cNvPicPr>
          <p:nvPr/>
        </p:nvPicPr>
        <p:blipFill>
          <a:blip r:embed="rId3"/>
          <a:stretch>
            <a:fillRect/>
          </a:stretch>
        </p:blipFill>
        <p:spPr>
          <a:xfrm>
            <a:off x="6879162" y="1680651"/>
            <a:ext cx="3577725" cy="2773045"/>
          </a:xfrm>
          <a:prstGeom prst="rect">
            <a:avLst/>
          </a:prstGeom>
        </p:spPr>
      </p:pic>
      <p:pic>
        <p:nvPicPr>
          <p:cNvPr id="9" name="Picture 8" descr="Picture 2.png"/>
          <p:cNvPicPr>
            <a:picLocks noChangeAspect="1"/>
          </p:cNvPicPr>
          <p:nvPr/>
        </p:nvPicPr>
        <p:blipFill>
          <a:blip r:embed="rId4"/>
          <a:stretch>
            <a:fillRect/>
          </a:stretch>
        </p:blipFill>
        <p:spPr>
          <a:xfrm>
            <a:off x="7333698" y="4551732"/>
            <a:ext cx="2979173" cy="1834691"/>
          </a:xfrm>
          <a:prstGeom prst="rect">
            <a:avLst/>
          </a:prstGeom>
        </p:spPr>
      </p:pic>
      <p:sp>
        <p:nvSpPr>
          <p:cNvPr id="7" name="Slide Number Placeholder 13"/>
          <p:cNvSpPr>
            <a:spLocks noGrp="1"/>
          </p:cNvSpPr>
          <p:nvPr>
            <p:ph type="sldNum" sz="quarter" idx="12"/>
          </p:nvPr>
        </p:nvSpPr>
        <p:spPr>
          <a:xfrm>
            <a:off x="9992519" y="7112573"/>
            <a:ext cx="534432" cy="402652"/>
          </a:xfrm>
        </p:spPr>
        <p:txBody>
          <a:bodyPr/>
          <a:lstStyle/>
          <a:p>
            <a:pPr>
              <a:defRPr/>
            </a:pPr>
            <a:fld id="{C123A2F8-7B5E-FB4E-B602-4CE3CA3B3DB7}" type="slidenum">
              <a:rPr lang="en-US" smtClean="0">
                <a:solidFill>
                  <a:srgbClr val="7F7F7F"/>
                </a:solidFill>
              </a:rPr>
              <a:pPr>
                <a:defRPr/>
              </a:pPr>
              <a:t>51</a:t>
            </a:fld>
            <a:endParaRPr lang="en-US" dirty="0">
              <a:solidFill>
                <a:srgbClr val="7F7F7F"/>
              </a:solidFill>
            </a:endParaRPr>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6" descr="Regression_Analysis.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844925" y="88900"/>
            <a:ext cx="6769100" cy="739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03808" y="1862565"/>
            <a:ext cx="4149791" cy="2254986"/>
          </a:xfrm>
          <a:extLst/>
        </p:spPr>
        <p:txBody>
          <a:bodyPr rtlCol="0">
            <a:normAutofit/>
          </a:bodyPr>
          <a:lstStyle/>
          <a:p>
            <a:pPr>
              <a:defRPr/>
            </a:pPr>
            <a:r>
              <a:rPr lang="en-US" sz="62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Modeling methods</a:t>
            </a:r>
            <a:endParaRPr lang="en-US" sz="62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49194099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1"/>
          <p:cNvSpPr>
            <a:spLocks noGrp="1"/>
          </p:cNvSpPr>
          <p:nvPr>
            <p:ph type="title"/>
          </p:nvPr>
        </p:nvSpPr>
        <p:spPr>
          <a:xfrm>
            <a:off x="375768" y="250143"/>
            <a:ext cx="7128792" cy="925513"/>
          </a:xfrm>
          <a:extLst/>
        </p:spPr>
        <p:txBody>
          <a:bodyPr>
            <a:normAutofit fontScale="90000"/>
          </a:bodyPr>
          <a:lstStyle/>
          <a:p>
            <a:pPr>
              <a:defRPr/>
            </a:pP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Choosing modeling </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method</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000" b="1" i="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There is no silver bullet</a:t>
            </a:r>
            <a:r>
              <a:rPr 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n-US" sz="13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13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Qiao</a:t>
            </a:r>
            <a:r>
              <a:rPr lang="en-US" sz="13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Soberon and Peterson, 2015)</a:t>
            </a:r>
            <a:endParaRPr lang="en-US" sz="13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3794" name="Content Placeholder 2"/>
          <p:cNvSpPr>
            <a:spLocks noGrp="1"/>
          </p:cNvSpPr>
          <p:nvPr>
            <p:ph idx="1"/>
          </p:nvPr>
        </p:nvSpPr>
        <p:spPr>
          <a:xfrm>
            <a:off x="375768" y="1765201"/>
            <a:ext cx="7488832" cy="5321402"/>
          </a:xfrm>
        </p:spPr>
        <p:txBody>
          <a:bodyPr/>
          <a:lstStyle/>
          <a:p>
            <a:r>
              <a:rPr lang="en-US" sz="2400" dirty="0">
                <a:latin typeface="Calibri" charset="0"/>
                <a:ea typeface="ＭＳ Ｐゴシック" charset="0"/>
              </a:rPr>
              <a:t>Choosing the appropriate data modeling method depend on </a:t>
            </a:r>
            <a:r>
              <a:rPr lang="en-US" sz="2400" b="1" dirty="0">
                <a:latin typeface="Calibri" charset="0"/>
                <a:ea typeface="ＭＳ Ｐゴシック" charset="0"/>
              </a:rPr>
              <a:t>the types of data quality issues </a:t>
            </a:r>
            <a:r>
              <a:rPr lang="en-US" sz="2400" dirty="0">
                <a:latin typeface="Calibri" charset="0"/>
                <a:ea typeface="ＭＳ Ｐゴシック" charset="0"/>
              </a:rPr>
              <a:t>you discover in your respective data set.</a:t>
            </a:r>
          </a:p>
          <a:p>
            <a:pPr lvl="1"/>
            <a:r>
              <a:rPr lang="en-US" sz="2100" dirty="0" smtClean="0">
                <a:latin typeface="Calibri" charset="0"/>
                <a:ea typeface="ＭＳ Ｐゴシック" charset="0"/>
              </a:rPr>
              <a:t>Some </a:t>
            </a:r>
            <a:r>
              <a:rPr lang="en-US" sz="2100" dirty="0">
                <a:latin typeface="Calibri" charset="0"/>
                <a:ea typeface="ＭＳ Ｐゴシック" charset="0"/>
              </a:rPr>
              <a:t>modeling methods are more sensitive to some </a:t>
            </a:r>
            <a:r>
              <a:rPr lang="en-US" sz="2100" b="1" dirty="0">
                <a:latin typeface="Calibri" charset="0"/>
                <a:ea typeface="ＭＳ Ｐゴシック" charset="0"/>
              </a:rPr>
              <a:t>types of data quality issues </a:t>
            </a:r>
            <a:r>
              <a:rPr lang="en-US" sz="2100" dirty="0">
                <a:latin typeface="Calibri" charset="0"/>
                <a:ea typeface="ＭＳ Ｐゴシック" charset="0"/>
              </a:rPr>
              <a:t>and less sensitive to other issues.</a:t>
            </a:r>
          </a:p>
          <a:p>
            <a:pPr lvl="1"/>
            <a:r>
              <a:rPr lang="en-US" sz="2100" dirty="0" smtClean="0">
                <a:latin typeface="Calibri" charset="0"/>
                <a:ea typeface="ＭＳ Ｐゴシック" charset="0"/>
              </a:rPr>
              <a:t>Different </a:t>
            </a:r>
            <a:r>
              <a:rPr lang="en-US" sz="2100" dirty="0">
                <a:latin typeface="Calibri" charset="0"/>
                <a:ea typeface="ＭＳ Ｐゴシック" charset="0"/>
              </a:rPr>
              <a:t>modeling methods or algorithms </a:t>
            </a:r>
            <a:r>
              <a:rPr lang="en-US" sz="2100" dirty="0" smtClean="0">
                <a:latin typeface="Calibri" charset="0"/>
                <a:ea typeface="ＭＳ Ｐゴシック" charset="0"/>
              </a:rPr>
              <a:t>handle different types of </a:t>
            </a:r>
            <a:r>
              <a:rPr lang="en-US" sz="2100" dirty="0">
                <a:latin typeface="Calibri" charset="0"/>
                <a:ea typeface="ＭＳ Ｐゴシック" charset="0"/>
              </a:rPr>
              <a:t>data </a:t>
            </a:r>
            <a:r>
              <a:rPr lang="en-US" sz="2100" dirty="0" smtClean="0">
                <a:latin typeface="Calibri" charset="0"/>
                <a:ea typeface="ＭＳ Ｐゴシック" charset="0"/>
              </a:rPr>
              <a:t>quality issues </a:t>
            </a:r>
            <a:r>
              <a:rPr lang="en-US" sz="2100" dirty="0">
                <a:latin typeface="Calibri" charset="0"/>
                <a:ea typeface="ＭＳ Ｐゴシック" charset="0"/>
              </a:rPr>
              <a:t>differently.</a:t>
            </a:r>
          </a:p>
          <a:p>
            <a:r>
              <a:rPr lang="en-US" sz="2400" dirty="0" smtClean="0">
                <a:latin typeface="Calibri" charset="0"/>
                <a:ea typeface="ＭＳ Ｐゴシック" charset="0"/>
              </a:rPr>
              <a:t>It </a:t>
            </a:r>
            <a:r>
              <a:rPr lang="en-US" sz="2400" dirty="0">
                <a:latin typeface="Calibri" charset="0"/>
                <a:ea typeface="ＭＳ Ｐゴシック" charset="0"/>
              </a:rPr>
              <a:t>is a bad strategy to simply choose the same method that performed well in your previous studies.</a:t>
            </a:r>
          </a:p>
          <a:p>
            <a:r>
              <a:rPr lang="en-US" sz="2400" dirty="0" smtClean="0">
                <a:latin typeface="Calibri" charset="0"/>
                <a:ea typeface="ＭＳ Ｐゴシック" charset="0"/>
              </a:rPr>
              <a:t>"Ensembles" </a:t>
            </a:r>
            <a:r>
              <a:rPr lang="en-US" sz="2400" dirty="0">
                <a:latin typeface="Calibri" charset="0"/>
                <a:ea typeface="ＭＳ Ｐゴシック" charset="0"/>
              </a:rPr>
              <a:t>can combine the qualities of multiple algorithms. </a:t>
            </a:r>
          </a:p>
        </p:txBody>
      </p:sp>
      <p:sp>
        <p:nvSpPr>
          <p:cNvPr id="33795" name="Slide Number Placeholder 13"/>
          <p:cNvSpPr>
            <a:spLocks noGrp="1"/>
          </p:cNvSpPr>
          <p:nvPr>
            <p:ph type="sldNum" sz="quarter" idx="12"/>
          </p:nvPr>
        </p:nvSpPr>
        <p:spPr bwMode="auto">
          <a:xfrm>
            <a:off x="8926525" y="7058025"/>
            <a:ext cx="534987" cy="401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520507" eaLnBrk="0" hangingPunct="0">
              <a:defRPr sz="2400">
                <a:solidFill>
                  <a:schemeClr val="tx1"/>
                </a:solidFill>
                <a:latin typeface="Arial" charset="0"/>
                <a:ea typeface="ＭＳ Ｐゴシック" charset="0"/>
                <a:cs typeface="ＭＳ Ｐゴシック" charset="0"/>
              </a:defRPr>
            </a:lvl1pPr>
            <a:lvl2pPr marL="742675" indent="-285644" defTabSz="520507" eaLnBrk="0" hangingPunct="0">
              <a:defRPr sz="2400">
                <a:solidFill>
                  <a:schemeClr val="tx1"/>
                </a:solidFill>
                <a:latin typeface="Arial" charset="0"/>
                <a:ea typeface="ＭＳ Ｐゴシック" charset="0"/>
              </a:defRPr>
            </a:lvl2pPr>
            <a:lvl3pPr marL="1142576" indent="-228516" defTabSz="520507" eaLnBrk="0" hangingPunct="0">
              <a:defRPr sz="2400">
                <a:solidFill>
                  <a:schemeClr val="tx1"/>
                </a:solidFill>
                <a:latin typeface="Arial" charset="0"/>
                <a:ea typeface="ＭＳ Ｐゴシック" charset="0"/>
              </a:defRPr>
            </a:lvl3pPr>
            <a:lvl4pPr marL="1599606" indent="-228516" defTabSz="520507" eaLnBrk="0" hangingPunct="0">
              <a:defRPr sz="2400">
                <a:solidFill>
                  <a:schemeClr val="tx1"/>
                </a:solidFill>
                <a:latin typeface="Arial" charset="0"/>
                <a:ea typeface="ＭＳ Ｐゴシック" charset="0"/>
              </a:defRPr>
            </a:lvl4pPr>
            <a:lvl5pPr marL="2056637" indent="-228516" defTabSz="520507" eaLnBrk="0" hangingPunct="0">
              <a:defRPr sz="2400">
                <a:solidFill>
                  <a:schemeClr val="tx1"/>
                </a:solidFill>
                <a:latin typeface="Arial" charset="0"/>
                <a:ea typeface="ＭＳ Ｐゴシック" charset="0"/>
              </a:defRPr>
            </a:lvl5pPr>
            <a:lvl6pPr marL="2513668" indent="-228516" defTabSz="520507" eaLnBrk="0" fontAlgn="base" hangingPunct="0">
              <a:spcBef>
                <a:spcPct val="0"/>
              </a:spcBef>
              <a:spcAft>
                <a:spcPct val="0"/>
              </a:spcAft>
              <a:defRPr sz="2400">
                <a:solidFill>
                  <a:schemeClr val="tx1"/>
                </a:solidFill>
                <a:latin typeface="Arial" charset="0"/>
                <a:ea typeface="ＭＳ Ｐゴシック" charset="0"/>
              </a:defRPr>
            </a:lvl6pPr>
            <a:lvl7pPr marL="2970697" indent="-228516" defTabSz="520507" eaLnBrk="0" fontAlgn="base" hangingPunct="0">
              <a:spcBef>
                <a:spcPct val="0"/>
              </a:spcBef>
              <a:spcAft>
                <a:spcPct val="0"/>
              </a:spcAft>
              <a:defRPr sz="2400">
                <a:solidFill>
                  <a:schemeClr val="tx1"/>
                </a:solidFill>
                <a:latin typeface="Arial" charset="0"/>
                <a:ea typeface="ＭＳ Ｐゴシック" charset="0"/>
              </a:defRPr>
            </a:lvl7pPr>
            <a:lvl8pPr marL="3427729" indent="-228516" defTabSz="520507" eaLnBrk="0" fontAlgn="base" hangingPunct="0">
              <a:spcBef>
                <a:spcPct val="0"/>
              </a:spcBef>
              <a:spcAft>
                <a:spcPct val="0"/>
              </a:spcAft>
              <a:defRPr sz="2400">
                <a:solidFill>
                  <a:schemeClr val="tx1"/>
                </a:solidFill>
                <a:latin typeface="Arial" charset="0"/>
                <a:ea typeface="ＭＳ Ｐゴシック" charset="0"/>
              </a:defRPr>
            </a:lvl8pPr>
            <a:lvl9pPr marL="3884760" indent="-228516" defTabSz="520507"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B0E1AF-3E25-6946-A8E3-A098DF497972}" type="slidenum">
              <a:rPr lang="en-US" sz="1400">
                <a:solidFill>
                  <a:srgbClr val="000000"/>
                </a:solidFill>
                <a:latin typeface="Calibri" charset="0"/>
              </a:rPr>
              <a:pPr eaLnBrk="1" hangingPunct="1"/>
              <a:t>53</a:t>
            </a:fld>
            <a:endParaRPr lang="en-US" sz="1400" dirty="0">
              <a:solidFill>
                <a:srgbClr val="000000"/>
              </a:solidFill>
              <a:latin typeface="Calibri" charset="0"/>
            </a:endParaRPr>
          </a:p>
        </p:txBody>
      </p:sp>
      <p:pic>
        <p:nvPicPr>
          <p:cNvPr id="5" name="Picture 10" descr="Wheat field at Nobbelov, July 2010.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113716" y="-1"/>
            <a:ext cx="2585178" cy="756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843708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919" y="315888"/>
            <a:ext cx="7100664" cy="657225"/>
          </a:xfrm>
          <a:extLst/>
        </p:spPr>
        <p:txBody>
          <a:bodyPr>
            <a:noAutofit/>
          </a:bodyPr>
          <a:lstStyle/>
          <a:p>
            <a:pPr algn="l">
              <a:defRPr/>
            </a:pPr>
            <a:r>
              <a:rPr 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Some data </a:t>
            </a: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a:t>
            </a:r>
            <a:r>
              <a:rPr 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odeling </a:t>
            </a: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methods</a:t>
            </a:r>
          </a:p>
        </p:txBody>
      </p:sp>
      <p:sp>
        <p:nvSpPr>
          <p:cNvPr id="9" name="Content Placeholder 8"/>
          <p:cNvSpPr>
            <a:spLocks noGrp="1"/>
          </p:cNvSpPr>
          <p:nvPr>
            <p:ph idx="1"/>
          </p:nvPr>
        </p:nvSpPr>
        <p:spPr>
          <a:xfrm>
            <a:off x="519783" y="1136666"/>
            <a:ext cx="7344816" cy="6151564"/>
          </a:xfrm>
        </p:spPr>
        <p:txBody>
          <a:bodyPr>
            <a:noAutofit/>
          </a:bodyPr>
          <a:lstStyle/>
          <a:p>
            <a:pPr>
              <a:defRPr/>
            </a:pPr>
            <a:r>
              <a:rPr lang="en-US" sz="2200" dirty="0"/>
              <a:t>Parallel Factor Analysis (PARAFAC) (Multi-way)</a:t>
            </a:r>
            <a:endParaRPr lang="en-US" sz="2200" dirty="0">
              <a:solidFill>
                <a:srgbClr val="7F7F7F"/>
              </a:solidFill>
            </a:endParaRPr>
          </a:p>
          <a:p>
            <a:pPr>
              <a:defRPr/>
            </a:pPr>
            <a:r>
              <a:rPr lang="en-US" sz="2200" dirty="0"/>
              <a:t>Multi-linear Partial Least Squares (</a:t>
            </a:r>
            <a:r>
              <a:rPr lang="en-US" sz="2200" b="1" dirty="0">
                <a:solidFill>
                  <a:srgbClr val="0000FF"/>
                </a:solidFill>
              </a:rPr>
              <a:t>N-PLS</a:t>
            </a:r>
            <a:r>
              <a:rPr lang="en-US" sz="2200" dirty="0"/>
              <a:t>) (Multi-way)</a:t>
            </a:r>
          </a:p>
          <a:p>
            <a:pPr>
              <a:defRPr/>
            </a:pPr>
            <a:r>
              <a:rPr lang="en-US" sz="2200" dirty="0"/>
              <a:t>Soft Independent Modeling of Class Analogy (</a:t>
            </a:r>
            <a:r>
              <a:rPr lang="en-US" sz="2200" b="1" dirty="0">
                <a:solidFill>
                  <a:srgbClr val="0000FF"/>
                </a:solidFill>
              </a:rPr>
              <a:t>SIMCA</a:t>
            </a:r>
            <a:r>
              <a:rPr lang="en-US" sz="2200" dirty="0"/>
              <a:t>)</a:t>
            </a:r>
            <a:endParaRPr lang="en-US" sz="2200" dirty="0">
              <a:solidFill>
                <a:srgbClr val="7F7F7F"/>
              </a:solidFill>
            </a:endParaRPr>
          </a:p>
          <a:p>
            <a:pPr>
              <a:defRPr/>
            </a:pPr>
            <a:r>
              <a:rPr lang="en-US" sz="2200" dirty="0"/>
              <a:t>k-Nearest Neighbor (kNN) </a:t>
            </a:r>
          </a:p>
          <a:p>
            <a:pPr>
              <a:defRPr/>
            </a:pPr>
            <a:r>
              <a:rPr lang="en-US" sz="2200" dirty="0"/>
              <a:t>Partial Least Squares Discriminant Analysis (PLS-DA)</a:t>
            </a:r>
          </a:p>
          <a:p>
            <a:pPr>
              <a:defRPr/>
            </a:pPr>
            <a:r>
              <a:rPr lang="en-US" sz="2200" dirty="0"/>
              <a:t>Linear Discriminant Analysis (LDA)</a:t>
            </a:r>
          </a:p>
          <a:p>
            <a:pPr>
              <a:defRPr/>
            </a:pPr>
            <a:r>
              <a:rPr lang="en-US" sz="2200" dirty="0"/>
              <a:t>Principal component logistic regression (PCLR)</a:t>
            </a:r>
          </a:p>
          <a:p>
            <a:pPr>
              <a:defRPr/>
            </a:pPr>
            <a:r>
              <a:rPr lang="en-US" sz="2200" dirty="0"/>
              <a:t>Generalized Partial Least Squares (GPLS)</a:t>
            </a:r>
          </a:p>
          <a:p>
            <a:pPr>
              <a:defRPr/>
            </a:pPr>
            <a:r>
              <a:rPr lang="en-US" sz="2200" dirty="0"/>
              <a:t>Random Forests (</a:t>
            </a:r>
            <a:r>
              <a:rPr lang="en-US" sz="2200" b="1" dirty="0">
                <a:solidFill>
                  <a:srgbClr val="0000FF"/>
                </a:solidFill>
              </a:rPr>
              <a:t>RF</a:t>
            </a:r>
            <a:r>
              <a:rPr lang="en-US" sz="2200" dirty="0"/>
              <a:t>)</a:t>
            </a:r>
          </a:p>
          <a:p>
            <a:pPr>
              <a:defRPr/>
            </a:pPr>
            <a:r>
              <a:rPr lang="en-US" sz="2200" dirty="0"/>
              <a:t>Neural Networks (NN)</a:t>
            </a:r>
          </a:p>
          <a:p>
            <a:pPr>
              <a:defRPr/>
            </a:pPr>
            <a:r>
              <a:rPr lang="en-US" sz="2200" dirty="0"/>
              <a:t>Support Vector Machines (SVM)</a:t>
            </a:r>
          </a:p>
          <a:p>
            <a:pPr>
              <a:defRPr/>
            </a:pPr>
            <a:r>
              <a:rPr lang="en-US" sz="2200" dirty="0"/>
              <a:t>Boosted Regression Trees (BRT)</a:t>
            </a:r>
          </a:p>
          <a:p>
            <a:pPr>
              <a:defRPr/>
            </a:pPr>
            <a:r>
              <a:rPr lang="en-US" sz="2200" dirty="0"/>
              <a:t>Multivariate Regression Trees (MRT)</a:t>
            </a:r>
          </a:p>
          <a:p>
            <a:pPr>
              <a:defRPr/>
            </a:pPr>
            <a:r>
              <a:rPr lang="en-US" sz="2200" dirty="0"/>
              <a:t>Bayesian Regression Trees</a:t>
            </a:r>
            <a:endParaRPr lang="en-US" sz="1400" dirty="0"/>
          </a:p>
          <a:p>
            <a:pPr>
              <a:defRPr/>
            </a:pPr>
            <a:endParaRPr lang="en-US" sz="1400" i="1" dirty="0"/>
          </a:p>
          <a:p>
            <a:pPr marL="0" indent="0">
              <a:buNone/>
              <a:defRPr/>
            </a:pPr>
            <a:r>
              <a:rPr lang="en-US" sz="1300" i="1" dirty="0"/>
              <a:t>  Modeling methods used by Endresen (2010), Endresen et </a:t>
            </a:r>
            <a:r>
              <a:rPr lang="en-US" sz="1300" i="1" dirty="0" smtClean="0"/>
              <a:t>al. </a:t>
            </a:r>
            <a:r>
              <a:rPr lang="en-US" sz="1300" i="1" dirty="0"/>
              <a:t>(2011, 2012), and Bari et </a:t>
            </a:r>
            <a:r>
              <a:rPr lang="en-US" sz="1300" i="1" dirty="0" smtClean="0"/>
              <a:t>al. </a:t>
            </a:r>
            <a:r>
              <a:rPr lang="en-US" sz="1300" i="1" dirty="0"/>
              <a:t>(</a:t>
            </a:r>
            <a:r>
              <a:rPr lang="en-US" sz="1300" i="1" dirty="0" smtClean="0"/>
              <a:t>2012, 2016)</a:t>
            </a:r>
            <a:r>
              <a:rPr lang="en-US" sz="1300" i="1" dirty="0"/>
              <a:t>.</a:t>
            </a:r>
          </a:p>
        </p:txBody>
      </p:sp>
      <p:sp>
        <p:nvSpPr>
          <p:cNvPr id="57348" name="Slide Number Placeholder 13"/>
          <p:cNvSpPr>
            <a:spLocks noGrp="1"/>
          </p:cNvSpPr>
          <p:nvPr>
            <p:ph type="sldNum" sz="quarter" idx="12"/>
          </p:nvPr>
        </p:nvSpPr>
        <p:spPr bwMode="auto">
          <a:xfrm>
            <a:off x="8926525" y="7058025"/>
            <a:ext cx="534987" cy="401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520507" eaLnBrk="0" hangingPunct="0">
              <a:defRPr sz="2400">
                <a:solidFill>
                  <a:schemeClr val="tx1"/>
                </a:solidFill>
                <a:latin typeface="Arial" charset="0"/>
                <a:ea typeface="ＭＳ Ｐゴシック" charset="0"/>
                <a:cs typeface="ＭＳ Ｐゴシック" charset="0"/>
              </a:defRPr>
            </a:lvl1pPr>
            <a:lvl2pPr marL="742675" indent="-285644" defTabSz="520507" eaLnBrk="0" hangingPunct="0">
              <a:defRPr sz="2400">
                <a:solidFill>
                  <a:schemeClr val="tx1"/>
                </a:solidFill>
                <a:latin typeface="Arial" charset="0"/>
                <a:ea typeface="ＭＳ Ｐゴシック" charset="0"/>
              </a:defRPr>
            </a:lvl2pPr>
            <a:lvl3pPr marL="1142576" indent="-228516" defTabSz="520507" eaLnBrk="0" hangingPunct="0">
              <a:defRPr sz="2400">
                <a:solidFill>
                  <a:schemeClr val="tx1"/>
                </a:solidFill>
                <a:latin typeface="Arial" charset="0"/>
                <a:ea typeface="ＭＳ Ｐゴシック" charset="0"/>
              </a:defRPr>
            </a:lvl3pPr>
            <a:lvl4pPr marL="1599606" indent="-228516" defTabSz="520507" eaLnBrk="0" hangingPunct="0">
              <a:defRPr sz="2400">
                <a:solidFill>
                  <a:schemeClr val="tx1"/>
                </a:solidFill>
                <a:latin typeface="Arial" charset="0"/>
                <a:ea typeface="ＭＳ Ｐゴシック" charset="0"/>
              </a:defRPr>
            </a:lvl4pPr>
            <a:lvl5pPr marL="2056637" indent="-228516" defTabSz="520507" eaLnBrk="0" hangingPunct="0">
              <a:defRPr sz="2400">
                <a:solidFill>
                  <a:schemeClr val="tx1"/>
                </a:solidFill>
                <a:latin typeface="Arial" charset="0"/>
                <a:ea typeface="ＭＳ Ｐゴシック" charset="0"/>
              </a:defRPr>
            </a:lvl5pPr>
            <a:lvl6pPr marL="2513668" indent="-228516" defTabSz="520507" eaLnBrk="0" fontAlgn="base" hangingPunct="0">
              <a:spcBef>
                <a:spcPct val="0"/>
              </a:spcBef>
              <a:spcAft>
                <a:spcPct val="0"/>
              </a:spcAft>
              <a:defRPr sz="2400">
                <a:solidFill>
                  <a:schemeClr val="tx1"/>
                </a:solidFill>
                <a:latin typeface="Arial" charset="0"/>
                <a:ea typeface="ＭＳ Ｐゴシック" charset="0"/>
              </a:defRPr>
            </a:lvl6pPr>
            <a:lvl7pPr marL="2970697" indent="-228516" defTabSz="520507" eaLnBrk="0" fontAlgn="base" hangingPunct="0">
              <a:spcBef>
                <a:spcPct val="0"/>
              </a:spcBef>
              <a:spcAft>
                <a:spcPct val="0"/>
              </a:spcAft>
              <a:defRPr sz="2400">
                <a:solidFill>
                  <a:schemeClr val="tx1"/>
                </a:solidFill>
                <a:latin typeface="Arial" charset="0"/>
                <a:ea typeface="ＭＳ Ｐゴシック" charset="0"/>
              </a:defRPr>
            </a:lvl7pPr>
            <a:lvl8pPr marL="3427729" indent="-228516" defTabSz="520507" eaLnBrk="0" fontAlgn="base" hangingPunct="0">
              <a:spcBef>
                <a:spcPct val="0"/>
              </a:spcBef>
              <a:spcAft>
                <a:spcPct val="0"/>
              </a:spcAft>
              <a:defRPr sz="2400">
                <a:solidFill>
                  <a:schemeClr val="tx1"/>
                </a:solidFill>
                <a:latin typeface="Arial" charset="0"/>
                <a:ea typeface="ＭＳ Ｐゴシック" charset="0"/>
              </a:defRPr>
            </a:lvl8pPr>
            <a:lvl9pPr marL="3884760" indent="-228516" defTabSz="520507"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DA42B9F-C8BD-004C-81BD-6DAD52837E6D}" type="slidenum">
              <a:rPr lang="en-US" sz="1400">
                <a:solidFill>
                  <a:srgbClr val="FFFF00"/>
                </a:solidFill>
                <a:latin typeface="Calibri" charset="0"/>
              </a:rPr>
              <a:pPr eaLnBrk="1" hangingPunct="1"/>
              <a:t>54</a:t>
            </a:fld>
            <a:endParaRPr lang="en-US" sz="1400">
              <a:solidFill>
                <a:srgbClr val="FFFF00"/>
              </a:solidFill>
              <a:latin typeface="Calibri" charset="0"/>
            </a:endParaRPr>
          </a:p>
        </p:txBody>
      </p:sp>
      <p:pic>
        <p:nvPicPr>
          <p:cNvPr id="6" name="Picture 10" descr="Wheat field at Nobbelov, July 2010.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113716" y="-1"/>
            <a:ext cx="2585178" cy="756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38231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374" y="1862565"/>
            <a:ext cx="6177576" cy="2254986"/>
          </a:xfrm>
          <a:extLst/>
        </p:spPr>
        <p:txBody>
          <a:bodyPr rtlCol="0">
            <a:normAutofit fontScale="90000"/>
          </a:bodyPr>
          <a:lstStyle/>
          <a:p>
            <a:pPr algn="l">
              <a:defRPr/>
            </a:pPr>
            <a:r>
              <a:rPr lang="en-US" sz="62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Validate: </a:t>
            </a:r>
            <a:br>
              <a:rPr lang="en-US" sz="62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r>
              <a:rPr lang="en-US" sz="49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Model performance</a:t>
            </a:r>
            <a:br>
              <a:rPr lang="en-US" sz="49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r>
              <a:rPr lang="en-US" sz="49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Model results</a:t>
            </a:r>
            <a:endParaRPr lang="en-US" sz="49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89090" name="Picture 2"/>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580313" y="569913"/>
            <a:ext cx="17018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1" name="Picture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652963" y="6192838"/>
            <a:ext cx="37211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2" name="Picture 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957888" y="3778250"/>
            <a:ext cx="4262437"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Picture 5"/>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565900" y="2528888"/>
            <a:ext cx="1808163" cy="158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Slide Number Placeholder 13"/>
          <p:cNvSpPr>
            <a:spLocks noGrp="1"/>
          </p:cNvSpPr>
          <p:nvPr>
            <p:ph type="sldNum" sz="quarter" idx="12"/>
          </p:nvPr>
        </p:nvSpPr>
        <p:spPr bwMode="auto">
          <a:xfrm>
            <a:off x="8926513" y="7058025"/>
            <a:ext cx="534987" cy="401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520700" eaLnBrk="0" hangingPunct="0">
              <a:defRPr sz="2400">
                <a:solidFill>
                  <a:schemeClr val="tx1"/>
                </a:solidFill>
                <a:latin typeface="Arial" charset="0"/>
                <a:ea typeface="ＭＳ Ｐゴシック" charset="0"/>
                <a:cs typeface="ＭＳ Ｐゴシック" charset="0"/>
              </a:defRPr>
            </a:lvl1pPr>
            <a:lvl2pPr marL="742950" indent="-285750" defTabSz="520700" eaLnBrk="0" hangingPunct="0">
              <a:defRPr sz="2400">
                <a:solidFill>
                  <a:schemeClr val="tx1"/>
                </a:solidFill>
                <a:latin typeface="Arial" charset="0"/>
                <a:ea typeface="ＭＳ Ｐゴシック" charset="0"/>
              </a:defRPr>
            </a:lvl2pPr>
            <a:lvl3pPr marL="1143000" indent="-228600" defTabSz="520700" eaLnBrk="0" hangingPunct="0">
              <a:defRPr sz="2400">
                <a:solidFill>
                  <a:schemeClr val="tx1"/>
                </a:solidFill>
                <a:latin typeface="Arial" charset="0"/>
                <a:ea typeface="ＭＳ Ｐゴシック" charset="0"/>
              </a:defRPr>
            </a:lvl3pPr>
            <a:lvl4pPr marL="1600200" indent="-228600" defTabSz="520700" eaLnBrk="0" hangingPunct="0">
              <a:defRPr sz="2400">
                <a:solidFill>
                  <a:schemeClr val="tx1"/>
                </a:solidFill>
                <a:latin typeface="Arial" charset="0"/>
                <a:ea typeface="ＭＳ Ｐゴシック" charset="0"/>
              </a:defRPr>
            </a:lvl4pPr>
            <a:lvl5pPr marL="2057400" indent="-228600" defTabSz="520700" eaLnBrk="0" hangingPunct="0">
              <a:defRPr sz="2400">
                <a:solidFill>
                  <a:schemeClr val="tx1"/>
                </a:solidFill>
                <a:latin typeface="Arial" charset="0"/>
                <a:ea typeface="ＭＳ Ｐゴシック" charset="0"/>
              </a:defRPr>
            </a:lvl5pPr>
            <a:lvl6pPr marL="2514600" indent="-228600" defTabSz="5207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5207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5207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5207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9B8C5F9-7089-C642-96AF-99F13D451B36}" type="slidenum">
              <a:rPr lang="en-US" sz="1400">
                <a:solidFill>
                  <a:srgbClr val="FFFF00"/>
                </a:solidFill>
                <a:latin typeface="Calibri" charset="0"/>
              </a:rPr>
              <a:pPr eaLnBrk="1" hangingPunct="1"/>
              <a:t>55</a:t>
            </a:fld>
            <a:endParaRPr lang="en-US" sz="1400">
              <a:solidFill>
                <a:srgbClr val="FFFF00"/>
              </a:solidFill>
              <a:latin typeface="Calibri" charset="0"/>
            </a:endParaRPr>
          </a:p>
        </p:txBody>
      </p:sp>
    </p:spTree>
    <p:extLst>
      <p:ext uri="{BB962C8B-B14F-4D97-AF65-F5344CB8AC3E}">
        <p14:creationId xmlns:p14="http://schemas.microsoft.com/office/powerpoint/2010/main" val="51761318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364" y="328632"/>
            <a:ext cx="6555140" cy="657225"/>
          </a:xfrm>
        </p:spPr>
        <p:txBody>
          <a:bodyPr>
            <a:noAutofit/>
          </a:bodyPr>
          <a:lstStyle/>
          <a:p>
            <a:pPr algn="l"/>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Validation of </a:t>
            </a:r>
            <a:r>
              <a:rPr 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model results</a:t>
            </a:r>
            <a:endPar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9" name="Content Placeholder 8"/>
          <p:cNvSpPr>
            <a:spLocks noGrp="1"/>
          </p:cNvSpPr>
          <p:nvPr>
            <p:ph idx="1"/>
          </p:nvPr>
        </p:nvSpPr>
        <p:spPr>
          <a:xfrm>
            <a:off x="445363" y="1260475"/>
            <a:ext cx="6400800" cy="6050280"/>
          </a:xfrm>
        </p:spPr>
        <p:txBody>
          <a:bodyPr>
            <a:noAutofit/>
          </a:bodyPr>
          <a:lstStyle/>
          <a:p>
            <a:r>
              <a:rPr lang="en-US" sz="2200" dirty="0"/>
              <a:t>Pearson product-moment correlation </a:t>
            </a:r>
            <a:r>
              <a:rPr lang="en-US" sz="2200" dirty="0" smtClean="0"/>
              <a:t>(R)</a:t>
            </a:r>
            <a:endParaRPr lang="en-US" sz="2200" dirty="0"/>
          </a:p>
          <a:p>
            <a:r>
              <a:rPr lang="en-US" sz="2200" dirty="0"/>
              <a:t>Coefficient of determination (R</a:t>
            </a:r>
            <a:r>
              <a:rPr lang="en-US" sz="2200" baseline="30000" dirty="0"/>
              <a:t>2</a:t>
            </a:r>
            <a:r>
              <a:rPr lang="en-US" sz="2200" dirty="0"/>
              <a:t>) </a:t>
            </a:r>
          </a:p>
          <a:p>
            <a:r>
              <a:rPr lang="en-US" sz="2200" dirty="0" smtClean="0"/>
              <a:t>Cohen’s </a:t>
            </a:r>
            <a:r>
              <a:rPr lang="en-US" sz="2200" dirty="0"/>
              <a:t>Kappa (K</a:t>
            </a:r>
            <a:r>
              <a:rPr lang="en-US" sz="2200" dirty="0" smtClean="0"/>
              <a:t>)</a:t>
            </a:r>
            <a:endParaRPr lang="en-US" sz="2200" dirty="0"/>
          </a:p>
          <a:p>
            <a:r>
              <a:rPr lang="en-US" sz="2200" dirty="0"/>
              <a:t>Proportion observed agreement (PO</a:t>
            </a:r>
            <a:r>
              <a:rPr lang="en-US" sz="2200" dirty="0" smtClean="0"/>
              <a:t>)</a:t>
            </a:r>
            <a:endParaRPr lang="en-US" sz="2200" dirty="0"/>
          </a:p>
          <a:p>
            <a:r>
              <a:rPr lang="en-US" sz="2200" dirty="0" smtClean="0"/>
              <a:t>Proportion </a:t>
            </a:r>
            <a:r>
              <a:rPr lang="en-US" sz="2200" dirty="0"/>
              <a:t>positive agreement (PA</a:t>
            </a:r>
            <a:r>
              <a:rPr lang="en-US" sz="2200" dirty="0" smtClean="0"/>
              <a:t>)</a:t>
            </a:r>
            <a:endParaRPr lang="en-US" sz="2200" dirty="0"/>
          </a:p>
          <a:p>
            <a:r>
              <a:rPr lang="en-US" sz="2200" b="1" dirty="0"/>
              <a:t>Positive predictive value (</a:t>
            </a:r>
            <a:r>
              <a:rPr lang="en-US" sz="2200" b="1" dirty="0">
                <a:solidFill>
                  <a:srgbClr val="0000FF"/>
                </a:solidFill>
              </a:rPr>
              <a:t>PPV</a:t>
            </a:r>
            <a:r>
              <a:rPr lang="en-US" sz="2200" b="1" dirty="0" smtClean="0"/>
              <a:t>)</a:t>
            </a:r>
            <a:endParaRPr lang="en-US" sz="2200" b="1" dirty="0"/>
          </a:p>
          <a:p>
            <a:r>
              <a:rPr lang="en-US" sz="2200" b="1" dirty="0"/>
              <a:t>Positive diagnostic likelihood ratio (</a:t>
            </a:r>
            <a:r>
              <a:rPr lang="en-US" sz="2200" b="1" dirty="0">
                <a:solidFill>
                  <a:srgbClr val="0000FF"/>
                </a:solidFill>
              </a:rPr>
              <a:t>LR+</a:t>
            </a:r>
            <a:r>
              <a:rPr lang="en-US" sz="2200" b="1" dirty="0" smtClean="0"/>
              <a:t>)</a:t>
            </a:r>
            <a:endParaRPr lang="en-US" sz="2200" b="1" dirty="0"/>
          </a:p>
          <a:p>
            <a:r>
              <a:rPr lang="en-US" sz="2200" dirty="0"/>
              <a:t>Sensitivity and specificity</a:t>
            </a:r>
          </a:p>
          <a:p>
            <a:r>
              <a:rPr lang="en-US" sz="2200" dirty="0"/>
              <a:t>Area under the curve (AUC)</a:t>
            </a:r>
          </a:p>
          <a:p>
            <a:pPr lvl="1"/>
            <a:r>
              <a:rPr lang="en-US" sz="1700" dirty="0"/>
              <a:t>Receiver operating characteristics (ROC)</a:t>
            </a:r>
          </a:p>
          <a:p>
            <a:r>
              <a:rPr lang="en-US" sz="2200" dirty="0"/>
              <a:t>Root mean square error (RMSE)</a:t>
            </a:r>
          </a:p>
          <a:p>
            <a:pPr lvl="1"/>
            <a:r>
              <a:rPr lang="en-US" sz="1700" dirty="0"/>
              <a:t>RMSE of calibration (RMSEC)</a:t>
            </a:r>
          </a:p>
          <a:p>
            <a:pPr lvl="1"/>
            <a:r>
              <a:rPr lang="en-US" sz="1700" dirty="0"/>
              <a:t>RMSE of cross-validation (RMSECV)</a:t>
            </a:r>
          </a:p>
          <a:p>
            <a:pPr lvl="1"/>
            <a:r>
              <a:rPr lang="en-US" sz="1700" dirty="0"/>
              <a:t>RMSE of prediction (RMSEP)</a:t>
            </a:r>
          </a:p>
          <a:p>
            <a:r>
              <a:rPr lang="en-US" sz="2200" dirty="0"/>
              <a:t>Predicted residual sum of squares (PRESS)</a:t>
            </a:r>
            <a:endParaRPr lang="en-US" sz="1700" dirty="0"/>
          </a:p>
          <a:p>
            <a:endParaRPr lang="en-US" sz="2200" dirty="0"/>
          </a:p>
        </p:txBody>
      </p:sp>
      <p:sp>
        <p:nvSpPr>
          <p:cNvPr id="10" name="Slide Number Placeholder 13"/>
          <p:cNvSpPr>
            <a:spLocks noGrp="1"/>
          </p:cNvSpPr>
          <p:nvPr>
            <p:ph type="sldNum" sz="quarter" idx="12"/>
          </p:nvPr>
        </p:nvSpPr>
        <p:spPr>
          <a:xfrm>
            <a:off x="9992519" y="7112573"/>
            <a:ext cx="534432" cy="402652"/>
          </a:xfrm>
        </p:spPr>
        <p:txBody>
          <a:bodyPr/>
          <a:lstStyle/>
          <a:p>
            <a:pPr>
              <a:defRPr/>
            </a:pPr>
            <a:fld id="{C123A2F8-7B5E-FB4E-B602-4CE3CA3B3DB7}" type="slidenum">
              <a:rPr lang="en-US" smtClean="0">
                <a:solidFill>
                  <a:srgbClr val="FFFF00"/>
                </a:solidFill>
              </a:rPr>
              <a:pPr>
                <a:defRPr/>
              </a:pPr>
              <a:t>56</a:t>
            </a:fld>
            <a:endParaRPr lang="en-US" dirty="0">
              <a:solidFill>
                <a:srgbClr val="FFFF00"/>
              </a:solidFill>
            </a:endParaRPr>
          </a:p>
        </p:txBody>
      </p:sp>
      <p:pic>
        <p:nvPicPr>
          <p:cNvPr id="7" name="Picture 6" descr="Screen shot 2011-02-24 at 17.23.31.png"/>
          <p:cNvPicPr>
            <a:picLocks noChangeAspect="1"/>
          </p:cNvPicPr>
          <p:nvPr/>
        </p:nvPicPr>
        <p:blipFill>
          <a:blip r:embed="rId3"/>
          <a:stretch>
            <a:fillRect/>
          </a:stretch>
        </p:blipFill>
        <p:spPr>
          <a:xfrm>
            <a:off x="7563416" y="3"/>
            <a:ext cx="3125233" cy="7562851"/>
          </a:xfrm>
          <a:prstGeom prst="rect">
            <a:avLst/>
          </a:prstGeom>
          <a:ln>
            <a:solidFill>
              <a:schemeClr val="accent1"/>
            </a:solidFill>
          </a:ln>
        </p:spPr>
      </p:pic>
    </p:spTree>
    <p:extLst>
      <p:ext uri="{BB962C8B-B14F-4D97-AF65-F5344CB8AC3E}">
        <p14:creationId xmlns:p14="http://schemas.microsoft.com/office/powerpoint/2010/main" val="136779440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30" y="302887"/>
            <a:ext cx="7315200" cy="1260475"/>
          </a:xfrm>
        </p:spPr>
        <p:txBody>
          <a:bodyPr>
            <a:noAutofit/>
          </a:bodyPr>
          <a:lstStyle/>
          <a:p>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Prediction performance</a:t>
            </a:r>
            <a:endPar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1"/>
          </p:nvPr>
        </p:nvSpPr>
        <p:spPr>
          <a:xfrm>
            <a:off x="391322" y="1563362"/>
            <a:ext cx="7172085" cy="5192483"/>
          </a:xfrm>
        </p:spPr>
        <p:txBody>
          <a:bodyPr>
            <a:normAutofit/>
          </a:bodyPr>
          <a:lstStyle/>
          <a:p>
            <a:pPr marL="0" indent="0">
              <a:buNone/>
            </a:pPr>
            <a:r>
              <a:rPr lang="en-US" sz="2000" dirty="0" smtClean="0"/>
              <a:t>Model performance indicators that work better for unbalanced class / </a:t>
            </a:r>
            <a:r>
              <a:rPr lang="en-US" sz="2000" dirty="0"/>
              <a:t>skew </a:t>
            </a:r>
            <a:r>
              <a:rPr lang="en-US" sz="2000" dirty="0" smtClean="0"/>
              <a:t>prevalence </a:t>
            </a:r>
            <a:r>
              <a:rPr lang="mr-IN" sz="2000" dirty="0" smtClean="0"/>
              <a:t>–</a:t>
            </a:r>
            <a:r>
              <a:rPr lang="en-US" sz="2000" dirty="0" smtClean="0"/>
              <a:t> which is common for evaluation data.</a:t>
            </a:r>
          </a:p>
          <a:p>
            <a:pPr marL="0" indent="0">
              <a:buNone/>
            </a:pPr>
            <a:endParaRPr lang="en-US" sz="2900" dirty="0" smtClean="0"/>
          </a:p>
          <a:p>
            <a:r>
              <a:rPr lang="en-US" sz="2900" dirty="0" smtClean="0"/>
              <a:t>Positive </a:t>
            </a:r>
            <a:r>
              <a:rPr lang="en-US" sz="2900" dirty="0"/>
              <a:t>predictive value (PPV)</a:t>
            </a:r>
          </a:p>
          <a:p>
            <a:pPr lvl="2"/>
            <a:r>
              <a:rPr lang="en-US" sz="2100" dirty="0"/>
              <a:t>PPV = True positives / (True positives + False positives)</a:t>
            </a:r>
          </a:p>
          <a:p>
            <a:pPr lvl="2"/>
            <a:r>
              <a:rPr lang="en-US" sz="2100" dirty="0"/>
              <a:t>Classification performance for the identification of resistant samples </a:t>
            </a:r>
            <a:r>
              <a:rPr lang="en-US" sz="2100" dirty="0" smtClean="0"/>
              <a:t>(for the positives only)</a:t>
            </a:r>
            <a:endParaRPr lang="en-US" sz="2100" dirty="0"/>
          </a:p>
          <a:p>
            <a:endParaRPr lang="en-US" sz="2900" dirty="0"/>
          </a:p>
          <a:p>
            <a:r>
              <a:rPr lang="en-US" sz="2900" dirty="0"/>
              <a:t>Positive diagnostic likelihood ratio (LR+)</a:t>
            </a:r>
          </a:p>
          <a:p>
            <a:pPr lvl="2"/>
            <a:r>
              <a:rPr lang="en-US" sz="2100" dirty="0"/>
              <a:t>LR+ = sensitivity / (1 – specificity)</a:t>
            </a:r>
          </a:p>
          <a:p>
            <a:pPr lvl="2"/>
            <a:r>
              <a:rPr lang="en-US" sz="2100" dirty="0"/>
              <a:t>Less sensitive to prevalence than PPV</a:t>
            </a:r>
          </a:p>
          <a:p>
            <a:endParaRPr lang="en-US" sz="2900" dirty="0"/>
          </a:p>
        </p:txBody>
      </p:sp>
      <p:sp>
        <p:nvSpPr>
          <p:cNvPr id="6" name="Slide Number Placeholder 13"/>
          <p:cNvSpPr>
            <a:spLocks noGrp="1"/>
          </p:cNvSpPr>
          <p:nvPr>
            <p:ph type="sldNum" sz="quarter" idx="12"/>
          </p:nvPr>
        </p:nvSpPr>
        <p:spPr>
          <a:xfrm>
            <a:off x="9992519" y="7112573"/>
            <a:ext cx="534432" cy="402652"/>
          </a:xfrm>
        </p:spPr>
        <p:txBody>
          <a:bodyPr/>
          <a:lstStyle/>
          <a:p>
            <a:pPr>
              <a:defRPr/>
            </a:pPr>
            <a:fld id="{C123A2F8-7B5E-FB4E-B602-4CE3CA3B3DB7}" type="slidenum">
              <a:rPr lang="en-US" smtClean="0">
                <a:solidFill>
                  <a:srgbClr val="FFFF00"/>
                </a:solidFill>
              </a:rPr>
              <a:pPr>
                <a:defRPr/>
              </a:pPr>
              <a:t>57</a:t>
            </a:fld>
            <a:endParaRPr lang="en-US" dirty="0">
              <a:solidFill>
                <a:srgbClr val="FFFF00"/>
              </a:solidFill>
            </a:endParaRPr>
          </a:p>
        </p:txBody>
      </p:sp>
      <p:pic>
        <p:nvPicPr>
          <p:cNvPr id="7" name="Picture 6" descr="Screen shot 2010-06-29 at 23.32.19.png"/>
          <p:cNvPicPr>
            <a:picLocks noChangeAspect="1"/>
          </p:cNvPicPr>
          <p:nvPr/>
        </p:nvPicPr>
        <p:blipFill>
          <a:blip r:embed="rId3"/>
          <a:stretch>
            <a:fillRect/>
          </a:stretch>
        </p:blipFill>
        <p:spPr>
          <a:xfrm>
            <a:off x="7681153" y="0"/>
            <a:ext cx="3007485" cy="756285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613" y="371981"/>
            <a:ext cx="6738159" cy="1122934"/>
          </a:xfrm>
          <a:extLst/>
        </p:spPr>
        <p:txBody>
          <a:bodyPr>
            <a:normAutofit/>
          </a:bodyPr>
          <a:lstStyle/>
          <a:p>
            <a:pPr>
              <a:defRPr/>
            </a:pP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Confusion matrix</a:t>
            </a:r>
            <a:endPar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1"/>
          </p:nvPr>
        </p:nvGraphicFramePr>
        <p:xfrm>
          <a:off x="830263" y="1914525"/>
          <a:ext cx="6823075" cy="1897063"/>
        </p:xfrm>
        <a:graphic>
          <a:graphicData uri="http://schemas.openxmlformats.org/drawingml/2006/table">
            <a:tbl>
              <a:tblPr firstRow="1" bandRow="1">
                <a:tableStyleId>{16D9F66E-5EB9-4882-86FB-DCBF35E3C3E4}</a:tableStyleId>
              </a:tblPr>
              <a:tblGrid>
                <a:gridCol w="1431115"/>
                <a:gridCol w="1342750"/>
                <a:gridCol w="1967064"/>
                <a:gridCol w="2082146"/>
              </a:tblGrid>
              <a:tr h="405603">
                <a:tc rowSpan="2" gridSpan="2">
                  <a:txBody>
                    <a:bodyPr/>
                    <a:lstStyle/>
                    <a:p>
                      <a:endParaRPr lang="en-US" sz="2000" dirty="0"/>
                    </a:p>
                  </a:txBody>
                  <a:tcPr marL="106903" marR="106903" marT="50402" marB="50402"/>
                </a:tc>
                <a:tc rowSpan="2" hMerge="1">
                  <a:txBody>
                    <a:bodyPr/>
                    <a:lstStyle/>
                    <a:p>
                      <a:endParaRPr lang="en-US" sz="1800" dirty="0"/>
                    </a:p>
                  </a:txBody>
                  <a:tcPr marL="91441" marR="91441"/>
                </a:tc>
                <a:tc gridSpan="2">
                  <a:txBody>
                    <a:bodyPr/>
                    <a:lstStyle/>
                    <a:p>
                      <a:r>
                        <a:rPr lang="en-US" sz="2000" dirty="0" smtClean="0"/>
                        <a:t>Predicted</a:t>
                      </a:r>
                      <a:endParaRPr lang="en-US" sz="2000" dirty="0"/>
                    </a:p>
                  </a:txBody>
                  <a:tcPr marL="106903" marR="106903" marT="50402" marB="50402"/>
                </a:tc>
                <a:tc hMerge="1">
                  <a:txBody>
                    <a:bodyPr/>
                    <a:lstStyle/>
                    <a:p>
                      <a:endParaRPr lang="en-US" sz="1800" dirty="0"/>
                    </a:p>
                  </a:txBody>
                  <a:tcPr marL="91441" marR="91441"/>
                </a:tc>
              </a:tr>
              <a:tr h="497153">
                <a:tc gridSpan="2" vMerge="1">
                  <a:txBody>
                    <a:bodyPr/>
                    <a:lstStyle/>
                    <a:p>
                      <a:endParaRPr lang="en-US" sz="1800" dirty="0"/>
                    </a:p>
                  </a:txBody>
                  <a:tcPr marL="91441" marR="91441"/>
                </a:tc>
                <a:tc hMerge="1" vMerge="1">
                  <a:txBody>
                    <a:bodyPr/>
                    <a:lstStyle/>
                    <a:p>
                      <a:endParaRPr lang="en-US" sz="1600" dirty="0"/>
                    </a:p>
                  </a:txBody>
                  <a:tcPr marL="91441" marR="91441"/>
                </a:tc>
                <a:tc>
                  <a:txBody>
                    <a:bodyPr/>
                    <a:lstStyle/>
                    <a:p>
                      <a:r>
                        <a:rPr lang="en-US" sz="1800" dirty="0" smtClean="0"/>
                        <a:t>Positive (1)</a:t>
                      </a:r>
                      <a:endParaRPr lang="en-US" sz="1800" dirty="0"/>
                    </a:p>
                  </a:txBody>
                  <a:tcPr marL="106903" marR="106903" marT="50402" marB="50402"/>
                </a:tc>
                <a:tc>
                  <a:txBody>
                    <a:bodyPr/>
                    <a:lstStyle/>
                    <a:p>
                      <a:r>
                        <a:rPr lang="en-US" sz="1800" dirty="0" smtClean="0"/>
                        <a:t>Negative (0)</a:t>
                      </a:r>
                      <a:endParaRPr lang="en-US" sz="1800" dirty="0"/>
                    </a:p>
                  </a:txBody>
                  <a:tcPr marL="106903" marR="106903" marT="50402" marB="50402"/>
                </a:tc>
              </a:tr>
              <a:tr h="497153">
                <a:tc rowSpan="2">
                  <a:txBody>
                    <a:bodyPr/>
                    <a:lstStyle/>
                    <a:p>
                      <a:r>
                        <a:rPr lang="en-US" sz="2000" b="1" dirty="0" smtClean="0"/>
                        <a:t>Observed </a:t>
                      </a:r>
                    </a:p>
                    <a:p>
                      <a:r>
                        <a:rPr lang="en-US" sz="2000" b="1" dirty="0" smtClean="0"/>
                        <a:t>(Actual)</a:t>
                      </a:r>
                      <a:endParaRPr lang="en-US" sz="2000" b="1" dirty="0"/>
                    </a:p>
                  </a:txBody>
                  <a:tcPr marL="106903" marR="106903" marT="50402" marB="50402"/>
                </a:tc>
                <a:tc>
                  <a:txBody>
                    <a:bodyPr/>
                    <a:lstStyle/>
                    <a:p>
                      <a:r>
                        <a:rPr lang="en-US" sz="1800" dirty="0" smtClean="0"/>
                        <a:t>Positive (1)</a:t>
                      </a:r>
                      <a:endParaRPr lang="en-US" sz="1800" dirty="0"/>
                    </a:p>
                  </a:txBody>
                  <a:tcPr marL="106903" marR="106903" marT="50402" marB="50402"/>
                </a:tc>
                <a:tc>
                  <a:txBody>
                    <a:bodyPr/>
                    <a:lstStyle/>
                    <a:p>
                      <a:r>
                        <a:rPr lang="en-US" sz="1800" b="1" i="1" dirty="0" smtClean="0"/>
                        <a:t>True positive (TP)</a:t>
                      </a:r>
                      <a:endParaRPr lang="en-US" sz="1800" b="1" i="1" dirty="0"/>
                    </a:p>
                  </a:txBody>
                  <a:tcPr marL="106903" marR="106903" marT="50402" marB="50402"/>
                </a:tc>
                <a:tc>
                  <a:txBody>
                    <a:bodyPr/>
                    <a:lstStyle/>
                    <a:p>
                      <a:r>
                        <a:rPr lang="en-US" sz="1800" b="1" i="1" dirty="0" smtClean="0"/>
                        <a:t>False negative (FN)</a:t>
                      </a:r>
                      <a:endParaRPr lang="en-US" sz="1800" b="1" i="1" dirty="0"/>
                    </a:p>
                  </a:txBody>
                  <a:tcPr marL="106903" marR="106903" marT="50402" marB="50402"/>
                </a:tc>
              </a:tr>
              <a:tr h="497153">
                <a:tc vMerge="1">
                  <a:txBody>
                    <a:bodyPr/>
                    <a:lstStyle/>
                    <a:p>
                      <a:endParaRPr lang="en-US" sz="1800" dirty="0"/>
                    </a:p>
                  </a:txBody>
                  <a:tcPr marL="91441" marR="91441"/>
                </a:tc>
                <a:tc>
                  <a:txBody>
                    <a:bodyPr/>
                    <a:lstStyle/>
                    <a:p>
                      <a:r>
                        <a:rPr lang="en-US" sz="1800" dirty="0" smtClean="0"/>
                        <a:t>Negative (0)</a:t>
                      </a:r>
                      <a:endParaRPr lang="en-US" sz="1800" dirty="0"/>
                    </a:p>
                  </a:txBody>
                  <a:tcPr marL="106903" marR="106903" marT="50402" marB="50402"/>
                </a:tc>
                <a:tc>
                  <a:txBody>
                    <a:bodyPr/>
                    <a:lstStyle/>
                    <a:p>
                      <a:r>
                        <a:rPr lang="en-US" sz="1800" b="1" i="1" dirty="0" smtClean="0"/>
                        <a:t>False positive (FP)</a:t>
                      </a:r>
                      <a:endParaRPr lang="en-US" sz="1800" b="1" i="1" dirty="0"/>
                    </a:p>
                  </a:txBody>
                  <a:tcPr marL="106903" marR="106903" marT="50402" marB="50402"/>
                </a:tc>
                <a:tc>
                  <a:txBody>
                    <a:bodyPr/>
                    <a:lstStyle/>
                    <a:p>
                      <a:r>
                        <a:rPr lang="en-US" sz="1800" b="1" i="1" dirty="0" smtClean="0"/>
                        <a:t>True negative (TN)</a:t>
                      </a:r>
                      <a:endParaRPr lang="en-US" sz="1800" b="1" i="1" dirty="0"/>
                    </a:p>
                  </a:txBody>
                  <a:tcPr marL="106903" marR="106903" marT="50402" marB="50402"/>
                </a:tc>
              </a:tr>
            </a:tbl>
          </a:graphicData>
        </a:graphic>
      </p:graphicFrame>
      <p:sp>
        <p:nvSpPr>
          <p:cNvPr id="97304" name="Rectangle 2"/>
          <p:cNvSpPr>
            <a:spLocks noChangeArrowheads="1"/>
          </p:cNvSpPr>
          <p:nvPr/>
        </p:nvSpPr>
        <p:spPr bwMode="auto">
          <a:xfrm>
            <a:off x="660400" y="4162425"/>
            <a:ext cx="6890372" cy="232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287" tIns="52144" rIns="104287" bIns="52144">
            <a:spAutoFit/>
          </a:bodyPr>
          <a:lstStyle/>
          <a:p>
            <a:r>
              <a:rPr lang="en-US" dirty="0"/>
              <a:t>PO = (TP + TN) / N</a:t>
            </a:r>
          </a:p>
          <a:p>
            <a:r>
              <a:rPr lang="en-US" dirty="0"/>
              <a:t>PA = (2 * TP) / (2 * TP + FP + FN)</a:t>
            </a:r>
          </a:p>
          <a:p>
            <a:r>
              <a:rPr lang="en-US" b="1" dirty="0">
                <a:solidFill>
                  <a:srgbClr val="0000FF"/>
                </a:solidFill>
              </a:rPr>
              <a:t>PPV</a:t>
            </a:r>
            <a:r>
              <a:rPr lang="en-US" dirty="0">
                <a:solidFill>
                  <a:srgbClr val="0000FF"/>
                </a:solidFill>
              </a:rPr>
              <a:t> = TP / (TP + FP)  </a:t>
            </a:r>
          </a:p>
          <a:p>
            <a:r>
              <a:rPr lang="en-US" dirty="0"/>
              <a:t>Sensitivity =TP / (TP + FN)</a:t>
            </a:r>
          </a:p>
          <a:p>
            <a:r>
              <a:rPr lang="en-US" dirty="0"/>
              <a:t>Specificity =TN / (TN + FP)</a:t>
            </a:r>
          </a:p>
          <a:p>
            <a:r>
              <a:rPr lang="en-US" b="1" dirty="0">
                <a:solidFill>
                  <a:srgbClr val="0000FF"/>
                </a:solidFill>
              </a:rPr>
              <a:t>LR+ </a:t>
            </a:r>
            <a:r>
              <a:rPr lang="en-US" dirty="0">
                <a:solidFill>
                  <a:srgbClr val="0000FF"/>
                </a:solidFill>
              </a:rPr>
              <a:t>= Sensitivity / (1 – specificity) = (TP / [TP + FN]) / (FP / [FP + TN])</a:t>
            </a:r>
          </a:p>
          <a:p>
            <a:r>
              <a:rPr lang="en-US" dirty="0"/>
              <a:t>Yule’s Q = (OR - 1) / (OR + 1)</a:t>
            </a:r>
          </a:p>
          <a:p>
            <a:r>
              <a:rPr lang="en-US" dirty="0"/>
              <a:t>OR = (TP * TN) / (FN * FP)</a:t>
            </a:r>
          </a:p>
        </p:txBody>
      </p:sp>
      <p:sp>
        <p:nvSpPr>
          <p:cNvPr id="97305" name="Slide Number Placeholder 13"/>
          <p:cNvSpPr>
            <a:spLocks noGrp="1"/>
          </p:cNvSpPr>
          <p:nvPr>
            <p:ph type="sldNum" sz="quarter" idx="12"/>
          </p:nvPr>
        </p:nvSpPr>
        <p:spPr bwMode="auto">
          <a:xfrm>
            <a:off x="8926513" y="7058025"/>
            <a:ext cx="534987" cy="401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520700" eaLnBrk="0" hangingPunct="0">
              <a:defRPr sz="2400">
                <a:solidFill>
                  <a:schemeClr val="tx1"/>
                </a:solidFill>
                <a:latin typeface="Arial" charset="0"/>
                <a:ea typeface="ＭＳ Ｐゴシック" charset="0"/>
                <a:cs typeface="ＭＳ Ｐゴシック" charset="0"/>
              </a:defRPr>
            </a:lvl1pPr>
            <a:lvl2pPr marL="742950" indent="-285750" defTabSz="520700" eaLnBrk="0" hangingPunct="0">
              <a:defRPr sz="2400">
                <a:solidFill>
                  <a:schemeClr val="tx1"/>
                </a:solidFill>
                <a:latin typeface="Arial" charset="0"/>
                <a:ea typeface="ＭＳ Ｐゴシック" charset="0"/>
              </a:defRPr>
            </a:lvl2pPr>
            <a:lvl3pPr marL="1143000" indent="-228600" defTabSz="520700" eaLnBrk="0" hangingPunct="0">
              <a:defRPr sz="2400">
                <a:solidFill>
                  <a:schemeClr val="tx1"/>
                </a:solidFill>
                <a:latin typeface="Arial" charset="0"/>
                <a:ea typeface="ＭＳ Ｐゴシック" charset="0"/>
              </a:defRPr>
            </a:lvl3pPr>
            <a:lvl4pPr marL="1600200" indent="-228600" defTabSz="520700" eaLnBrk="0" hangingPunct="0">
              <a:defRPr sz="2400">
                <a:solidFill>
                  <a:schemeClr val="tx1"/>
                </a:solidFill>
                <a:latin typeface="Arial" charset="0"/>
                <a:ea typeface="ＭＳ Ｐゴシック" charset="0"/>
              </a:defRPr>
            </a:lvl4pPr>
            <a:lvl5pPr marL="2057400" indent="-228600" defTabSz="520700" eaLnBrk="0" hangingPunct="0">
              <a:defRPr sz="2400">
                <a:solidFill>
                  <a:schemeClr val="tx1"/>
                </a:solidFill>
                <a:latin typeface="Arial" charset="0"/>
                <a:ea typeface="ＭＳ Ｐゴシック" charset="0"/>
              </a:defRPr>
            </a:lvl5pPr>
            <a:lvl6pPr marL="2514600" indent="-228600" defTabSz="5207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5207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5207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5207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8C0A578-222C-5447-A81E-B20F7C5E2597}" type="slidenum">
              <a:rPr lang="en-US" sz="1400">
                <a:solidFill>
                  <a:srgbClr val="FFFF00"/>
                </a:solidFill>
                <a:latin typeface="Calibri" charset="0"/>
              </a:rPr>
              <a:pPr eaLnBrk="1" hangingPunct="1"/>
              <a:t>58</a:t>
            </a:fld>
            <a:endParaRPr lang="en-US" sz="1400">
              <a:solidFill>
                <a:srgbClr val="FFFF00"/>
              </a:solidFill>
              <a:latin typeface="Calibri" charset="0"/>
            </a:endParaRPr>
          </a:p>
        </p:txBody>
      </p:sp>
    </p:spTree>
    <p:extLst>
      <p:ext uri="{BB962C8B-B14F-4D97-AF65-F5344CB8AC3E}">
        <p14:creationId xmlns:p14="http://schemas.microsoft.com/office/powerpoint/2010/main" val="61385057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Picture 18" descr="model fit vs over fit.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28588" y="4140200"/>
            <a:ext cx="4259262"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2114" y="0"/>
            <a:ext cx="7934354" cy="840317"/>
          </a:xfrm>
          <a:extLst/>
        </p:spPr>
        <p:txBody>
          <a:bodyPr>
            <a:normAutofit/>
          </a:bodyPr>
          <a:lstStyle/>
          <a:p>
            <a:pPr>
              <a:defRPr/>
            </a:pP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Residuals (validate model fit)</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92163" name="Slide Number Placeholder 13"/>
          <p:cNvSpPr>
            <a:spLocks noGrp="1"/>
          </p:cNvSpPr>
          <p:nvPr>
            <p:ph type="sldNum" sz="quarter" idx="12"/>
          </p:nvPr>
        </p:nvSpPr>
        <p:spPr bwMode="auto">
          <a:xfrm>
            <a:off x="9975850" y="7010400"/>
            <a:ext cx="534988" cy="401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520700" eaLnBrk="0" hangingPunct="0">
              <a:defRPr sz="2400">
                <a:solidFill>
                  <a:schemeClr val="tx1"/>
                </a:solidFill>
                <a:latin typeface="Arial" charset="0"/>
                <a:ea typeface="ＭＳ Ｐゴシック" charset="0"/>
                <a:cs typeface="ＭＳ Ｐゴシック" charset="0"/>
              </a:defRPr>
            </a:lvl1pPr>
            <a:lvl2pPr marL="742950" indent="-285750" defTabSz="520700" eaLnBrk="0" hangingPunct="0">
              <a:defRPr sz="2400">
                <a:solidFill>
                  <a:schemeClr val="tx1"/>
                </a:solidFill>
                <a:latin typeface="Arial" charset="0"/>
                <a:ea typeface="ＭＳ Ｐゴシック" charset="0"/>
              </a:defRPr>
            </a:lvl2pPr>
            <a:lvl3pPr marL="1143000" indent="-228600" defTabSz="520700" eaLnBrk="0" hangingPunct="0">
              <a:defRPr sz="2400">
                <a:solidFill>
                  <a:schemeClr val="tx1"/>
                </a:solidFill>
                <a:latin typeface="Arial" charset="0"/>
                <a:ea typeface="ＭＳ Ｐゴシック" charset="0"/>
              </a:defRPr>
            </a:lvl3pPr>
            <a:lvl4pPr marL="1600200" indent="-228600" defTabSz="520700" eaLnBrk="0" hangingPunct="0">
              <a:defRPr sz="2400">
                <a:solidFill>
                  <a:schemeClr val="tx1"/>
                </a:solidFill>
                <a:latin typeface="Arial" charset="0"/>
                <a:ea typeface="ＭＳ Ｐゴシック" charset="0"/>
              </a:defRPr>
            </a:lvl4pPr>
            <a:lvl5pPr marL="2057400" indent="-228600" defTabSz="520700" eaLnBrk="0" hangingPunct="0">
              <a:defRPr sz="2400">
                <a:solidFill>
                  <a:schemeClr val="tx1"/>
                </a:solidFill>
                <a:latin typeface="Arial" charset="0"/>
                <a:ea typeface="ＭＳ Ｐゴシック" charset="0"/>
              </a:defRPr>
            </a:lvl5pPr>
            <a:lvl6pPr marL="2514600" indent="-228600" defTabSz="5207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5207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5207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5207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5792128-2161-BE48-A340-3AE13C4C82F1}" type="slidenum">
              <a:rPr lang="en-US" sz="1400">
                <a:solidFill>
                  <a:srgbClr val="898989"/>
                </a:solidFill>
                <a:latin typeface="Calibri" charset="0"/>
              </a:rPr>
              <a:pPr eaLnBrk="1" hangingPunct="1"/>
              <a:t>59</a:t>
            </a:fld>
            <a:endParaRPr lang="en-US" sz="1400">
              <a:solidFill>
                <a:srgbClr val="898989"/>
              </a:solidFill>
              <a:latin typeface="Calibri" charset="0"/>
            </a:endParaRPr>
          </a:p>
        </p:txBody>
      </p:sp>
      <p:sp>
        <p:nvSpPr>
          <p:cNvPr id="92164" name="Rectangle 7"/>
          <p:cNvSpPr>
            <a:spLocks noChangeArrowheads="1"/>
          </p:cNvSpPr>
          <p:nvPr/>
        </p:nvSpPr>
        <p:spPr bwMode="auto">
          <a:xfrm>
            <a:off x="261938" y="7107238"/>
            <a:ext cx="36163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23" tIns="52111" rIns="104223" bIns="52111">
            <a:spAutoFit/>
          </a:bodyPr>
          <a:lstStyle/>
          <a:p>
            <a:r>
              <a:rPr lang="en-US" sz="1400"/>
              <a:t>Be aware of over-fitting! NB! Model validation!</a:t>
            </a:r>
          </a:p>
        </p:txBody>
      </p:sp>
      <p:sp>
        <p:nvSpPr>
          <p:cNvPr id="92165" name="Rectangle 9"/>
          <p:cNvSpPr>
            <a:spLocks noChangeArrowheads="1"/>
          </p:cNvSpPr>
          <p:nvPr/>
        </p:nvSpPr>
        <p:spPr bwMode="auto">
          <a:xfrm>
            <a:off x="173038" y="3360738"/>
            <a:ext cx="4097337"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23" tIns="52111" rIns="104223" bIns="52111">
            <a:spAutoFit/>
          </a:bodyPr>
          <a:lstStyle/>
          <a:p>
            <a:r>
              <a:rPr lang="en-US" sz="1400"/>
              <a:t>The distance between the model (predictions) and the reference values (validation) is the residuals.</a:t>
            </a:r>
          </a:p>
        </p:txBody>
      </p:sp>
      <p:pic>
        <p:nvPicPr>
          <p:cNvPr id="92166" name="Picture 10" descr="Picture 1.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8402638" y="73025"/>
            <a:ext cx="2212975" cy="743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Picture 11" descr="Picture 2.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73038" y="1176338"/>
            <a:ext cx="3741737"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8" name="Picture 12" descr="Picture 1.png"/>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6618288" y="933450"/>
            <a:ext cx="1768475" cy="518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9" name="Picture 14" descr="Picture 3.png"/>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6634163" y="6100763"/>
            <a:ext cx="1768475" cy="121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70" name="Picture 15" descr="Picture 4.png"/>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4659313" y="1246188"/>
            <a:ext cx="1603375"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1" name="Rectangle 16"/>
          <p:cNvSpPr>
            <a:spLocks noChangeArrowheads="1"/>
          </p:cNvSpPr>
          <p:nvPr/>
        </p:nvSpPr>
        <p:spPr bwMode="auto">
          <a:xfrm>
            <a:off x="4659313" y="4838700"/>
            <a:ext cx="160337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23" tIns="52111" rIns="104223" bIns="52111">
            <a:spAutoFit/>
          </a:bodyPr>
          <a:lstStyle/>
          <a:p>
            <a:r>
              <a:rPr lang="en-US" sz="1100"/>
              <a:t>Example of a bad model calibration</a:t>
            </a:r>
          </a:p>
        </p:txBody>
      </p:sp>
      <p:pic>
        <p:nvPicPr>
          <p:cNvPr id="92172" name="Picture 17" descr="npls cross-validation LY31 trait 1 heading days LY31.png"/>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bwMode="auto">
          <a:xfrm>
            <a:off x="4481513" y="5532438"/>
            <a:ext cx="1855787"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Straight Connector 19"/>
          <p:cNvCxnSpPr/>
          <p:nvPr/>
        </p:nvCxnSpPr>
        <p:spPr>
          <a:xfrm rot="5400000">
            <a:off x="1381919" y="4226719"/>
            <a:ext cx="6099175" cy="1587"/>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92174" name="Rectangle 20"/>
          <p:cNvSpPr>
            <a:spLocks noChangeArrowheads="1"/>
          </p:cNvSpPr>
          <p:nvPr/>
        </p:nvSpPr>
        <p:spPr bwMode="auto">
          <a:xfrm>
            <a:off x="4556125" y="6770688"/>
            <a:ext cx="1781175"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23" tIns="52111" rIns="104223" bIns="52111">
            <a:spAutoFit/>
          </a:bodyPr>
          <a:lstStyle/>
          <a:p>
            <a:r>
              <a:rPr lang="en-US" sz="1100"/>
              <a:t>Cross-validation indicates the appropriate model complexity.</a:t>
            </a:r>
          </a:p>
        </p:txBody>
      </p:sp>
      <p:sp>
        <p:nvSpPr>
          <p:cNvPr id="92175" name="Rectangle 21"/>
          <p:cNvSpPr>
            <a:spLocks noChangeArrowheads="1"/>
          </p:cNvSpPr>
          <p:nvPr/>
        </p:nvSpPr>
        <p:spPr bwMode="auto">
          <a:xfrm>
            <a:off x="4659313" y="5395913"/>
            <a:ext cx="124618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5" rIns="91428" bIns="45715">
            <a:spAutoFit/>
          </a:bodyPr>
          <a:lstStyle/>
          <a:p>
            <a:r>
              <a:rPr lang="en-US" sz="1300">
                <a:solidFill>
                  <a:srgbClr val="0000FF"/>
                </a:solidFill>
              </a:rPr>
              <a:t>Calibration step</a:t>
            </a:r>
          </a:p>
        </p:txBody>
      </p:sp>
      <p:sp>
        <p:nvSpPr>
          <p:cNvPr id="92176" name="Slide Number Placeholder 13"/>
          <p:cNvSpPr txBox="1">
            <a:spLocks/>
          </p:cNvSpPr>
          <p:nvPr/>
        </p:nvSpPr>
        <p:spPr bwMode="auto">
          <a:xfrm>
            <a:off x="8926513" y="7058025"/>
            <a:ext cx="534987"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147" tIns="52072" rIns="104147" bIns="52072" anchor="ctr"/>
          <a:lstStyle>
            <a:lvl1pPr defTabSz="520700" eaLnBrk="0" hangingPunct="0">
              <a:defRPr sz="2400">
                <a:solidFill>
                  <a:schemeClr val="tx1"/>
                </a:solidFill>
                <a:latin typeface="Arial" charset="0"/>
                <a:ea typeface="ＭＳ Ｐゴシック" charset="0"/>
                <a:cs typeface="ＭＳ Ｐゴシック" charset="0"/>
              </a:defRPr>
            </a:lvl1pPr>
            <a:lvl2pPr marL="742950" indent="-285750" defTabSz="520700" eaLnBrk="0" hangingPunct="0">
              <a:defRPr sz="2400">
                <a:solidFill>
                  <a:schemeClr val="tx1"/>
                </a:solidFill>
                <a:latin typeface="Arial" charset="0"/>
                <a:ea typeface="ＭＳ Ｐゴシック" charset="0"/>
              </a:defRPr>
            </a:lvl2pPr>
            <a:lvl3pPr marL="1143000" indent="-228600" defTabSz="520700" eaLnBrk="0" hangingPunct="0">
              <a:defRPr sz="2400">
                <a:solidFill>
                  <a:schemeClr val="tx1"/>
                </a:solidFill>
                <a:latin typeface="Arial" charset="0"/>
                <a:ea typeface="ＭＳ Ｐゴシック" charset="0"/>
              </a:defRPr>
            </a:lvl3pPr>
            <a:lvl4pPr marL="1600200" indent="-228600" defTabSz="520700" eaLnBrk="0" hangingPunct="0">
              <a:defRPr sz="2400">
                <a:solidFill>
                  <a:schemeClr val="tx1"/>
                </a:solidFill>
                <a:latin typeface="Arial" charset="0"/>
                <a:ea typeface="ＭＳ Ｐゴシック" charset="0"/>
              </a:defRPr>
            </a:lvl4pPr>
            <a:lvl5pPr marL="2057400" indent="-228600" defTabSz="520700" eaLnBrk="0" hangingPunct="0">
              <a:defRPr sz="2400">
                <a:solidFill>
                  <a:schemeClr val="tx1"/>
                </a:solidFill>
                <a:latin typeface="Arial" charset="0"/>
                <a:ea typeface="ＭＳ Ｐゴシック" charset="0"/>
              </a:defRPr>
            </a:lvl5pPr>
            <a:lvl6pPr marL="2514600" indent="-228600" defTabSz="5207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5207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5207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5207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5641B692-3517-3B4A-AF93-C0B428093752}" type="slidenum">
              <a:rPr lang="en-US" sz="1400">
                <a:solidFill>
                  <a:srgbClr val="FFFF00"/>
                </a:solidFill>
                <a:latin typeface="Calibri" charset="0"/>
              </a:rPr>
              <a:pPr algn="r" eaLnBrk="1" hangingPunct="1"/>
              <a:t>59</a:t>
            </a:fld>
            <a:endParaRPr lang="en-US" sz="1400">
              <a:solidFill>
                <a:srgbClr val="FFFF00"/>
              </a:solidFill>
              <a:latin typeface="Calibri" charset="0"/>
            </a:endParaRPr>
          </a:p>
        </p:txBody>
      </p:sp>
    </p:spTree>
    <p:extLst>
      <p:ext uri="{BB962C8B-B14F-4D97-AF65-F5344CB8AC3E}">
        <p14:creationId xmlns:p14="http://schemas.microsoft.com/office/powerpoint/2010/main" val="43706747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63px-Countriesbyfertilityrate.sv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405161"/>
            <a:ext cx="9088735" cy="5486752"/>
          </a:xfrm>
          <a:prstGeom prst="rect">
            <a:avLst/>
          </a:prstGeom>
        </p:spPr>
      </p:pic>
      <p:sp>
        <p:nvSpPr>
          <p:cNvPr id="3" name="Rectangle 2"/>
          <p:cNvSpPr/>
          <p:nvPr/>
        </p:nvSpPr>
        <p:spPr>
          <a:xfrm>
            <a:off x="2031951" y="7093793"/>
            <a:ext cx="5818144" cy="307777"/>
          </a:xfrm>
          <a:prstGeom prst="rect">
            <a:avLst/>
          </a:prstGeom>
        </p:spPr>
        <p:txBody>
          <a:bodyPr wrap="none">
            <a:spAutoFit/>
          </a:bodyPr>
          <a:lstStyle/>
          <a:p>
            <a:r>
              <a:rPr lang="en-US" sz="1400" dirty="0">
                <a:solidFill>
                  <a:srgbClr val="7F7F7F"/>
                </a:solidFill>
              </a:rPr>
              <a:t>CC-BY-SA Supaman89, </a:t>
            </a:r>
            <a:r>
              <a:rPr lang="en-US" sz="1400" dirty="0" smtClean="0">
                <a:solidFill>
                  <a:srgbClr val="7F7F7F"/>
                </a:solidFill>
              </a:rPr>
              <a:t>Wiki Commons</a:t>
            </a:r>
            <a:r>
              <a:rPr lang="en-US" sz="1400" dirty="0">
                <a:solidFill>
                  <a:srgbClr val="7F7F7F"/>
                </a:solidFill>
              </a:rPr>
              <a:t>.</a:t>
            </a:r>
            <a:r>
              <a:rPr lang="en-US" sz="1400" dirty="0" smtClean="0">
                <a:solidFill>
                  <a:srgbClr val="7F7F7F"/>
                </a:solidFill>
              </a:rPr>
              <a:t> Data from CIA World Fact Book (2014).</a:t>
            </a:r>
            <a:endParaRPr lang="en-US" sz="1400" dirty="0">
              <a:solidFill>
                <a:srgbClr val="7F7F7F"/>
              </a:solidFill>
            </a:endParaRPr>
          </a:p>
        </p:txBody>
      </p:sp>
      <p:pic>
        <p:nvPicPr>
          <p:cNvPr id="5" name="Picture 4" descr="Screen Shot 2014-10-21 at 14.09.05 .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 y="5077569"/>
            <a:ext cx="807815" cy="2485281"/>
          </a:xfrm>
          <a:prstGeom prst="rect">
            <a:avLst/>
          </a:prstGeom>
        </p:spPr>
      </p:pic>
      <p:pic>
        <p:nvPicPr>
          <p:cNvPr id="4" name="Picture 3" descr="Screen Shot 2014-10-21 at 14.08.22 .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63799" y="4933553"/>
            <a:ext cx="1129787" cy="1746035"/>
          </a:xfrm>
          <a:prstGeom prst="rect">
            <a:avLst/>
          </a:prstGeom>
        </p:spPr>
      </p:pic>
      <p:sp>
        <p:nvSpPr>
          <p:cNvPr id="6" name="Rectangle 5"/>
          <p:cNvSpPr/>
          <p:nvPr/>
        </p:nvSpPr>
        <p:spPr>
          <a:xfrm>
            <a:off x="936770" y="325041"/>
            <a:ext cx="9103674" cy="769441"/>
          </a:xfrm>
          <a:prstGeom prst="rect">
            <a:avLst/>
          </a:prstGeom>
        </p:spPr>
        <p:txBody>
          <a:bodyPr wrap="none">
            <a:spAutoFit/>
          </a:bodyPr>
          <a:lstStyle/>
          <a:p>
            <a:r>
              <a:rPr lang="en-US"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Population growth (total fertility rate)</a:t>
            </a:r>
          </a:p>
        </p:txBody>
      </p:sp>
      <p:sp>
        <p:nvSpPr>
          <p:cNvPr id="8" name="Rectangle 7"/>
          <p:cNvSpPr/>
          <p:nvPr/>
        </p:nvSpPr>
        <p:spPr>
          <a:xfrm>
            <a:off x="7504559" y="3781425"/>
            <a:ext cx="2757180" cy="646331"/>
          </a:xfrm>
          <a:prstGeom prst="rect">
            <a:avLst/>
          </a:prstGeom>
        </p:spPr>
        <p:txBody>
          <a:bodyPr wrap="square">
            <a:spAutoFit/>
          </a:bodyPr>
          <a:lstStyle/>
          <a:p>
            <a:pPr algn="r"/>
            <a:r>
              <a:rPr lang="en-US" dirty="0" smtClean="0">
                <a:solidFill>
                  <a:srgbClr val="FF0000"/>
                </a:solidFill>
              </a:rPr>
              <a:t>High population growth</a:t>
            </a:r>
          </a:p>
          <a:p>
            <a:pPr algn="r"/>
            <a:r>
              <a:rPr lang="en-US" dirty="0" smtClean="0">
                <a:solidFill>
                  <a:srgbClr val="FF0000"/>
                </a:solidFill>
              </a:rPr>
              <a:t>Decreased food production</a:t>
            </a:r>
            <a:endParaRPr lang="en-US" dirty="0">
              <a:solidFill>
                <a:srgbClr val="FF0000"/>
              </a:solidFill>
            </a:endParaRPr>
          </a:p>
        </p:txBody>
      </p:sp>
      <p:cxnSp>
        <p:nvCxnSpPr>
          <p:cNvPr id="10" name="Straight Arrow Connector 9"/>
          <p:cNvCxnSpPr/>
          <p:nvPr/>
        </p:nvCxnSpPr>
        <p:spPr>
          <a:xfrm>
            <a:off x="10384879" y="1693193"/>
            <a:ext cx="0" cy="1440160"/>
          </a:xfrm>
          <a:prstGeom prst="straightConnector1">
            <a:avLst/>
          </a:prstGeom>
          <a:ln w="63500">
            <a:solidFill>
              <a:srgbClr val="008000">
                <a:alpha val="50000"/>
              </a:srgb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504559" y="2197249"/>
            <a:ext cx="2757180" cy="646331"/>
          </a:xfrm>
          <a:prstGeom prst="rect">
            <a:avLst/>
          </a:prstGeom>
        </p:spPr>
        <p:txBody>
          <a:bodyPr wrap="square">
            <a:spAutoFit/>
          </a:bodyPr>
          <a:lstStyle/>
          <a:p>
            <a:pPr algn="r"/>
            <a:r>
              <a:rPr lang="en-US" dirty="0" smtClean="0">
                <a:solidFill>
                  <a:srgbClr val="008000"/>
                </a:solidFill>
              </a:rPr>
              <a:t>Low population growth</a:t>
            </a:r>
          </a:p>
          <a:p>
            <a:pPr algn="r"/>
            <a:r>
              <a:rPr lang="en-US" dirty="0" smtClean="0">
                <a:solidFill>
                  <a:srgbClr val="008000"/>
                </a:solidFill>
              </a:rPr>
              <a:t>Increased food production</a:t>
            </a:r>
            <a:endParaRPr lang="en-US" dirty="0">
              <a:solidFill>
                <a:srgbClr val="008000"/>
              </a:solidFill>
            </a:endParaRPr>
          </a:p>
        </p:txBody>
      </p:sp>
      <p:cxnSp>
        <p:nvCxnSpPr>
          <p:cNvPr id="11" name="Straight Arrow Connector 10"/>
          <p:cNvCxnSpPr/>
          <p:nvPr/>
        </p:nvCxnSpPr>
        <p:spPr>
          <a:xfrm>
            <a:off x="10384879" y="3421385"/>
            <a:ext cx="0" cy="1440160"/>
          </a:xfrm>
          <a:prstGeom prst="straightConnector1">
            <a:avLst/>
          </a:prstGeom>
          <a:ln w="63500">
            <a:solidFill>
              <a:srgbClr val="FF0000">
                <a:alpha val="50000"/>
              </a:srgb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9232751" y="4357489"/>
            <a:ext cx="934871" cy="276999"/>
          </a:xfrm>
          <a:prstGeom prst="rect">
            <a:avLst/>
          </a:prstGeom>
        </p:spPr>
        <p:txBody>
          <a:bodyPr wrap="none">
            <a:spAutoFit/>
          </a:bodyPr>
          <a:lstStyle/>
          <a:p>
            <a:r>
              <a:rPr lang="en-US" sz="1200" dirty="0" smtClean="0">
                <a:solidFill>
                  <a:srgbClr val="7F7F7F"/>
                </a:solidFill>
              </a:rPr>
              <a:t>(Cline 2007)</a:t>
            </a:r>
            <a:endParaRPr lang="en-US" sz="1200" dirty="0">
              <a:solidFill>
                <a:srgbClr val="7F7F7F"/>
              </a:solidFill>
            </a:endParaRPr>
          </a:p>
        </p:txBody>
      </p:sp>
      <p:sp>
        <p:nvSpPr>
          <p:cNvPr id="12" name="Rectangle 11"/>
          <p:cNvSpPr/>
          <p:nvPr/>
        </p:nvSpPr>
        <p:spPr>
          <a:xfrm>
            <a:off x="9232751" y="2773313"/>
            <a:ext cx="934871" cy="276999"/>
          </a:xfrm>
          <a:prstGeom prst="rect">
            <a:avLst/>
          </a:prstGeom>
        </p:spPr>
        <p:txBody>
          <a:bodyPr wrap="none">
            <a:spAutoFit/>
          </a:bodyPr>
          <a:lstStyle/>
          <a:p>
            <a:r>
              <a:rPr lang="en-US" sz="1200" dirty="0" smtClean="0">
                <a:solidFill>
                  <a:srgbClr val="7F7F7F"/>
                </a:solidFill>
              </a:rPr>
              <a:t>(Cline 2007)</a:t>
            </a:r>
            <a:endParaRPr lang="en-US" sz="1200" dirty="0">
              <a:solidFill>
                <a:srgbClr val="7F7F7F"/>
              </a:solidFill>
            </a:endParaRPr>
          </a:p>
        </p:txBody>
      </p:sp>
      <p:sp>
        <p:nvSpPr>
          <p:cNvPr id="13" name="Rectangle 12"/>
          <p:cNvSpPr/>
          <p:nvPr/>
        </p:nvSpPr>
        <p:spPr>
          <a:xfrm>
            <a:off x="519783" y="4501505"/>
            <a:ext cx="1303888" cy="369332"/>
          </a:xfrm>
          <a:prstGeom prst="rect">
            <a:avLst/>
          </a:prstGeom>
        </p:spPr>
        <p:txBody>
          <a:bodyPr wrap="none">
            <a:spAutoFit/>
          </a:bodyPr>
          <a:lstStyle/>
          <a:p>
            <a:r>
              <a:rPr lang="en-US" dirty="0"/>
              <a:t>fertility rate</a:t>
            </a:r>
          </a:p>
        </p:txBody>
      </p:sp>
    </p:spTree>
    <p:extLst>
      <p:ext uri="{BB962C8B-B14F-4D97-AF65-F5344CB8AC3E}">
        <p14:creationId xmlns:p14="http://schemas.microsoft.com/office/powerpoint/2010/main" val="154267939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824" y="252095"/>
            <a:ext cx="7617731" cy="840317"/>
          </a:xfrm>
          <a:extLst/>
        </p:spPr>
        <p:txBody>
          <a:bodyPr>
            <a:noAutofit/>
          </a:bodyPr>
          <a:lstStyle/>
          <a:p>
            <a:pPr>
              <a:defRPr/>
            </a:pP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Significance levels</a:t>
            </a:r>
            <a:endPar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1"/>
          </p:nvPr>
        </p:nvSpPr>
        <p:spPr>
          <a:xfrm>
            <a:off x="195263" y="1462088"/>
            <a:ext cx="8605440" cy="5684837"/>
          </a:xfrm>
        </p:spPr>
        <p:txBody>
          <a:bodyPr>
            <a:normAutofit/>
          </a:bodyPr>
          <a:lstStyle/>
          <a:p>
            <a:pPr>
              <a:defRPr/>
            </a:pPr>
            <a:r>
              <a:rPr lang="en-US" dirty="0" smtClean="0"/>
              <a:t>Often the critical levels (</a:t>
            </a:r>
            <a:r>
              <a:rPr lang="en-US" dirty="0" smtClean="0">
                <a:latin typeface="Symbol" charset="2"/>
                <a:cs typeface="Symbol" charset="2"/>
              </a:rPr>
              <a:t>a</a:t>
            </a:r>
            <a:r>
              <a:rPr lang="en-US" dirty="0" smtClean="0"/>
              <a:t>) for the p-value significance is set as 0.05, 0.01 and 0.001 </a:t>
            </a:r>
            <a:r>
              <a:rPr lang="en-US" sz="2900" dirty="0"/>
              <a:t>(5 %, 1 %, 0.1 %)</a:t>
            </a:r>
            <a:r>
              <a:rPr lang="en-US" dirty="0" smtClean="0"/>
              <a:t>.</a:t>
            </a:r>
          </a:p>
          <a:p>
            <a:pPr lvl="1">
              <a:spcAft>
                <a:spcPts val="684"/>
              </a:spcAft>
              <a:defRPr/>
            </a:pPr>
            <a:r>
              <a:rPr lang="en-US" sz="2800" dirty="0" smtClean="0"/>
              <a:t>5% (even a random effect when an experiment is repeated 20 times is likely to be observed one time).</a:t>
            </a:r>
          </a:p>
          <a:p>
            <a:pPr lvl="1">
              <a:spcAft>
                <a:spcPts val="684"/>
              </a:spcAft>
              <a:defRPr/>
            </a:pPr>
            <a:r>
              <a:rPr lang="en-US" sz="2800" dirty="0" smtClean="0"/>
              <a:t>1% (if an experiment is repeated 100 times a random effect is likely to be observed one time).</a:t>
            </a:r>
          </a:p>
          <a:p>
            <a:pPr lvl="1">
              <a:spcAft>
                <a:spcPts val="684"/>
              </a:spcAft>
              <a:defRPr/>
            </a:pPr>
            <a:r>
              <a:rPr lang="en-US" sz="2800" dirty="0" smtClean="0"/>
              <a:t>0.1% (if an experiment is repeated 1000 times a random effect is likely to be observed one time).</a:t>
            </a:r>
          </a:p>
        </p:txBody>
      </p:sp>
      <p:sp>
        <p:nvSpPr>
          <p:cNvPr id="95235" name="Slide Number Placeholder 13"/>
          <p:cNvSpPr>
            <a:spLocks noGrp="1"/>
          </p:cNvSpPr>
          <p:nvPr>
            <p:ph type="sldNum" sz="quarter" idx="12"/>
          </p:nvPr>
        </p:nvSpPr>
        <p:spPr bwMode="auto">
          <a:xfrm>
            <a:off x="8926513" y="7058025"/>
            <a:ext cx="534987" cy="401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520700" eaLnBrk="0" hangingPunct="0">
              <a:defRPr sz="2400">
                <a:solidFill>
                  <a:schemeClr val="tx1"/>
                </a:solidFill>
                <a:latin typeface="Arial" charset="0"/>
                <a:ea typeface="ＭＳ Ｐゴシック" charset="0"/>
                <a:cs typeface="ＭＳ Ｐゴシック" charset="0"/>
              </a:defRPr>
            </a:lvl1pPr>
            <a:lvl2pPr marL="742950" indent="-285750" defTabSz="520700" eaLnBrk="0" hangingPunct="0">
              <a:defRPr sz="2400">
                <a:solidFill>
                  <a:schemeClr val="tx1"/>
                </a:solidFill>
                <a:latin typeface="Arial" charset="0"/>
                <a:ea typeface="ＭＳ Ｐゴシック" charset="0"/>
              </a:defRPr>
            </a:lvl2pPr>
            <a:lvl3pPr marL="1143000" indent="-228600" defTabSz="520700" eaLnBrk="0" hangingPunct="0">
              <a:defRPr sz="2400">
                <a:solidFill>
                  <a:schemeClr val="tx1"/>
                </a:solidFill>
                <a:latin typeface="Arial" charset="0"/>
                <a:ea typeface="ＭＳ Ｐゴシック" charset="0"/>
              </a:defRPr>
            </a:lvl3pPr>
            <a:lvl4pPr marL="1600200" indent="-228600" defTabSz="520700" eaLnBrk="0" hangingPunct="0">
              <a:defRPr sz="2400">
                <a:solidFill>
                  <a:schemeClr val="tx1"/>
                </a:solidFill>
                <a:latin typeface="Arial" charset="0"/>
                <a:ea typeface="ＭＳ Ｐゴシック" charset="0"/>
              </a:defRPr>
            </a:lvl4pPr>
            <a:lvl5pPr marL="2057400" indent="-228600" defTabSz="520700" eaLnBrk="0" hangingPunct="0">
              <a:defRPr sz="2400">
                <a:solidFill>
                  <a:schemeClr val="tx1"/>
                </a:solidFill>
                <a:latin typeface="Arial" charset="0"/>
                <a:ea typeface="ＭＳ Ｐゴシック" charset="0"/>
              </a:defRPr>
            </a:lvl5pPr>
            <a:lvl6pPr marL="2514600" indent="-228600" defTabSz="5207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5207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5207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5207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A41B02-FEB9-5B4A-9969-878402B4F483}" type="slidenum">
              <a:rPr lang="en-US" sz="1400">
                <a:solidFill>
                  <a:srgbClr val="FFFF00"/>
                </a:solidFill>
                <a:latin typeface="Calibri" charset="0"/>
              </a:rPr>
              <a:pPr eaLnBrk="1" hangingPunct="1"/>
              <a:t>60</a:t>
            </a:fld>
            <a:endParaRPr lang="en-US" sz="1400">
              <a:solidFill>
                <a:srgbClr val="FFFF00"/>
              </a:solidFill>
              <a:latin typeface="Calibri" charset="0"/>
            </a:endParaRPr>
          </a:p>
        </p:txBody>
      </p:sp>
    </p:spTree>
    <p:extLst>
      <p:ext uri="{BB962C8B-B14F-4D97-AF65-F5344CB8AC3E}">
        <p14:creationId xmlns:p14="http://schemas.microsoft.com/office/powerpoint/2010/main" val="90899001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366" y="385377"/>
            <a:ext cx="7965474" cy="756285"/>
          </a:xfrm>
          <a:extLst/>
        </p:spPr>
        <p:txBody>
          <a:bodyPr rtlCol="0">
            <a:noAutofit/>
          </a:bodyPr>
          <a:lstStyle/>
          <a:p>
            <a:pPr>
              <a:defRPr/>
            </a:pPr>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mj-ea"/>
                <a:cs typeface="+mj-cs"/>
              </a:rPr>
              <a:t>Area under the ROC (AUC)</a:t>
            </a:r>
            <a:endPar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mj-ea"/>
              <a:cs typeface="+mj-cs"/>
            </a:endParaRPr>
          </a:p>
        </p:txBody>
      </p:sp>
      <p:pic>
        <p:nvPicPr>
          <p:cNvPr id="90114" name="Picture 2" descr="AUC, ROC curve.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63538" y="1720850"/>
            <a:ext cx="9140825"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5" name="Slide Number Placeholder 13"/>
          <p:cNvSpPr>
            <a:spLocks noGrp="1"/>
          </p:cNvSpPr>
          <p:nvPr>
            <p:ph type="sldNum" sz="quarter" idx="12"/>
          </p:nvPr>
        </p:nvSpPr>
        <p:spPr bwMode="auto">
          <a:xfrm>
            <a:off x="8926513" y="7058025"/>
            <a:ext cx="534987" cy="401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520700" eaLnBrk="0" hangingPunct="0">
              <a:defRPr sz="2400">
                <a:solidFill>
                  <a:schemeClr val="tx1"/>
                </a:solidFill>
                <a:latin typeface="Arial" charset="0"/>
                <a:ea typeface="ＭＳ Ｐゴシック" charset="0"/>
                <a:cs typeface="ＭＳ Ｐゴシック" charset="0"/>
              </a:defRPr>
            </a:lvl1pPr>
            <a:lvl2pPr marL="742950" indent="-285750" defTabSz="520700" eaLnBrk="0" hangingPunct="0">
              <a:defRPr sz="2400">
                <a:solidFill>
                  <a:schemeClr val="tx1"/>
                </a:solidFill>
                <a:latin typeface="Arial" charset="0"/>
                <a:ea typeface="ＭＳ Ｐゴシック" charset="0"/>
              </a:defRPr>
            </a:lvl2pPr>
            <a:lvl3pPr marL="1143000" indent="-228600" defTabSz="520700" eaLnBrk="0" hangingPunct="0">
              <a:defRPr sz="2400">
                <a:solidFill>
                  <a:schemeClr val="tx1"/>
                </a:solidFill>
                <a:latin typeface="Arial" charset="0"/>
                <a:ea typeface="ＭＳ Ｐゴシック" charset="0"/>
              </a:defRPr>
            </a:lvl3pPr>
            <a:lvl4pPr marL="1600200" indent="-228600" defTabSz="520700" eaLnBrk="0" hangingPunct="0">
              <a:defRPr sz="2400">
                <a:solidFill>
                  <a:schemeClr val="tx1"/>
                </a:solidFill>
                <a:latin typeface="Arial" charset="0"/>
                <a:ea typeface="ＭＳ Ｐゴシック" charset="0"/>
              </a:defRPr>
            </a:lvl4pPr>
            <a:lvl5pPr marL="2057400" indent="-228600" defTabSz="520700" eaLnBrk="0" hangingPunct="0">
              <a:defRPr sz="2400">
                <a:solidFill>
                  <a:schemeClr val="tx1"/>
                </a:solidFill>
                <a:latin typeface="Arial" charset="0"/>
                <a:ea typeface="ＭＳ Ｐゴシック" charset="0"/>
              </a:defRPr>
            </a:lvl5pPr>
            <a:lvl6pPr marL="2514600" indent="-228600" defTabSz="5207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5207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5207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5207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EA19EE-466B-0141-85C6-374C8D6561E6}" type="slidenum">
              <a:rPr lang="en-US" sz="1400">
                <a:solidFill>
                  <a:srgbClr val="FFFF00"/>
                </a:solidFill>
                <a:latin typeface="Calibri" charset="0"/>
              </a:rPr>
              <a:pPr eaLnBrk="1" hangingPunct="1"/>
              <a:t>61</a:t>
            </a:fld>
            <a:endParaRPr lang="en-US" sz="1400">
              <a:solidFill>
                <a:srgbClr val="FFFF00"/>
              </a:solidFill>
              <a:latin typeface="Calibri" charset="0"/>
            </a:endParaRPr>
          </a:p>
        </p:txBody>
      </p:sp>
    </p:spTree>
    <p:extLst>
      <p:ext uri="{BB962C8B-B14F-4D97-AF65-F5344CB8AC3E}">
        <p14:creationId xmlns:p14="http://schemas.microsoft.com/office/powerpoint/2010/main" val="360439349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0"/>
            <a:ext cx="10688638" cy="7562850"/>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63500" dist="23000" dir="5400000" rotWithShape="0">
              <a:srgbClr val="000000">
                <a:alpha val="34998"/>
              </a:srgbClr>
            </a:outerShdw>
          </a:effectLst>
        </p:spPr>
        <p:txBody>
          <a:bodyPr lIns="104287" tIns="52144" rIns="104287" bIns="52144" anchor="ctr"/>
          <a:lstStyle/>
          <a:p>
            <a:pPr algn="ctr">
              <a:defRPr/>
            </a:pPr>
            <a:endParaRPr lang="en-US">
              <a:solidFill>
                <a:schemeClr val="lt1"/>
              </a:solidFill>
              <a:latin typeface="+mn-lt"/>
              <a:ea typeface="+mn-ea"/>
              <a:cs typeface="+mn-cs"/>
            </a:endParaRPr>
          </a:p>
        </p:txBody>
      </p:sp>
      <p:sp>
        <p:nvSpPr>
          <p:cNvPr id="4099" name="TextBox 5"/>
          <p:cNvSpPr txBox="1">
            <a:spLocks noChangeArrowheads="1"/>
          </p:cNvSpPr>
          <p:nvPr/>
        </p:nvSpPr>
        <p:spPr bwMode="auto">
          <a:xfrm>
            <a:off x="1599903" y="2413273"/>
            <a:ext cx="5976664" cy="1859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287" tIns="52144" rIns="104287" bIns="52144">
            <a:spAutoFit/>
          </a:bodyPr>
          <a:lstStyle>
            <a:lvl1pPr>
              <a:defRPr sz="3200">
                <a:solidFill>
                  <a:schemeClr val="tx1"/>
                </a:solidFill>
                <a:latin typeface="Calibri" charset="0"/>
                <a:ea typeface="ＭＳ Ｐゴシック" charset="0"/>
                <a:cs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5700" b="1" dirty="0" smtClean="0">
                <a:latin typeface="Trebuchet MS" charset="0"/>
              </a:rPr>
              <a:t>Examples of "FIGS" studies</a:t>
            </a:r>
            <a:endParaRPr lang="en-US" sz="5700" b="1" dirty="0">
              <a:latin typeface="Trebuchet MS" charset="0"/>
            </a:endParaRPr>
          </a:p>
        </p:txBody>
      </p:sp>
      <p:pic>
        <p:nvPicPr>
          <p:cNvPr id="4" name="Picture 5" descr="NHM_symbol_gronn cut.gif"/>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a:ext>
            </a:extLst>
          </a:blip>
          <a:srcRect/>
          <a:stretch>
            <a:fillRect/>
          </a:stretch>
        </p:blipFill>
        <p:spPr bwMode="auto">
          <a:xfrm>
            <a:off x="36901" y="4122737"/>
            <a:ext cx="3552825" cy="3440113"/>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wheat-graphicsfairy009.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69737" y="1889873"/>
            <a:ext cx="3259158" cy="5491952"/>
          </a:xfrm>
          <a:prstGeom prst="rect">
            <a:avLst/>
          </a:prstGeom>
        </p:spPr>
      </p:pic>
    </p:spTree>
    <p:extLst>
      <p:ext uri="{BB962C8B-B14F-4D97-AF65-F5344CB8AC3E}">
        <p14:creationId xmlns:p14="http://schemas.microsoft.com/office/powerpoint/2010/main" val="422000350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alix Accessions at Alnarp, 2011 by Dag Endresen.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04561" y="0"/>
            <a:ext cx="3171599" cy="7543800"/>
          </a:xfrm>
          <a:prstGeom prst="rect">
            <a:avLst/>
          </a:prstGeom>
        </p:spPr>
      </p:pic>
      <p:sp>
        <p:nvSpPr>
          <p:cNvPr id="2" name="Title 1"/>
          <p:cNvSpPr>
            <a:spLocks noGrp="1"/>
          </p:cNvSpPr>
          <p:nvPr>
            <p:ph type="title"/>
          </p:nvPr>
        </p:nvSpPr>
        <p:spPr>
          <a:xfrm>
            <a:off x="303761" y="37009"/>
            <a:ext cx="6624735" cy="936104"/>
          </a:xfrm>
        </p:spPr>
        <p:txBody>
          <a:bodyPr>
            <a:noAutofit/>
          </a:bodyPr>
          <a:lstStyle/>
          <a:p>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Example of studies</a:t>
            </a: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p>
        </p:txBody>
      </p:sp>
      <p:sp>
        <p:nvSpPr>
          <p:cNvPr id="6" name="Slide Number Placeholder 13"/>
          <p:cNvSpPr>
            <a:spLocks noGrp="1"/>
          </p:cNvSpPr>
          <p:nvPr>
            <p:ph type="sldNum" sz="quarter" idx="12"/>
          </p:nvPr>
        </p:nvSpPr>
        <p:spPr>
          <a:xfrm>
            <a:off x="9992519" y="7112573"/>
            <a:ext cx="534432" cy="402652"/>
          </a:xfrm>
        </p:spPr>
        <p:txBody>
          <a:bodyPr/>
          <a:lstStyle/>
          <a:p>
            <a:pPr>
              <a:defRPr/>
            </a:pPr>
            <a:fld id="{C123A2F8-7B5E-FB4E-B602-4CE3CA3B3DB7}" type="slidenum">
              <a:rPr lang="en-US" smtClean="0">
                <a:solidFill>
                  <a:srgbClr val="FFFF00"/>
                </a:solidFill>
              </a:rPr>
              <a:pPr>
                <a:defRPr/>
              </a:pPr>
              <a:t>63</a:t>
            </a:fld>
            <a:endParaRPr lang="en-US" dirty="0">
              <a:solidFill>
                <a:srgbClr val="FFFF00"/>
              </a:solidFill>
            </a:endParaRPr>
          </a:p>
        </p:txBody>
      </p:sp>
      <p:sp>
        <p:nvSpPr>
          <p:cNvPr id="10" name="Content Placeholder 2"/>
          <p:cNvSpPr>
            <a:spLocks noGrp="1"/>
          </p:cNvSpPr>
          <p:nvPr>
            <p:ph idx="1"/>
          </p:nvPr>
        </p:nvSpPr>
        <p:spPr>
          <a:xfrm>
            <a:off x="159741" y="1117129"/>
            <a:ext cx="7344818" cy="6264696"/>
          </a:xfrm>
        </p:spPr>
        <p:txBody>
          <a:bodyPr>
            <a:normAutofit lnSpcReduction="10000"/>
          </a:bodyPr>
          <a:lstStyle/>
          <a:p>
            <a:r>
              <a:rPr lang="en-US" sz="2400" dirty="0"/>
              <a:t>Heuristic approach:</a:t>
            </a:r>
          </a:p>
          <a:p>
            <a:pPr lvl="1"/>
            <a:r>
              <a:rPr lang="en-US" sz="2000" dirty="0"/>
              <a:t>Sunn pest on wheat (Bouhssini </a:t>
            </a:r>
            <a:r>
              <a:rPr lang="en-US" sz="2000" i="1" dirty="0"/>
              <a:t>et al</a:t>
            </a:r>
            <a:r>
              <a:rPr lang="en-US" sz="2000" dirty="0"/>
              <a:t>. 2009)</a:t>
            </a:r>
          </a:p>
          <a:p>
            <a:pPr lvl="1"/>
            <a:r>
              <a:rPr lang="en-US" sz="2000" dirty="0" smtClean="0"/>
              <a:t>Powdery </a:t>
            </a:r>
            <a:r>
              <a:rPr lang="en-US" sz="2000" dirty="0"/>
              <a:t>mildew, </a:t>
            </a:r>
            <a:r>
              <a:rPr lang="en-US" sz="2000" i="1" dirty="0"/>
              <a:t>Pm3</a:t>
            </a:r>
            <a:r>
              <a:rPr lang="en-US" sz="2000" dirty="0"/>
              <a:t> (Bhullar </a:t>
            </a:r>
            <a:r>
              <a:rPr lang="en-US" sz="2000" i="1" dirty="0"/>
              <a:t>et al</a:t>
            </a:r>
            <a:r>
              <a:rPr lang="en-US" sz="2000" dirty="0"/>
              <a:t>. 2009)</a:t>
            </a:r>
          </a:p>
          <a:p>
            <a:pPr lvl="1"/>
            <a:r>
              <a:rPr lang="en-US" sz="2000" dirty="0" smtClean="0"/>
              <a:t>Russian </a:t>
            </a:r>
            <a:r>
              <a:rPr lang="en-US" sz="2000" dirty="0"/>
              <a:t>wheat aphid (Bouhssini </a:t>
            </a:r>
            <a:r>
              <a:rPr lang="en-US" sz="2000" i="1" dirty="0"/>
              <a:t>et al</a:t>
            </a:r>
            <a:r>
              <a:rPr lang="en-US" sz="2000" dirty="0"/>
              <a:t>. 2011)</a:t>
            </a:r>
          </a:p>
          <a:p>
            <a:r>
              <a:rPr lang="en-US" sz="2400" dirty="0"/>
              <a:t>Multi-way approach:</a:t>
            </a:r>
          </a:p>
          <a:p>
            <a:pPr lvl="1"/>
            <a:r>
              <a:rPr lang="en-US" sz="2000" dirty="0"/>
              <a:t>Morphological traits </a:t>
            </a:r>
            <a:r>
              <a:rPr lang="en-US" sz="2000" dirty="0" smtClean="0"/>
              <a:t>Nordic </a:t>
            </a:r>
            <a:r>
              <a:rPr lang="en-US" sz="2000" dirty="0"/>
              <a:t>Barley landraces (Endresen 2010)</a:t>
            </a:r>
          </a:p>
          <a:p>
            <a:r>
              <a:rPr lang="en-US" sz="2400" dirty="0"/>
              <a:t>Multivariate approach:</a:t>
            </a:r>
          </a:p>
          <a:p>
            <a:pPr lvl="1"/>
            <a:r>
              <a:rPr lang="en-US" sz="2000" dirty="0"/>
              <a:t>Net blotch on barley landraces (Endresen </a:t>
            </a:r>
            <a:r>
              <a:rPr lang="en-US" sz="2000" i="1" dirty="0"/>
              <a:t>et al</a:t>
            </a:r>
            <a:r>
              <a:rPr lang="en-US" sz="2000" dirty="0"/>
              <a:t>. 2011)</a:t>
            </a:r>
          </a:p>
          <a:p>
            <a:pPr lvl="1"/>
            <a:r>
              <a:rPr lang="en-US" sz="2000" dirty="0"/>
              <a:t>Stem rust on wheat landraces (Endresen </a:t>
            </a:r>
            <a:r>
              <a:rPr lang="en-US" sz="2000" i="1" dirty="0"/>
              <a:t>et al</a:t>
            </a:r>
            <a:r>
              <a:rPr lang="en-US" sz="2000" dirty="0"/>
              <a:t>. </a:t>
            </a:r>
            <a:r>
              <a:rPr lang="en-US" sz="2000" dirty="0" smtClean="0"/>
              <a:t>2011</a:t>
            </a:r>
            <a:r>
              <a:rPr lang="en-US" sz="2000" dirty="0"/>
              <a:t>)</a:t>
            </a:r>
            <a:r>
              <a:rPr lang="en-US" sz="2000" dirty="0" smtClean="0"/>
              <a:t> </a:t>
            </a:r>
          </a:p>
          <a:p>
            <a:pPr lvl="1"/>
            <a:r>
              <a:rPr lang="en-US" sz="2000" dirty="0"/>
              <a:t>Stem rust on wheat landraces </a:t>
            </a:r>
            <a:r>
              <a:rPr lang="en-US" sz="2000" dirty="0" smtClean="0"/>
              <a:t>(Bari </a:t>
            </a:r>
            <a:r>
              <a:rPr lang="en-US" sz="2000" i="1" dirty="0"/>
              <a:t>et al</a:t>
            </a:r>
            <a:r>
              <a:rPr lang="en-US" sz="2000" dirty="0"/>
              <a:t>. 2012)</a:t>
            </a:r>
          </a:p>
          <a:p>
            <a:pPr lvl="1"/>
            <a:r>
              <a:rPr lang="en-US" sz="2000" dirty="0"/>
              <a:t>Ug99 stem rust on wheat (Endresen </a:t>
            </a:r>
            <a:r>
              <a:rPr lang="en-US" sz="2000" i="1" dirty="0"/>
              <a:t>et al</a:t>
            </a:r>
            <a:r>
              <a:rPr lang="en-US" sz="2000" dirty="0"/>
              <a:t>. 2012)</a:t>
            </a:r>
          </a:p>
          <a:p>
            <a:pPr lvl="1"/>
            <a:r>
              <a:rPr lang="en-US" sz="2000" dirty="0"/>
              <a:t>Faba bean drought tolerance (Khazaei </a:t>
            </a:r>
            <a:r>
              <a:rPr lang="en-US" sz="2000" i="1" dirty="0"/>
              <a:t>et al</a:t>
            </a:r>
            <a:r>
              <a:rPr lang="en-US" sz="2000" dirty="0"/>
              <a:t>. 2013a, 2013b</a:t>
            </a:r>
            <a:r>
              <a:rPr lang="en-US" sz="2000" dirty="0" smtClean="0"/>
              <a:t>)</a:t>
            </a:r>
          </a:p>
          <a:p>
            <a:pPr lvl="1"/>
            <a:r>
              <a:rPr lang="en-US" sz="2000" dirty="0" smtClean="0"/>
              <a:t>Stripe (yellow) rust on wheat (Bari </a:t>
            </a:r>
            <a:r>
              <a:rPr lang="en-US" sz="2000" i="1" dirty="0" smtClean="0"/>
              <a:t>et al</a:t>
            </a:r>
            <a:r>
              <a:rPr lang="en-US" sz="2000" dirty="0" smtClean="0"/>
              <a:t>. 2014)</a:t>
            </a:r>
          </a:p>
          <a:p>
            <a:pPr lvl="1"/>
            <a:r>
              <a:rPr lang="en-US" sz="2000" dirty="0" smtClean="0"/>
              <a:t>Faba bean drought adaptation (Bari </a:t>
            </a:r>
            <a:r>
              <a:rPr lang="en-US" sz="2000" i="1" dirty="0" smtClean="0"/>
              <a:t>et al</a:t>
            </a:r>
            <a:r>
              <a:rPr lang="en-US" sz="2000" dirty="0" smtClean="0"/>
              <a:t>. 2016)</a:t>
            </a:r>
          </a:p>
          <a:p>
            <a:r>
              <a:rPr lang="en-US" sz="2400" dirty="0" smtClean="0"/>
              <a:t>Crop </a:t>
            </a:r>
            <a:r>
              <a:rPr lang="en-US" sz="2400" dirty="0"/>
              <a:t>wild </a:t>
            </a:r>
            <a:r>
              <a:rPr lang="en-US" sz="2400" dirty="0" smtClean="0"/>
              <a:t>relatives:</a:t>
            </a:r>
          </a:p>
          <a:p>
            <a:pPr lvl="1"/>
            <a:r>
              <a:rPr lang="en-US" sz="2000" dirty="0" smtClean="0"/>
              <a:t>Technical guidelines (Thormann </a:t>
            </a:r>
            <a:r>
              <a:rPr lang="en-US" sz="2000" i="1" dirty="0" smtClean="0"/>
              <a:t>et al</a:t>
            </a:r>
            <a:r>
              <a:rPr lang="en-US" sz="2000" dirty="0" smtClean="0"/>
              <a:t>. 2014)</a:t>
            </a:r>
          </a:p>
          <a:p>
            <a:pPr lvl="1"/>
            <a:r>
              <a:rPr lang="en-US" sz="2000" dirty="0" smtClean="0"/>
              <a:t>Avena CWR (Thormann </a:t>
            </a:r>
            <a:r>
              <a:rPr lang="en-US" sz="2000" i="1" dirty="0" smtClean="0"/>
              <a:t>et al</a:t>
            </a:r>
            <a:r>
              <a:rPr lang="en-US" sz="2000" dirty="0" smtClean="0"/>
              <a:t>. 2015)</a:t>
            </a:r>
            <a:endParaRPr lang="en-US" sz="2000" dirty="0"/>
          </a:p>
        </p:txBody>
      </p:sp>
      <p:sp>
        <p:nvSpPr>
          <p:cNvPr id="4" name="Rectangle 3"/>
          <p:cNvSpPr/>
          <p:nvPr/>
        </p:nvSpPr>
        <p:spPr>
          <a:xfrm>
            <a:off x="9232751" y="6373714"/>
            <a:ext cx="1415368" cy="600164"/>
          </a:xfrm>
          <a:prstGeom prst="rect">
            <a:avLst/>
          </a:prstGeom>
          <a:solidFill>
            <a:schemeClr val="tx2">
              <a:alpha val="30000"/>
            </a:schemeClr>
          </a:solidFill>
          <a:effectLst>
            <a:outerShdw blurRad="50800" dist="38100" dir="2700000" algn="tl" rotWithShape="0">
              <a:srgbClr val="000000">
                <a:alpha val="43000"/>
              </a:srgbClr>
            </a:outerShdw>
          </a:effectLst>
        </p:spPr>
        <p:txBody>
          <a:bodyPr wrap="square" lIns="91405" tIns="45703" rIns="91405" bIns="45703">
            <a:spAutoFit/>
          </a:bodyPr>
          <a:lstStyle/>
          <a:p>
            <a:r>
              <a:rPr lang="en-US" sz="1100" dirty="0">
                <a:solidFill>
                  <a:srgbClr val="FFFF00"/>
                </a:solidFill>
              </a:rPr>
              <a:t>Salix Accessions at Alnarp, 2011 by Dag Endresen, CC-By</a:t>
            </a:r>
          </a:p>
        </p:txBody>
      </p:sp>
    </p:spTree>
    <p:extLst>
      <p:ext uri="{BB962C8B-B14F-4D97-AF65-F5344CB8AC3E}">
        <p14:creationId xmlns:p14="http://schemas.microsoft.com/office/powerpoint/2010/main" val="344836115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E-098"/>
          <p:cNvPicPr>
            <a:picLocks noChangeAspect="1" noChangeArrowheads="1"/>
          </p:cNvPicPr>
          <p:nvPr/>
        </p:nvPicPr>
        <p:blipFill>
          <a:blip r:embed="rId3"/>
          <a:srcRect/>
          <a:stretch>
            <a:fillRect/>
          </a:stretch>
        </p:blipFill>
        <p:spPr bwMode="auto">
          <a:xfrm>
            <a:off x="7020719" y="0"/>
            <a:ext cx="3667919" cy="7562850"/>
          </a:xfrm>
          <a:prstGeom prst="rect">
            <a:avLst/>
          </a:prstGeom>
          <a:noFill/>
          <a:ln w="9525">
            <a:noFill/>
            <a:miter lim="800000"/>
            <a:headEnd/>
            <a:tailEnd/>
          </a:ln>
        </p:spPr>
      </p:pic>
      <p:sp>
        <p:nvSpPr>
          <p:cNvPr id="2" name="Title 1"/>
          <p:cNvSpPr>
            <a:spLocks noGrp="1"/>
          </p:cNvSpPr>
          <p:nvPr>
            <p:ph type="title"/>
          </p:nvPr>
        </p:nvSpPr>
        <p:spPr>
          <a:xfrm>
            <a:off x="178149" y="181028"/>
            <a:ext cx="6502254" cy="960285"/>
          </a:xfrm>
        </p:spPr>
        <p:txBody>
          <a:bodyPr rtlCol="0">
            <a:normAutofit fontScale="90000"/>
          </a:bodyPr>
          <a:lstStyle/>
          <a:p>
            <a:pPr>
              <a:defRPr/>
            </a:pP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Sunn pest on wheat</a:t>
            </a:r>
            <a:r>
              <a:rPr 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r>
            <a:br>
              <a:rPr 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2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(Heuristic FIGS </a:t>
            </a:r>
            <a:r>
              <a:rPr lang="en-U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approach 2009)</a:t>
            </a:r>
            <a:endParaRPr lang="en-US" sz="2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Slide Number Placeholder 4"/>
          <p:cNvSpPr>
            <a:spLocks noGrp="1"/>
          </p:cNvSpPr>
          <p:nvPr>
            <p:ph type="sldNum" sz="quarter" idx="12"/>
          </p:nvPr>
        </p:nvSpPr>
        <p:spPr>
          <a:xfrm>
            <a:off x="10119806" y="7012057"/>
            <a:ext cx="445360" cy="402652"/>
          </a:xfrm>
        </p:spPr>
        <p:txBody>
          <a:bodyPr/>
          <a:lstStyle/>
          <a:p>
            <a:pPr>
              <a:defRPr/>
            </a:pPr>
            <a:fld id="{B5DD1209-57FA-B446-8D42-2BC882829A31}" type="slidenum">
              <a:rPr lang="en-US" smtClean="0">
                <a:solidFill>
                  <a:srgbClr val="FFFF00"/>
                </a:solidFill>
              </a:rPr>
              <a:pPr>
                <a:defRPr/>
              </a:pPr>
              <a:t>64</a:t>
            </a:fld>
            <a:endParaRPr lang="en-US" dirty="0">
              <a:solidFill>
                <a:srgbClr val="FFFF00"/>
              </a:solidFill>
            </a:endParaRPr>
          </a:p>
        </p:txBody>
      </p:sp>
      <p:sp>
        <p:nvSpPr>
          <p:cNvPr id="8" name="Rectangle 7"/>
          <p:cNvSpPr/>
          <p:nvPr/>
        </p:nvSpPr>
        <p:spPr>
          <a:xfrm>
            <a:off x="8544785" y="6733753"/>
            <a:ext cx="1336038" cy="705154"/>
          </a:xfrm>
          <a:prstGeom prst="rect">
            <a:avLst/>
          </a:prstGeom>
        </p:spPr>
        <p:txBody>
          <a:bodyPr wrap="square" lIns="103978" tIns="51987" rIns="103978" bIns="51987">
            <a:spAutoFit/>
          </a:bodyPr>
          <a:lstStyle/>
          <a:p>
            <a:r>
              <a:rPr lang="en-US" sz="1300" dirty="0">
                <a:solidFill>
                  <a:schemeClr val="bg1"/>
                </a:solidFill>
              </a:rPr>
              <a:t>Based on a slide by Ken Street, ICARDA</a:t>
            </a:r>
          </a:p>
        </p:txBody>
      </p:sp>
      <p:pic>
        <p:nvPicPr>
          <p:cNvPr id="9" name="Picture 3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16527" y="6684450"/>
            <a:ext cx="574701" cy="758394"/>
          </a:xfrm>
          <a:prstGeom prst="rect">
            <a:avLst/>
          </a:prstGeom>
          <a:noFill/>
          <a:ln w="12700">
            <a:solidFill>
              <a:schemeClr val="bg1">
                <a:lumMod val="50000"/>
              </a:schemeClr>
            </a:solidFill>
            <a:miter lim="800000"/>
            <a:headEnd/>
            <a:tailEnd/>
          </a:ln>
          <a:effectLst>
            <a:outerShdw blurRad="50800" dist="38100" dir="2700000" algn="tl" rotWithShape="0">
              <a:srgbClr val="000000">
                <a:alpha val="43000"/>
              </a:srgbClr>
            </a:outerShdw>
          </a:effectLst>
        </p:spPr>
      </p:pic>
      <p:pic>
        <p:nvPicPr>
          <p:cNvPr id="10" name="Picture 32" descr="kenn"/>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936607" y="6684450"/>
            <a:ext cx="595735" cy="758394"/>
          </a:xfrm>
          <a:prstGeom prst="rect">
            <a:avLst/>
          </a:prstGeom>
          <a:noFill/>
          <a:ln w="9525">
            <a:solidFill>
              <a:schemeClr val="bg1">
                <a:lumMod val="50000"/>
              </a:schemeClr>
            </a:solidFill>
            <a:miter lim="800000"/>
            <a:headEnd/>
            <a:tailEnd/>
          </a:ln>
          <a:effectLst>
            <a:outerShdw blurRad="50800" dist="38100" dir="2700000" algn="tl" rotWithShape="0">
              <a:srgbClr val="000000">
                <a:alpha val="43000"/>
              </a:srgbClr>
            </a:outerShdw>
          </a:effectLst>
        </p:spPr>
      </p:pic>
      <p:sp>
        <p:nvSpPr>
          <p:cNvPr id="7" name="Rectangle 3"/>
          <p:cNvSpPr txBox="1">
            <a:spLocks noChangeArrowheads="1"/>
          </p:cNvSpPr>
          <p:nvPr/>
        </p:nvSpPr>
        <p:spPr>
          <a:xfrm>
            <a:off x="231751" y="1261145"/>
            <a:ext cx="6592664" cy="6120680"/>
          </a:xfrm>
          <a:prstGeom prst="rect">
            <a:avLst/>
          </a:prstGeom>
        </p:spPr>
        <p:txBody>
          <a:bodyPr vert="horz" lIns="103978" tIns="51987" rIns="103978" bIns="51987" rtlCol="0">
            <a:normAutofit fontScale="77500" lnSpcReduction="20000"/>
          </a:bodyPr>
          <a:lstStyle/>
          <a:p>
            <a:pPr marL="389907" indent="-389907">
              <a:lnSpc>
                <a:spcPct val="110000"/>
              </a:lnSpc>
              <a:spcBef>
                <a:spcPct val="20000"/>
              </a:spcBef>
              <a:buFont typeface="Arial"/>
              <a:buChar char="•"/>
              <a:defRPr/>
            </a:pPr>
            <a:r>
              <a:rPr lang="en-US" sz="2600" dirty="0"/>
              <a:t>No previous sources of Sunn pest resistance had been found in hexaploid wheat</a:t>
            </a:r>
            <a:r>
              <a:rPr lang="en-US" sz="2600" dirty="0" smtClean="0"/>
              <a:t>.</a:t>
            </a:r>
          </a:p>
          <a:p>
            <a:pPr marL="845460" lvl="1" indent="-389907">
              <a:lnSpc>
                <a:spcPct val="110000"/>
              </a:lnSpc>
              <a:spcBef>
                <a:spcPct val="20000"/>
              </a:spcBef>
              <a:buFont typeface="Arial"/>
              <a:buChar char="•"/>
              <a:defRPr/>
            </a:pPr>
            <a:r>
              <a:rPr lang="en-US" sz="2200" dirty="0" smtClean="0"/>
              <a:t>2 </a:t>
            </a:r>
            <a:r>
              <a:rPr lang="en-US" sz="2200" dirty="0"/>
              <a:t>000 accessions were screened at ICARDA without results during 2000 to 2006</a:t>
            </a:r>
            <a:r>
              <a:rPr lang="en-US" sz="2200" dirty="0" smtClean="0"/>
              <a:t>. </a:t>
            </a:r>
          </a:p>
          <a:p>
            <a:pPr marL="845464" lvl="1" indent="-389907">
              <a:lnSpc>
                <a:spcPct val="110000"/>
              </a:lnSpc>
              <a:spcBef>
                <a:spcPct val="20000"/>
              </a:spcBef>
              <a:buFont typeface="Arial"/>
              <a:buChar char="•"/>
              <a:defRPr/>
            </a:pPr>
            <a:r>
              <a:rPr lang="en-US" sz="2200" b="1" dirty="0" smtClean="0">
                <a:solidFill>
                  <a:srgbClr val="FF0000"/>
                </a:solidFill>
              </a:rPr>
              <a:t>No resistant accessions found.</a:t>
            </a:r>
            <a:endParaRPr lang="en-US" sz="2200" b="1" dirty="0">
              <a:solidFill>
                <a:srgbClr val="FF0000"/>
              </a:solidFill>
            </a:endParaRPr>
          </a:p>
          <a:p>
            <a:pPr marL="845464" lvl="1" indent="-389907">
              <a:lnSpc>
                <a:spcPct val="110000"/>
              </a:lnSpc>
              <a:spcBef>
                <a:spcPct val="20000"/>
              </a:spcBef>
              <a:buFont typeface="Arial"/>
              <a:buChar char="•"/>
              <a:defRPr/>
            </a:pPr>
            <a:endParaRPr lang="en-US" sz="2300" dirty="0"/>
          </a:p>
          <a:p>
            <a:pPr marL="389907" indent="-389907">
              <a:lnSpc>
                <a:spcPct val="110000"/>
              </a:lnSpc>
              <a:spcBef>
                <a:spcPct val="20000"/>
              </a:spcBef>
              <a:buFont typeface="Arial"/>
              <a:buChar char="•"/>
              <a:defRPr/>
            </a:pPr>
            <a:r>
              <a:rPr lang="en-US" sz="2600" dirty="0"/>
              <a:t>A FIGS set of 534 accessions was developed and screened in 2007 and 2008. </a:t>
            </a:r>
          </a:p>
          <a:p>
            <a:pPr marL="845350" lvl="1" indent="-389907">
              <a:lnSpc>
                <a:spcPct val="110000"/>
              </a:lnSpc>
              <a:spcBef>
                <a:spcPct val="20000"/>
              </a:spcBef>
              <a:buFont typeface="Arial"/>
              <a:buChar char="•"/>
              <a:defRPr/>
            </a:pPr>
            <a:r>
              <a:rPr lang="en-US" sz="2100" dirty="0"/>
              <a:t>Starting with 16 000 wheat landraces from VIR, ICARDA and AWCC.</a:t>
            </a:r>
          </a:p>
          <a:p>
            <a:pPr marL="845350" lvl="1" indent="-389907">
              <a:lnSpc>
                <a:spcPct val="110000"/>
              </a:lnSpc>
              <a:spcBef>
                <a:spcPct val="20000"/>
              </a:spcBef>
              <a:buFont typeface="Arial"/>
              <a:buChar char="•"/>
              <a:defRPr/>
            </a:pPr>
            <a:r>
              <a:rPr lang="en-US" sz="2100" dirty="0"/>
              <a:t>Excluding origin CHN, PAK, IND - were Sunn pest was only recently reported (6 328 accessions).</a:t>
            </a:r>
          </a:p>
          <a:p>
            <a:pPr marL="845350" lvl="1" indent="-389907">
              <a:lnSpc>
                <a:spcPct val="110000"/>
              </a:lnSpc>
              <a:spcBef>
                <a:spcPct val="20000"/>
              </a:spcBef>
              <a:buFont typeface="Arial"/>
              <a:buChar char="•"/>
              <a:defRPr/>
            </a:pPr>
            <a:r>
              <a:rPr lang="en-US" sz="2100" dirty="0"/>
              <a:t>One accession per collecting site (2 830 accessions).</a:t>
            </a:r>
          </a:p>
          <a:p>
            <a:pPr marL="845350" lvl="1" indent="-389907">
              <a:lnSpc>
                <a:spcPct val="110000"/>
              </a:lnSpc>
              <a:spcBef>
                <a:spcPct val="20000"/>
              </a:spcBef>
              <a:buFont typeface="Arial"/>
              <a:buChar char="•"/>
              <a:defRPr/>
            </a:pPr>
            <a:r>
              <a:rPr lang="en-US" sz="2100" dirty="0"/>
              <a:t>Excluding dry environments below 280 mm/year.</a:t>
            </a:r>
          </a:p>
          <a:p>
            <a:pPr marL="845350" lvl="1" indent="-389907">
              <a:lnSpc>
                <a:spcPct val="110000"/>
              </a:lnSpc>
              <a:spcBef>
                <a:spcPct val="20000"/>
              </a:spcBef>
              <a:buFont typeface="Arial"/>
              <a:buChar char="•"/>
              <a:defRPr/>
            </a:pPr>
            <a:r>
              <a:rPr lang="en-US" sz="2100" dirty="0"/>
              <a:t>Excluding sites of low winter temperature below 10 degrees Celsius (1 502 accessions).</a:t>
            </a:r>
          </a:p>
          <a:p>
            <a:pPr marL="845350" lvl="1" indent="-389907">
              <a:lnSpc>
                <a:spcPct val="110000"/>
              </a:lnSpc>
              <a:spcBef>
                <a:spcPct val="20000"/>
              </a:spcBef>
              <a:buFont typeface="Arial"/>
              <a:buChar char="•"/>
              <a:defRPr/>
            </a:pPr>
            <a:r>
              <a:rPr lang="en-US" sz="2100" dirty="0"/>
              <a:t>Reduced to 534 accessions, using PCA clustering.</a:t>
            </a:r>
          </a:p>
          <a:p>
            <a:pPr marL="845350" lvl="1" indent="-389907">
              <a:lnSpc>
                <a:spcPct val="110000"/>
              </a:lnSpc>
              <a:spcBef>
                <a:spcPct val="20000"/>
              </a:spcBef>
              <a:buFont typeface="Arial"/>
              <a:buChar char="•"/>
              <a:defRPr/>
            </a:pPr>
            <a:endParaRPr lang="en-US" sz="2300" dirty="0"/>
          </a:p>
          <a:p>
            <a:pPr>
              <a:lnSpc>
                <a:spcPct val="110000"/>
              </a:lnSpc>
              <a:spcBef>
                <a:spcPct val="20000"/>
              </a:spcBef>
              <a:defRPr/>
            </a:pPr>
            <a:r>
              <a:rPr lang="en-US" sz="2600" b="1" dirty="0"/>
              <a:t>	</a:t>
            </a:r>
            <a:r>
              <a:rPr lang="en-US" sz="2600" b="1" dirty="0">
                <a:solidFill>
                  <a:srgbClr val="FF0000"/>
                </a:solidFill>
              </a:rPr>
              <a:t>10 new resistant accessions were found!</a:t>
            </a:r>
            <a:endParaRPr lang="en-US" sz="2300" b="1" dirty="0">
              <a:solidFill>
                <a:srgbClr val="FF0000"/>
              </a:solidFill>
            </a:endParaRPr>
          </a:p>
          <a:p>
            <a:pPr marL="909807" lvl="1" indent="-389907">
              <a:lnSpc>
                <a:spcPct val="110000"/>
              </a:lnSpc>
              <a:spcBef>
                <a:spcPct val="20000"/>
              </a:spcBef>
              <a:buFont typeface="Arial"/>
              <a:buChar char="•"/>
            </a:pPr>
            <a:endParaRPr lang="en-US" sz="2300" dirty="0"/>
          </a:p>
          <a:p>
            <a:pPr marL="177734" lvl="1">
              <a:lnSpc>
                <a:spcPct val="110000"/>
              </a:lnSpc>
              <a:spcBef>
                <a:spcPct val="20000"/>
              </a:spcBef>
            </a:pPr>
            <a:r>
              <a:rPr lang="en-US" dirty="0"/>
              <a:t>Bouhssini, M., </a:t>
            </a:r>
            <a:r>
              <a:rPr lang="en-US" dirty="0" smtClean="0"/>
              <a:t>K. Street, A. </a:t>
            </a:r>
            <a:r>
              <a:rPr lang="en-US" dirty="0" err="1" smtClean="0"/>
              <a:t>Joubi</a:t>
            </a:r>
            <a:r>
              <a:rPr lang="en-US" dirty="0" smtClean="0"/>
              <a:t>, Z. Ibrahim, and F. </a:t>
            </a:r>
            <a:r>
              <a:rPr lang="en-US" dirty="0" err="1" smtClean="0"/>
              <a:t>Rihawi</a:t>
            </a:r>
            <a:r>
              <a:rPr lang="en-US" dirty="0" smtClean="0"/>
              <a:t> </a:t>
            </a:r>
            <a:r>
              <a:rPr lang="en-US" dirty="0"/>
              <a:t>(2009)</a:t>
            </a:r>
            <a:r>
              <a:rPr lang="en-US" dirty="0" smtClean="0"/>
              <a:t>. Sources </a:t>
            </a:r>
            <a:r>
              <a:rPr lang="en-US" dirty="0"/>
              <a:t>of wheat resistance to Sunn pest, </a:t>
            </a:r>
            <a:r>
              <a:rPr lang="en-US" i="1" dirty="0" err="1"/>
              <a:t>Eurygaster</a:t>
            </a:r>
            <a:r>
              <a:rPr lang="en-US" i="1" dirty="0"/>
              <a:t> </a:t>
            </a:r>
            <a:r>
              <a:rPr lang="en-US" i="1" dirty="0" err="1" smtClean="0"/>
              <a:t>integriceps</a:t>
            </a:r>
            <a:r>
              <a:rPr lang="en-US" dirty="0" smtClean="0"/>
              <a:t> </a:t>
            </a:r>
            <a:r>
              <a:rPr lang="en-US" dirty="0" err="1" smtClean="0"/>
              <a:t>Puton</a:t>
            </a:r>
            <a:r>
              <a:rPr lang="en-US" dirty="0"/>
              <a:t>, in Syria. </a:t>
            </a:r>
            <a:r>
              <a:rPr lang="en-US" i="1" dirty="0"/>
              <a:t>Genetic Resources and Crop </a:t>
            </a:r>
            <a:r>
              <a:rPr lang="en-US" i="1" dirty="0" smtClean="0"/>
              <a:t>Evolution </a:t>
            </a:r>
            <a:r>
              <a:rPr lang="en-US" dirty="0" smtClean="0"/>
              <a:t>56:1065-1069. doi:10.1007/s10722-009-9427-1 </a:t>
            </a:r>
            <a:endParaRPr lang="en-US" sz="2300" dirty="0"/>
          </a:p>
        </p:txBody>
      </p:sp>
    </p:spTree>
    <p:extLst>
      <p:ext uri="{BB962C8B-B14F-4D97-AF65-F5344CB8AC3E}">
        <p14:creationId xmlns:p14="http://schemas.microsoft.com/office/powerpoint/2010/main" val="146580622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medium.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92594" y="0"/>
            <a:ext cx="2896047" cy="7562850"/>
          </a:xfrm>
          <a:prstGeom prst="rect">
            <a:avLst/>
          </a:prstGeom>
        </p:spPr>
      </p:pic>
      <p:sp>
        <p:nvSpPr>
          <p:cNvPr id="2" name="Title 1"/>
          <p:cNvSpPr>
            <a:spLocks noGrp="1"/>
          </p:cNvSpPr>
          <p:nvPr>
            <p:ph type="title"/>
          </p:nvPr>
        </p:nvSpPr>
        <p:spPr>
          <a:xfrm>
            <a:off x="354233" y="228852"/>
            <a:ext cx="6502254" cy="816269"/>
          </a:xfrm>
        </p:spPr>
        <p:txBody>
          <a:bodyPr rtlCol="0">
            <a:normAutofit fontScale="90000"/>
          </a:bodyPr>
          <a:lstStyle/>
          <a:p>
            <a:pPr>
              <a:defRPr/>
            </a:pPr>
            <a:r>
              <a:rPr 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Powdery mildew on wheat</a:t>
            </a:r>
            <a:br>
              <a:rPr 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2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(Heuristic FIGS </a:t>
            </a:r>
            <a:r>
              <a:rPr lang="en-U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approach 2009)</a:t>
            </a:r>
            <a:endParaRPr lang="en-US" sz="2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Slide Number Placeholder 4"/>
          <p:cNvSpPr>
            <a:spLocks noGrp="1"/>
          </p:cNvSpPr>
          <p:nvPr>
            <p:ph type="sldNum" sz="quarter" idx="12"/>
          </p:nvPr>
        </p:nvSpPr>
        <p:spPr>
          <a:xfrm>
            <a:off x="10119806" y="7012057"/>
            <a:ext cx="445360" cy="402652"/>
          </a:xfrm>
        </p:spPr>
        <p:txBody>
          <a:bodyPr/>
          <a:lstStyle/>
          <a:p>
            <a:pPr>
              <a:defRPr/>
            </a:pPr>
            <a:fld id="{B5DD1209-57FA-B446-8D42-2BC882829A31}" type="slidenum">
              <a:rPr lang="en-US" smtClean="0">
                <a:solidFill>
                  <a:srgbClr val="FFFF00"/>
                </a:solidFill>
              </a:rPr>
              <a:pPr>
                <a:defRPr/>
              </a:pPr>
              <a:t>65</a:t>
            </a:fld>
            <a:endParaRPr lang="en-US" dirty="0">
              <a:solidFill>
                <a:srgbClr val="FFFF00"/>
              </a:solidFill>
            </a:endParaRPr>
          </a:p>
        </p:txBody>
      </p:sp>
      <p:sp>
        <p:nvSpPr>
          <p:cNvPr id="7" name="Rectangle 3"/>
          <p:cNvSpPr txBox="1">
            <a:spLocks noChangeArrowheads="1"/>
          </p:cNvSpPr>
          <p:nvPr/>
        </p:nvSpPr>
        <p:spPr>
          <a:xfrm>
            <a:off x="231751" y="1477169"/>
            <a:ext cx="7344816" cy="5904656"/>
          </a:xfrm>
          <a:prstGeom prst="rect">
            <a:avLst/>
          </a:prstGeom>
        </p:spPr>
        <p:txBody>
          <a:bodyPr vert="horz" lIns="103978" tIns="51987" rIns="103978" bIns="51987" rtlCol="0">
            <a:normAutofit lnSpcReduction="10000"/>
          </a:bodyPr>
          <a:lstStyle/>
          <a:p>
            <a:pPr marL="389907" indent="-389907">
              <a:lnSpc>
                <a:spcPct val="90000"/>
              </a:lnSpc>
              <a:spcBef>
                <a:spcPct val="20000"/>
              </a:spcBef>
              <a:buFont typeface="Arial"/>
              <a:buChar char="•"/>
              <a:defRPr/>
            </a:pPr>
            <a:r>
              <a:rPr lang="en-US" sz="2600" dirty="0"/>
              <a:t>A powdery mildew resistance set was derived based on the environmental conditions for PM hotspots.</a:t>
            </a:r>
          </a:p>
          <a:p>
            <a:pPr marL="389907" indent="-389907">
              <a:lnSpc>
                <a:spcPct val="90000"/>
              </a:lnSpc>
              <a:spcBef>
                <a:spcPct val="20000"/>
              </a:spcBef>
              <a:buFont typeface="Arial"/>
              <a:buChar char="•"/>
              <a:defRPr/>
            </a:pPr>
            <a:endParaRPr lang="en-US" sz="2600" dirty="0"/>
          </a:p>
          <a:p>
            <a:pPr marL="845350" lvl="1" indent="-389907">
              <a:lnSpc>
                <a:spcPct val="90000"/>
              </a:lnSpc>
              <a:spcBef>
                <a:spcPct val="20000"/>
              </a:spcBef>
              <a:buFont typeface="Arial"/>
              <a:buChar char="•"/>
              <a:defRPr/>
            </a:pPr>
            <a:r>
              <a:rPr lang="en-US" sz="2400" dirty="0"/>
              <a:t>Starting with 16,089 wheat landraces (6159 sites).</a:t>
            </a:r>
          </a:p>
          <a:p>
            <a:pPr marL="845350" lvl="1" indent="-389907">
              <a:lnSpc>
                <a:spcPct val="90000"/>
              </a:lnSpc>
              <a:spcBef>
                <a:spcPct val="20000"/>
              </a:spcBef>
              <a:buFont typeface="Arial"/>
              <a:buChar char="•"/>
              <a:defRPr/>
            </a:pPr>
            <a:r>
              <a:rPr lang="en-US" sz="2400" dirty="0"/>
              <a:t>FIGS subset of 1320 wheat accessions (420 sites).</a:t>
            </a:r>
          </a:p>
          <a:p>
            <a:pPr marL="845350" lvl="1" indent="-389907">
              <a:lnSpc>
                <a:spcPct val="90000"/>
              </a:lnSpc>
              <a:spcBef>
                <a:spcPct val="20000"/>
              </a:spcBef>
              <a:buFont typeface="Arial"/>
              <a:buChar char="•"/>
              <a:defRPr/>
            </a:pPr>
            <a:r>
              <a:rPr lang="en-US" sz="2400" b="1" dirty="0"/>
              <a:t>211 accessions </a:t>
            </a:r>
            <a:r>
              <a:rPr lang="en-US" sz="2400" dirty="0"/>
              <a:t>were scored as resistant in the field trials.</a:t>
            </a:r>
          </a:p>
          <a:p>
            <a:pPr marL="389907" indent="-389907">
              <a:lnSpc>
                <a:spcPct val="90000"/>
              </a:lnSpc>
              <a:spcBef>
                <a:spcPct val="20000"/>
              </a:spcBef>
              <a:buFont typeface="Arial"/>
              <a:buChar char="•"/>
              <a:defRPr/>
            </a:pPr>
            <a:endParaRPr lang="en-US" sz="2600" dirty="0"/>
          </a:p>
          <a:p>
            <a:pPr marL="909807" lvl="1" indent="-389907">
              <a:lnSpc>
                <a:spcPct val="90000"/>
              </a:lnSpc>
              <a:spcBef>
                <a:spcPct val="20000"/>
              </a:spcBef>
              <a:buFont typeface="Arial"/>
              <a:buChar char="•"/>
            </a:pPr>
            <a:r>
              <a:rPr lang="en-US" sz="2300" dirty="0"/>
              <a:t>Only 7 resistance alleles (</a:t>
            </a:r>
            <a:r>
              <a:rPr lang="en-US" sz="2300" i="1" dirty="0"/>
              <a:t>Pm3a</a:t>
            </a:r>
            <a:r>
              <a:rPr lang="en-US" sz="2300" dirty="0"/>
              <a:t> to </a:t>
            </a:r>
            <a:r>
              <a:rPr lang="en-US" sz="2300" i="1" dirty="0"/>
              <a:t>Pm3g</a:t>
            </a:r>
            <a:r>
              <a:rPr lang="en-US" sz="2300" dirty="0"/>
              <a:t>) were previously known at the </a:t>
            </a:r>
            <a:r>
              <a:rPr lang="en-US" sz="2300" i="1" dirty="0"/>
              <a:t>Pm3</a:t>
            </a:r>
            <a:r>
              <a:rPr lang="en-US" sz="2300" dirty="0"/>
              <a:t> locus.</a:t>
            </a:r>
          </a:p>
          <a:p>
            <a:pPr marL="909807" lvl="1" indent="-389907">
              <a:lnSpc>
                <a:spcPct val="90000"/>
              </a:lnSpc>
              <a:spcBef>
                <a:spcPct val="20000"/>
              </a:spcBef>
              <a:buFont typeface="Arial"/>
              <a:buChar char="•"/>
            </a:pPr>
            <a:r>
              <a:rPr lang="en-US" sz="2300" b="1" dirty="0" smtClean="0">
                <a:solidFill>
                  <a:srgbClr val="FF0000"/>
                </a:solidFill>
              </a:rPr>
              <a:t>7 </a:t>
            </a:r>
            <a:r>
              <a:rPr lang="en-US" sz="2300" b="1" dirty="0">
                <a:solidFill>
                  <a:srgbClr val="FF0000"/>
                </a:solidFill>
              </a:rPr>
              <a:t>new resistance alleles </a:t>
            </a:r>
            <a:r>
              <a:rPr lang="en-US" sz="2300" dirty="0"/>
              <a:t>(</a:t>
            </a:r>
            <a:r>
              <a:rPr lang="en-US" sz="2300" i="1" dirty="0"/>
              <a:t>Pm3h</a:t>
            </a:r>
            <a:r>
              <a:rPr lang="en-US" sz="2300" dirty="0"/>
              <a:t> to </a:t>
            </a:r>
            <a:r>
              <a:rPr lang="en-US" sz="2300" i="1" dirty="0"/>
              <a:t>Pm3n</a:t>
            </a:r>
            <a:r>
              <a:rPr lang="en-US" sz="2300" dirty="0" smtClean="0"/>
              <a:t>) were found in this study.</a:t>
            </a:r>
            <a:endParaRPr lang="en-US" sz="2300" dirty="0"/>
          </a:p>
          <a:p>
            <a:pPr marL="177734" lvl="1">
              <a:lnSpc>
                <a:spcPct val="90000"/>
              </a:lnSpc>
              <a:spcBef>
                <a:spcPct val="20000"/>
              </a:spcBef>
            </a:pPr>
            <a:endParaRPr lang="en-US" dirty="0"/>
          </a:p>
          <a:p>
            <a:pPr marL="177734" lvl="1">
              <a:lnSpc>
                <a:spcPct val="90000"/>
              </a:lnSpc>
              <a:spcBef>
                <a:spcPct val="20000"/>
              </a:spcBef>
            </a:pPr>
            <a:endParaRPr lang="en-US" sz="1600" dirty="0" smtClean="0"/>
          </a:p>
          <a:p>
            <a:pPr marL="177734" lvl="1">
              <a:lnSpc>
                <a:spcPct val="90000"/>
              </a:lnSpc>
              <a:spcBef>
                <a:spcPct val="20000"/>
              </a:spcBef>
            </a:pPr>
            <a:r>
              <a:rPr lang="en-US" sz="1600" dirty="0" smtClean="0"/>
              <a:t>Bhullar, N.K., K. Street, M. Mackay, N. Yahiaoui, and B. Keller (</a:t>
            </a:r>
            <a:r>
              <a:rPr lang="en-US" sz="1600" dirty="0"/>
              <a:t>2009)</a:t>
            </a:r>
            <a:r>
              <a:rPr lang="en-US" sz="1600" dirty="0" smtClean="0"/>
              <a:t>. Unlocking wheat genetic resources for the molecular identification of previously undescribed functional alleles at the </a:t>
            </a:r>
            <a:r>
              <a:rPr lang="en-US" sz="1600" i="1" dirty="0" smtClean="0"/>
              <a:t>Pm3</a:t>
            </a:r>
            <a:r>
              <a:rPr lang="en-US" sz="1600" dirty="0" smtClean="0"/>
              <a:t> resistance locus. </a:t>
            </a:r>
            <a:r>
              <a:rPr lang="en-US" sz="1600" i="1" dirty="0" smtClean="0"/>
              <a:t>PNAS</a:t>
            </a:r>
            <a:r>
              <a:rPr lang="en-US" sz="1600" dirty="0" smtClean="0"/>
              <a:t> 106(23):9519-9524. </a:t>
            </a:r>
            <a:r>
              <a:rPr lang="es-ES_tradnl" sz="1600" dirty="0" smtClean="0"/>
              <a:t>doi:10.1073</a:t>
            </a:r>
            <a:r>
              <a:rPr lang="es-ES_tradnl" sz="1600" dirty="0"/>
              <a:t>/pnas.</a:t>
            </a:r>
            <a:r>
              <a:rPr lang="es-ES_tradnl" sz="1600" dirty="0" smtClean="0"/>
              <a:t>0904152106</a:t>
            </a:r>
            <a:endParaRPr lang="en-US" sz="2000" dirty="0"/>
          </a:p>
        </p:txBody>
      </p:sp>
      <p:sp>
        <p:nvSpPr>
          <p:cNvPr id="4" name="Rectangle 3"/>
          <p:cNvSpPr/>
          <p:nvPr/>
        </p:nvSpPr>
        <p:spPr>
          <a:xfrm>
            <a:off x="8944723" y="6135904"/>
            <a:ext cx="1296143" cy="707876"/>
          </a:xfrm>
          <a:prstGeom prst="rect">
            <a:avLst/>
          </a:prstGeom>
          <a:solidFill>
            <a:schemeClr val="tx2">
              <a:alpha val="25000"/>
            </a:schemeClr>
          </a:solidFill>
        </p:spPr>
        <p:txBody>
          <a:bodyPr wrap="square" lIns="91405" tIns="45703" rIns="91405" bIns="45703">
            <a:spAutoFit/>
          </a:bodyPr>
          <a:lstStyle/>
          <a:p>
            <a:r>
              <a:rPr lang="en-US" sz="1000" dirty="0">
                <a:solidFill>
                  <a:srgbClr val="FFFFFF"/>
                </a:solidFill>
              </a:rPr>
              <a:t>Powdery mildew on wheat. Bhullar et al (2009) PNAS 106: 9519-9524, Fig 2.</a:t>
            </a:r>
          </a:p>
        </p:txBody>
      </p:sp>
      <p:pic>
        <p:nvPicPr>
          <p:cNvPr id="11" name="Picture 10" descr="PNAS cover 2009 vol 106 issue 23.gi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936607" y="5797649"/>
            <a:ext cx="965033" cy="1281910"/>
          </a:xfrm>
          <a:prstGeom prst="rect">
            <a:avLst/>
          </a:prstGeom>
          <a:ln>
            <a:solidFill>
              <a:schemeClr val="bg1">
                <a:lumMod val="50000"/>
              </a:schemeClr>
            </a:solidFill>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24890662"/>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W-Fält.jpg"/>
          <p:cNvPicPr>
            <a:picLocks noChangeAspect="1"/>
          </p:cNvPicPr>
          <p:nvPr/>
        </p:nvPicPr>
        <p:blipFill>
          <a:blip r:embed="rId3"/>
          <a:srcRect/>
          <a:stretch>
            <a:fillRect/>
          </a:stretch>
        </p:blipFill>
        <p:spPr bwMode="auto">
          <a:xfrm>
            <a:off x="-22275" y="6829447"/>
            <a:ext cx="3768858" cy="733426"/>
          </a:xfrm>
          <a:prstGeom prst="rect">
            <a:avLst/>
          </a:prstGeom>
          <a:noFill/>
          <a:ln w="9525">
            <a:noFill/>
            <a:miter lim="800000"/>
            <a:headEnd/>
            <a:tailEnd/>
          </a:ln>
        </p:spPr>
      </p:pic>
      <p:pic>
        <p:nvPicPr>
          <p:cNvPr id="9" name="Picture 10" descr="SW_field.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451538" y="6829447"/>
            <a:ext cx="3768858" cy="733426"/>
          </a:xfrm>
          <a:prstGeom prst="rect">
            <a:avLst/>
          </a:prstGeom>
          <a:noFill/>
          <a:ln w="9525">
            <a:solidFill>
              <a:schemeClr val="bg1">
                <a:lumMod val="50000"/>
              </a:schemeClr>
            </a:solidFill>
            <a:miter lim="800000"/>
            <a:headEnd/>
            <a:tailEnd/>
          </a:ln>
        </p:spPr>
      </p:pic>
      <p:pic>
        <p:nvPicPr>
          <p:cNvPr id="15" name="Picture 14" descr="Screen shot 2009-11-25 at 21.45.29.png"/>
          <p:cNvPicPr>
            <a:picLocks noChangeAspect="1"/>
          </p:cNvPicPr>
          <p:nvPr/>
        </p:nvPicPr>
        <p:blipFill>
          <a:blip r:embed="rId5"/>
          <a:stretch>
            <a:fillRect/>
          </a:stretch>
        </p:blipFill>
        <p:spPr>
          <a:xfrm>
            <a:off x="0" y="672253"/>
            <a:ext cx="10688638" cy="6157172"/>
          </a:xfrm>
          <a:prstGeom prst="rect">
            <a:avLst/>
          </a:prstGeom>
        </p:spPr>
      </p:pic>
      <p:sp>
        <p:nvSpPr>
          <p:cNvPr id="2" name="Title 1"/>
          <p:cNvSpPr>
            <a:spLocks noGrp="1"/>
          </p:cNvSpPr>
          <p:nvPr>
            <p:ph type="title"/>
          </p:nvPr>
        </p:nvSpPr>
        <p:spPr>
          <a:xfrm>
            <a:off x="89084" y="19"/>
            <a:ext cx="10510495" cy="672253"/>
          </a:xfrm>
        </p:spPr>
        <p:txBody>
          <a:bodyPr rtlCol="0">
            <a:noAutofit/>
          </a:bodyPr>
          <a:lstStyle/>
          <a:p>
            <a:pPr>
              <a:defRPr/>
            </a:pPr>
            <a:r>
              <a:rPr 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Morphological traits in Nordic Barley </a:t>
            </a:r>
            <a:r>
              <a:rPr lang="en-US" sz="36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landraces</a:t>
            </a:r>
            <a:endParaRPr 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7" name="Picture 4" descr="Bjørke_forsøksgård.png"/>
          <p:cNvPicPr>
            <a:picLocks noChangeAspect="1"/>
          </p:cNvPicPr>
          <p:nvPr/>
        </p:nvPicPr>
        <p:blipFill>
          <a:blip r:embed="rId6"/>
          <a:srcRect/>
          <a:stretch>
            <a:fillRect/>
          </a:stretch>
        </p:blipFill>
        <p:spPr bwMode="auto">
          <a:xfrm>
            <a:off x="5570" y="6829447"/>
            <a:ext cx="3445973" cy="733426"/>
          </a:xfrm>
          <a:prstGeom prst="rect">
            <a:avLst/>
          </a:prstGeom>
          <a:noFill/>
          <a:ln w="9525">
            <a:solidFill>
              <a:schemeClr val="bg1">
                <a:lumMod val="50000"/>
              </a:schemeClr>
            </a:solidFill>
            <a:miter lim="800000"/>
            <a:headEnd/>
            <a:tailEnd/>
          </a:ln>
        </p:spPr>
      </p:pic>
      <p:pic>
        <p:nvPicPr>
          <p:cNvPr id="8" name="Picture 7" descr="Priekuli_Breeding_Inst_plava_zala.jp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214832" y="6861338"/>
            <a:ext cx="3473807" cy="733426"/>
          </a:xfrm>
          <a:prstGeom prst="rect">
            <a:avLst/>
          </a:prstGeom>
          <a:noFill/>
          <a:ln w="9525">
            <a:solidFill>
              <a:schemeClr val="bg1">
                <a:lumMod val="50000"/>
              </a:schemeClr>
            </a:solidFill>
            <a:miter lim="800000"/>
            <a:headEnd/>
            <a:tailEnd/>
          </a:ln>
        </p:spPr>
      </p:pic>
      <p:pic>
        <p:nvPicPr>
          <p:cNvPr id="10" name="Picture 9"/>
          <p:cNvPicPr>
            <a:picLocks noChangeAspect="1"/>
          </p:cNvPicPr>
          <p:nvPr/>
        </p:nvPicPr>
        <p:blipFill>
          <a:blip r:embed="rId8"/>
          <a:stretch>
            <a:fillRect/>
          </a:stretch>
        </p:blipFill>
        <p:spPr>
          <a:xfrm>
            <a:off x="276279" y="2269258"/>
            <a:ext cx="531536" cy="651028"/>
          </a:xfrm>
          <a:prstGeom prst="rect">
            <a:avLst/>
          </a:prstGeom>
          <a:ln>
            <a:solidFill>
              <a:schemeClr val="bg1">
                <a:lumMod val="50000"/>
              </a:schemeClr>
            </a:solidFill>
          </a:ln>
          <a:effectLst>
            <a:outerShdw blurRad="50800" dist="38100" dir="2700000" algn="tl" rotWithShape="0">
              <a:srgbClr val="000000">
                <a:alpha val="43000"/>
              </a:srgbClr>
            </a:outerShdw>
          </a:effectLst>
        </p:spPr>
      </p:pic>
      <p:sp>
        <p:nvSpPr>
          <p:cNvPr id="11" name="Rectangle 10"/>
          <p:cNvSpPr/>
          <p:nvPr/>
        </p:nvSpPr>
        <p:spPr>
          <a:xfrm>
            <a:off x="807815" y="2294637"/>
            <a:ext cx="3445014" cy="584416"/>
          </a:xfrm>
          <a:prstGeom prst="rect">
            <a:avLst/>
          </a:prstGeom>
        </p:spPr>
        <p:txBody>
          <a:bodyPr wrap="square" lIns="91091" tIns="45542" rIns="91091" bIns="45542">
            <a:spAutoFit/>
          </a:bodyPr>
          <a:lstStyle/>
          <a:p>
            <a:r>
              <a:rPr 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Field observations by Agnese Kolodinska Brantestam (2002 to 2003)</a:t>
            </a:r>
            <a:endParaRPr 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Rectangle 16"/>
          <p:cNvSpPr/>
          <p:nvPr/>
        </p:nvSpPr>
        <p:spPr>
          <a:xfrm>
            <a:off x="7360545" y="7290755"/>
            <a:ext cx="1188293" cy="292028"/>
          </a:xfrm>
          <a:prstGeom prst="rect">
            <a:avLst/>
          </a:prstGeom>
        </p:spPr>
        <p:txBody>
          <a:bodyPr wrap="square" lIns="91091" tIns="45542" rIns="91091" bIns="45542">
            <a:spAutoFit/>
          </a:bodyPr>
          <a:lstStyle/>
          <a:p>
            <a:r>
              <a:rPr lang="en-US" sz="1300" dirty="0">
                <a:solidFill>
                  <a:srgbClr val="FFFFFF"/>
                </a:solidFill>
              </a:rPr>
              <a:t>Priekuli (LVA)</a:t>
            </a:r>
          </a:p>
        </p:txBody>
      </p:sp>
      <p:sp>
        <p:nvSpPr>
          <p:cNvPr id="18" name="Rectangle 17"/>
          <p:cNvSpPr/>
          <p:nvPr/>
        </p:nvSpPr>
        <p:spPr>
          <a:xfrm>
            <a:off x="2143299" y="7258862"/>
            <a:ext cx="1256798" cy="292028"/>
          </a:xfrm>
          <a:prstGeom prst="rect">
            <a:avLst/>
          </a:prstGeom>
        </p:spPr>
        <p:txBody>
          <a:bodyPr wrap="square" lIns="91091" tIns="45542" rIns="91091" bIns="45542">
            <a:spAutoFit/>
          </a:bodyPr>
          <a:lstStyle/>
          <a:p>
            <a:pPr algn="r"/>
            <a:r>
              <a:rPr lang="en-US" sz="1300" dirty="0">
                <a:solidFill>
                  <a:srgbClr val="FFFFFF"/>
                </a:solidFill>
              </a:rPr>
              <a:t>Bjørke (NOR)</a:t>
            </a:r>
          </a:p>
        </p:txBody>
      </p:sp>
      <p:sp>
        <p:nvSpPr>
          <p:cNvPr id="19" name="Rectangle 18"/>
          <p:cNvSpPr/>
          <p:nvPr/>
        </p:nvSpPr>
        <p:spPr>
          <a:xfrm>
            <a:off x="3603965" y="7258862"/>
            <a:ext cx="1567781" cy="292028"/>
          </a:xfrm>
          <a:prstGeom prst="rect">
            <a:avLst/>
          </a:prstGeom>
        </p:spPr>
        <p:txBody>
          <a:bodyPr wrap="square" lIns="91091" tIns="45542" rIns="91091" bIns="45542">
            <a:spAutoFit/>
          </a:bodyPr>
          <a:lstStyle/>
          <a:p>
            <a:r>
              <a:rPr lang="en-US" sz="1300" dirty="0">
                <a:solidFill>
                  <a:srgbClr val="FFFFFF"/>
                </a:solidFill>
              </a:rPr>
              <a:t>Landskrona (SWE)</a:t>
            </a:r>
          </a:p>
        </p:txBody>
      </p:sp>
      <p:cxnSp>
        <p:nvCxnSpPr>
          <p:cNvPr id="20" name="Straight Connector 19"/>
          <p:cNvCxnSpPr/>
          <p:nvPr/>
        </p:nvCxnSpPr>
        <p:spPr>
          <a:xfrm>
            <a:off x="0" y="6829442"/>
            <a:ext cx="10688638" cy="1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0" y="672270"/>
            <a:ext cx="10688638" cy="1751"/>
          </a:xfrm>
          <a:prstGeom prst="line">
            <a:avLst/>
          </a:prstGeom>
        </p:spPr>
        <p:style>
          <a:lnRef idx="2">
            <a:schemeClr val="accent1"/>
          </a:lnRef>
          <a:fillRef idx="0">
            <a:schemeClr val="accent1"/>
          </a:fillRef>
          <a:effectRef idx="1">
            <a:schemeClr val="accent1"/>
          </a:effectRef>
          <a:fontRef idx="minor">
            <a:schemeClr val="tx1"/>
          </a:fontRef>
        </p:style>
      </p:cxnSp>
      <p:sp>
        <p:nvSpPr>
          <p:cNvPr id="22" name="Slide Number Placeholder 13"/>
          <p:cNvSpPr>
            <a:spLocks noGrp="1"/>
          </p:cNvSpPr>
          <p:nvPr>
            <p:ph type="sldNum" sz="quarter" idx="12"/>
          </p:nvPr>
        </p:nvSpPr>
        <p:spPr>
          <a:xfrm>
            <a:off x="9992519" y="7112573"/>
            <a:ext cx="534432" cy="402652"/>
          </a:xfrm>
        </p:spPr>
        <p:txBody>
          <a:bodyPr/>
          <a:lstStyle/>
          <a:p>
            <a:pPr>
              <a:defRPr/>
            </a:pPr>
            <a:fld id="{C123A2F8-7B5E-FB4E-B602-4CE3CA3B3DB7}" type="slidenum">
              <a:rPr lang="en-US" smtClean="0">
                <a:solidFill>
                  <a:srgbClr val="FFFF00"/>
                </a:solidFill>
              </a:rPr>
              <a:pPr>
                <a:defRPr/>
              </a:pPr>
              <a:t>66</a:t>
            </a:fld>
            <a:endParaRPr lang="en-US" dirty="0">
              <a:solidFill>
                <a:srgbClr val="FFFF00"/>
              </a:solidFill>
            </a:endParaRPr>
          </a:p>
        </p:txBody>
      </p:sp>
      <p:cxnSp>
        <p:nvCxnSpPr>
          <p:cNvPr id="4" name="Straight Arrow Connector 3"/>
          <p:cNvCxnSpPr/>
          <p:nvPr/>
        </p:nvCxnSpPr>
        <p:spPr>
          <a:xfrm flipV="1">
            <a:off x="8224639" y="5776598"/>
            <a:ext cx="1296144" cy="1533219"/>
          </a:xfrm>
          <a:prstGeom prst="straightConnector1">
            <a:avLst/>
          </a:prstGeom>
          <a:ln w="44450">
            <a:solidFill>
              <a:schemeClr val="accent6"/>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696247" y="6352665"/>
            <a:ext cx="1296144" cy="957152"/>
          </a:xfrm>
          <a:prstGeom prst="straightConnector1">
            <a:avLst/>
          </a:prstGeom>
          <a:ln w="44450">
            <a:solidFill>
              <a:schemeClr val="accent6"/>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3040063" y="4213478"/>
            <a:ext cx="2592288" cy="3045384"/>
          </a:xfrm>
          <a:prstGeom prst="straightConnector1">
            <a:avLst/>
          </a:prstGeom>
          <a:ln w="44450">
            <a:solidFill>
              <a:schemeClr val="accent6"/>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204269" y="973113"/>
            <a:ext cx="5212058" cy="1077184"/>
          </a:xfrm>
          <a:prstGeom prst="rect">
            <a:avLst/>
          </a:prstGeom>
        </p:spPr>
        <p:txBody>
          <a:bodyPr wrap="square" lIns="91405" tIns="45703" rIns="91405" bIns="45703">
            <a:spAutoFit/>
          </a:bodyPr>
          <a:lstStyle/>
          <a:p>
            <a:pPr defTabSz="520013">
              <a:defRPr/>
            </a:pPr>
            <a:r>
              <a:rPr 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rPr>
              <a:t>Endresen, D.T.F. (2010). Predictive association between trait data and ecogeographic data for Nordic barley landraces. </a:t>
            </a:r>
            <a:r>
              <a:rPr lang="en-US" sz="1600" i="1" dirty="0">
                <a:ln w="18415" cmpd="sng">
                  <a:solidFill>
                    <a:srgbClr val="FFFFFF"/>
                  </a:solidFill>
                  <a:prstDash val="solid"/>
                </a:ln>
                <a:solidFill>
                  <a:srgbClr val="FFFFFF"/>
                </a:solidFill>
                <a:effectLst>
                  <a:outerShdw blurRad="63500" dir="3600000" algn="tl" rotWithShape="0">
                    <a:srgbClr val="000000">
                      <a:alpha val="70000"/>
                    </a:srgbClr>
                  </a:outerShdw>
                </a:effectLst>
              </a:rPr>
              <a:t>Crop Science </a:t>
            </a:r>
            <a:r>
              <a:rPr 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rPr>
              <a:t>50: 2418-2430. DOI: 10.2135/cropsci2010.03.0174</a:t>
            </a:r>
          </a:p>
        </p:txBody>
      </p:sp>
      <p:sp>
        <p:nvSpPr>
          <p:cNvPr id="31" name="Rectangle 30"/>
          <p:cNvSpPr/>
          <p:nvPr/>
        </p:nvSpPr>
        <p:spPr>
          <a:xfrm>
            <a:off x="222604" y="4318940"/>
            <a:ext cx="2673444" cy="830637"/>
          </a:xfrm>
          <a:prstGeom prst="rect">
            <a:avLst/>
          </a:prstGeom>
        </p:spPr>
        <p:txBody>
          <a:bodyPr wrap="square" lIns="91091" tIns="45542" rIns="91091" bIns="45542">
            <a:spAutoFit/>
          </a:bodyPr>
          <a:lstStyle/>
          <a:p>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Multi-way N-PLS data analysis</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82"/>
          <p:cNvGrpSpPr/>
          <p:nvPr/>
        </p:nvGrpSpPr>
        <p:grpSpPr>
          <a:xfrm>
            <a:off x="2071399" y="3871950"/>
            <a:ext cx="2494016" cy="2381869"/>
            <a:chOff x="6553200" y="2488319"/>
            <a:chExt cx="2133600" cy="2159881"/>
          </a:xfrm>
        </p:grpSpPr>
        <p:sp>
          <p:nvSpPr>
            <p:cNvPr id="218" name="Cube 217"/>
            <p:cNvSpPr/>
            <p:nvPr/>
          </p:nvSpPr>
          <p:spPr>
            <a:xfrm>
              <a:off x="6553200" y="2498442"/>
              <a:ext cx="2125692" cy="2149758"/>
            </a:xfrm>
            <a:prstGeom prst="cube">
              <a:avLst>
                <a:gd name="adj" fmla="val 10062"/>
              </a:avLst>
            </a:prstGeom>
            <a:solidFill>
              <a:schemeClr val="accent6"/>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19" name="Straight Connector 218"/>
            <p:cNvCxnSpPr/>
            <p:nvPr/>
          </p:nvCxnSpPr>
          <p:spPr>
            <a:xfrm>
              <a:off x="6562009" y="3954361"/>
              <a:ext cx="1890000" cy="1588"/>
            </a:xfrm>
            <a:prstGeom prst="line">
              <a:avLst/>
            </a:prstGeom>
            <a:ln>
              <a:solidFill>
                <a:schemeClr val="accent2">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rot="16200000" flipH="1">
              <a:off x="6058332" y="3677443"/>
              <a:ext cx="1939925"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rot="16200000" flipH="1">
              <a:off x="6375132" y="3677161"/>
              <a:ext cx="1938338" cy="1587"/>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rot="16200000" flipH="1">
              <a:off x="6216732" y="3677161"/>
              <a:ext cx="1938338"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rot="16200000" flipH="1">
              <a:off x="5903532" y="3677161"/>
              <a:ext cx="1938338"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rot="16200000" flipH="1">
              <a:off x="5745132" y="3677161"/>
              <a:ext cx="1938338"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rot="16200000" flipH="1">
              <a:off x="6846732" y="3677161"/>
              <a:ext cx="1939925"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rot="16200000" flipH="1">
              <a:off x="7163532" y="3677161"/>
              <a:ext cx="1938338" cy="1587"/>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rot="16200000" flipH="1">
              <a:off x="7005132" y="3677161"/>
              <a:ext cx="1938338"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rot="16200000" flipH="1">
              <a:off x="6688332" y="3677161"/>
              <a:ext cx="1938338"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rot="16200000" flipH="1">
              <a:off x="6533532" y="3677161"/>
              <a:ext cx="1938338"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p:nvCxnSpPr>
          <p:spPr>
            <a:xfrm rot="16200000" flipH="1">
              <a:off x="7318332" y="3677161"/>
              <a:ext cx="1938338" cy="1587"/>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6562332" y="4091161"/>
              <a:ext cx="1890000" cy="1588"/>
            </a:xfrm>
            <a:prstGeom prst="line">
              <a:avLst/>
            </a:prstGeom>
            <a:ln w="12700">
              <a:solidFill>
                <a:schemeClr val="accent2">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p:nvCxnSpPr>
          <p:spPr>
            <a:xfrm>
              <a:off x="6562009" y="3954361"/>
              <a:ext cx="1890000" cy="1588"/>
            </a:xfrm>
            <a:prstGeom prst="line">
              <a:avLst/>
            </a:prstGeom>
            <a:ln w="12700">
              <a:solidFill>
                <a:schemeClr val="accent2">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p:nvCxnSpPr>
          <p:spPr>
            <a:xfrm>
              <a:off x="6562009" y="3813961"/>
              <a:ext cx="1889125" cy="1588"/>
            </a:xfrm>
            <a:prstGeom prst="line">
              <a:avLst/>
            </a:prstGeom>
            <a:ln>
              <a:solidFill>
                <a:schemeClr val="accent2">
                  <a:lumMod val="7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a:off x="6562332" y="3677161"/>
              <a:ext cx="1889125"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6562332" y="3540361"/>
              <a:ext cx="1889125"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p:nvCxnSpPr>
          <p:spPr>
            <a:xfrm>
              <a:off x="6562009" y="3399961"/>
              <a:ext cx="1889125"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p:nvCxnSpPr>
          <p:spPr>
            <a:xfrm>
              <a:off x="6562009" y="3263161"/>
              <a:ext cx="18900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a:off x="6562009" y="3122761"/>
              <a:ext cx="1889125"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a:xfrm>
              <a:off x="6562009" y="2985961"/>
              <a:ext cx="1889125" cy="3175"/>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6562009" y="2845561"/>
              <a:ext cx="1889125"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6562332" y="4231561"/>
              <a:ext cx="1890000" cy="1588"/>
            </a:xfrm>
            <a:prstGeom prst="line">
              <a:avLst/>
            </a:prstGeom>
            <a:ln w="12700">
              <a:solidFill>
                <a:schemeClr val="accent2">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rot="5400000" flipH="1" flipV="1">
              <a:off x="6704580" y="2489340"/>
              <a:ext cx="218189" cy="216148"/>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flipV="1">
              <a:off x="6875533" y="2491479"/>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V="1">
              <a:off x="7030333" y="2491479"/>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flipV="1">
              <a:off x="7188733" y="2491479"/>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flipV="1">
              <a:off x="7347133" y="2491479"/>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flipV="1">
              <a:off x="7505533" y="2491479"/>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flipV="1">
              <a:off x="7660333" y="2491479"/>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flipV="1">
              <a:off x="7818733" y="2491479"/>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flipV="1">
              <a:off x="7977133" y="2491479"/>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flipV="1">
              <a:off x="8135533" y="2491479"/>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p:nvCxnSpPr>
          <p:spPr>
            <a:xfrm flipV="1">
              <a:off x="8290333" y="2491479"/>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flipV="1">
              <a:off x="8458200" y="2904792"/>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flipV="1">
              <a:off x="8468505" y="3048792"/>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p:nvCxnSpPr>
          <p:spPr>
            <a:xfrm flipV="1">
              <a:off x="8468505" y="2760792"/>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flipV="1">
              <a:off x="8468505" y="2616792"/>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flipV="1">
              <a:off x="8458200" y="3462792"/>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flipV="1">
              <a:off x="8468505" y="3599592"/>
              <a:ext cx="218295" cy="216513"/>
            </a:xfrm>
            <a:prstGeom prst="line">
              <a:avLst/>
            </a:prstGeom>
            <a:ln cap="rnd">
              <a:solidFill>
                <a:schemeClr val="accent2">
                  <a:lumMod val="7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p:nvCxnSpPr>
          <p:spPr>
            <a:xfrm flipV="1">
              <a:off x="8468505" y="3329592"/>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flipV="1">
              <a:off x="8468505" y="3192792"/>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flipV="1">
              <a:off x="8458200" y="3751992"/>
              <a:ext cx="218295" cy="216513"/>
            </a:xfrm>
            <a:prstGeom prst="line">
              <a:avLst/>
            </a:prstGeom>
            <a:ln cap="rnd">
              <a:solidFill>
                <a:schemeClr val="accent2">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flipV="1">
              <a:off x="8468505" y="3863079"/>
              <a:ext cx="218295" cy="216513"/>
            </a:xfrm>
            <a:prstGeom prst="line">
              <a:avLst/>
            </a:prstGeom>
            <a:ln w="12700" cap="rnd" cmpd="sng">
              <a:solidFill>
                <a:schemeClr val="accent2">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flipV="1">
              <a:off x="8458200" y="4015479"/>
              <a:ext cx="218295" cy="216513"/>
            </a:xfrm>
            <a:prstGeom prst="line">
              <a:avLst/>
            </a:prstGeom>
            <a:ln w="12700" cap="rnd" cmpd="sng">
              <a:solidFill>
                <a:schemeClr val="accent2">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3" name="Group 280"/>
          <p:cNvGrpSpPr/>
          <p:nvPr/>
        </p:nvGrpSpPr>
        <p:grpSpPr>
          <a:xfrm>
            <a:off x="1653937" y="4329658"/>
            <a:ext cx="2494016" cy="2381869"/>
            <a:chOff x="3886200" y="2485342"/>
            <a:chExt cx="2133600" cy="2159881"/>
          </a:xfrm>
        </p:grpSpPr>
        <p:sp>
          <p:nvSpPr>
            <p:cNvPr id="134" name="Cube 133"/>
            <p:cNvSpPr/>
            <p:nvPr/>
          </p:nvSpPr>
          <p:spPr>
            <a:xfrm>
              <a:off x="3886200" y="2495465"/>
              <a:ext cx="2125692" cy="2149758"/>
            </a:xfrm>
            <a:prstGeom prst="cube">
              <a:avLst>
                <a:gd name="adj" fmla="val 10062"/>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35" name="Straight Connector 134"/>
            <p:cNvCxnSpPr/>
            <p:nvPr/>
          </p:nvCxnSpPr>
          <p:spPr>
            <a:xfrm>
              <a:off x="3895009" y="3951384"/>
              <a:ext cx="1890000" cy="1588"/>
            </a:xfrm>
            <a:prstGeom prst="line">
              <a:avLst/>
            </a:prstGeom>
            <a:ln>
              <a:solidFill>
                <a:schemeClr val="accent3">
                  <a:lumMod val="5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rot="16200000" flipH="1">
              <a:off x="3391332" y="3674466"/>
              <a:ext cx="1939925"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rot="16200000" flipH="1">
              <a:off x="3708132" y="3674184"/>
              <a:ext cx="1938338" cy="1587"/>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rot="16200000" flipH="1">
              <a:off x="3549732" y="3674184"/>
              <a:ext cx="1938338"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rot="16200000" flipH="1">
              <a:off x="3236532" y="3674184"/>
              <a:ext cx="1938338"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rot="16200000" flipH="1">
              <a:off x="3078132" y="3674184"/>
              <a:ext cx="1938338"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rot="16200000" flipH="1">
              <a:off x="4179732" y="3674184"/>
              <a:ext cx="1939925"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rot="16200000" flipH="1">
              <a:off x="4496532" y="3674184"/>
              <a:ext cx="1938338" cy="1587"/>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rot="16200000" flipH="1">
              <a:off x="4338132" y="3674184"/>
              <a:ext cx="1938338"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rot="16200000" flipH="1">
              <a:off x="4021332" y="3674184"/>
              <a:ext cx="1938338"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rot="16200000" flipH="1">
              <a:off x="3866532" y="3674184"/>
              <a:ext cx="1938338"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rot="16200000" flipH="1">
              <a:off x="4651332" y="3674184"/>
              <a:ext cx="1938338" cy="1587"/>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3895332" y="4088184"/>
              <a:ext cx="1890000" cy="1588"/>
            </a:xfrm>
            <a:prstGeom prst="line">
              <a:avLst/>
            </a:prstGeom>
            <a:ln w="12700">
              <a:solidFill>
                <a:schemeClr val="accent3">
                  <a:lumMod val="5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3895009" y="3951384"/>
              <a:ext cx="1890000" cy="1588"/>
            </a:xfrm>
            <a:prstGeom prst="line">
              <a:avLst/>
            </a:prstGeom>
            <a:ln w="12700">
              <a:solidFill>
                <a:schemeClr val="accent3">
                  <a:lumMod val="5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3895009" y="3810984"/>
              <a:ext cx="1889125" cy="1588"/>
            </a:xfrm>
            <a:prstGeom prst="line">
              <a:avLst/>
            </a:prstGeom>
            <a:ln>
              <a:solidFill>
                <a:schemeClr val="accent3">
                  <a:lumMod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3895332" y="3674184"/>
              <a:ext cx="1889125"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3895332" y="3537384"/>
              <a:ext cx="1889125"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3895009" y="3396984"/>
              <a:ext cx="1889125"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3895009" y="3260184"/>
              <a:ext cx="1890000"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3895009" y="3119784"/>
              <a:ext cx="1889125"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3895009" y="2982984"/>
              <a:ext cx="1889125" cy="3175"/>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3895009" y="2842584"/>
              <a:ext cx="1889125"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3895332" y="4228584"/>
              <a:ext cx="1890000" cy="1588"/>
            </a:xfrm>
            <a:prstGeom prst="line">
              <a:avLst/>
            </a:prstGeom>
            <a:ln w="12700">
              <a:solidFill>
                <a:schemeClr val="accent3">
                  <a:lumMod val="5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rot="5400000" flipH="1" flipV="1">
              <a:off x="4037580" y="2486363"/>
              <a:ext cx="218189" cy="216148"/>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V="1">
              <a:off x="4208533" y="2488502"/>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flipV="1">
              <a:off x="4363333" y="2488502"/>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V="1">
              <a:off x="4521733" y="2488502"/>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flipV="1">
              <a:off x="4680133" y="2488502"/>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V="1">
              <a:off x="4838533" y="2488502"/>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4993333" y="2488502"/>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5151733" y="2488502"/>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flipV="1">
              <a:off x="5310133" y="2488502"/>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V="1">
              <a:off x="5468533" y="2488502"/>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V="1">
              <a:off x="5623333" y="2488502"/>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V="1">
              <a:off x="5791200" y="2901815"/>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V="1">
              <a:off x="5801505" y="3045815"/>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V="1">
              <a:off x="5801505" y="2757815"/>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flipV="1">
              <a:off x="5801505" y="2613815"/>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flipV="1">
              <a:off x="5791200" y="3459815"/>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flipV="1">
              <a:off x="5801505" y="3596615"/>
              <a:ext cx="218295" cy="216513"/>
            </a:xfrm>
            <a:prstGeom prst="line">
              <a:avLst/>
            </a:prstGeom>
            <a:ln cap="rnd">
              <a:solidFill>
                <a:schemeClr val="accent3">
                  <a:lumMod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flipV="1">
              <a:off x="5801505" y="3326615"/>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flipV="1">
              <a:off x="5801505" y="3189815"/>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flipV="1">
              <a:off x="5791200" y="3749015"/>
              <a:ext cx="218295" cy="216513"/>
            </a:xfrm>
            <a:prstGeom prst="line">
              <a:avLst/>
            </a:prstGeom>
            <a:ln cap="rnd">
              <a:solidFill>
                <a:schemeClr val="accent3">
                  <a:lumMod val="5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flipV="1">
              <a:off x="5801505" y="3860102"/>
              <a:ext cx="218295" cy="216513"/>
            </a:xfrm>
            <a:prstGeom prst="line">
              <a:avLst/>
            </a:prstGeom>
            <a:ln w="12700" cap="rnd" cmpd="sng">
              <a:solidFill>
                <a:schemeClr val="accent3">
                  <a:lumMod val="5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flipV="1">
              <a:off x="5791200" y="4012502"/>
              <a:ext cx="218295" cy="216513"/>
            </a:xfrm>
            <a:prstGeom prst="line">
              <a:avLst/>
            </a:prstGeom>
            <a:ln w="12700" cap="rnd" cmpd="sng">
              <a:solidFill>
                <a:schemeClr val="accent3">
                  <a:lumMod val="50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4" name="Group 281"/>
          <p:cNvGrpSpPr/>
          <p:nvPr/>
        </p:nvGrpSpPr>
        <p:grpSpPr>
          <a:xfrm>
            <a:off x="1281395" y="4757541"/>
            <a:ext cx="2494016" cy="2381869"/>
            <a:chOff x="1295400" y="3171142"/>
            <a:chExt cx="2133600" cy="2159881"/>
          </a:xfrm>
        </p:grpSpPr>
        <p:sp>
          <p:nvSpPr>
            <p:cNvPr id="160" name="Cube 159"/>
            <p:cNvSpPr/>
            <p:nvPr/>
          </p:nvSpPr>
          <p:spPr>
            <a:xfrm>
              <a:off x="1295400" y="3181265"/>
              <a:ext cx="2125692" cy="2149758"/>
            </a:xfrm>
            <a:prstGeom prst="cube">
              <a:avLst>
                <a:gd name="adj" fmla="val 10062"/>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1" name="Straight Connector 160"/>
            <p:cNvCxnSpPr/>
            <p:nvPr/>
          </p:nvCxnSpPr>
          <p:spPr>
            <a:xfrm>
              <a:off x="1304209" y="4637184"/>
              <a:ext cx="1890000" cy="1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rot="16200000" flipH="1">
              <a:off x="800532" y="4360266"/>
              <a:ext cx="193992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rot="16200000" flipH="1">
              <a:off x="1117332" y="4359984"/>
              <a:ext cx="1938338" cy="1587"/>
            </a:xfrm>
            <a:prstGeom prst="line">
              <a:avLst/>
            </a:prstGeom>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rot="16200000" flipH="1">
              <a:off x="958932" y="4359984"/>
              <a:ext cx="1938338"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rot="16200000" flipH="1">
              <a:off x="645732" y="4359984"/>
              <a:ext cx="1938338"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rot="16200000" flipH="1">
              <a:off x="487332" y="4359984"/>
              <a:ext cx="1938338"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rot="16200000" flipH="1">
              <a:off x="1588932" y="4359984"/>
              <a:ext cx="193992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rot="16200000" flipH="1">
              <a:off x="1905732" y="4359984"/>
              <a:ext cx="1938338" cy="1587"/>
            </a:xfrm>
            <a:prstGeom prst="line">
              <a:avLst/>
            </a:prstGeom>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rot="16200000" flipH="1">
              <a:off x="1747332" y="4359984"/>
              <a:ext cx="1938338"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rot="16200000" flipH="1">
              <a:off x="1430532" y="4359984"/>
              <a:ext cx="1938338"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rot="16200000" flipH="1">
              <a:off x="1275732" y="4359984"/>
              <a:ext cx="1938338"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rot="16200000" flipH="1">
              <a:off x="2060532" y="4359984"/>
              <a:ext cx="1938338" cy="1587"/>
            </a:xfrm>
            <a:prstGeom prst="line">
              <a:avLst/>
            </a:prstGeom>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1304532" y="4773984"/>
              <a:ext cx="1890000" cy="1588"/>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1304209" y="4637184"/>
              <a:ext cx="1890000" cy="1588"/>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1304209" y="4496784"/>
              <a:ext cx="1889125" cy="158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1304532" y="4359984"/>
              <a:ext cx="188912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1304532" y="4223184"/>
              <a:ext cx="188912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1304209" y="4082784"/>
              <a:ext cx="188912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1304209" y="3945984"/>
              <a:ext cx="18900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1304209" y="3805584"/>
              <a:ext cx="188912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1304209" y="3668784"/>
              <a:ext cx="1889125" cy="3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304209" y="3528384"/>
              <a:ext cx="188912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1304532" y="4914384"/>
              <a:ext cx="1890000" cy="1588"/>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rot="5400000" flipH="1" flipV="1">
              <a:off x="1446780" y="3172163"/>
              <a:ext cx="218189" cy="216148"/>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1617733" y="3174302"/>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1772533" y="3174302"/>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1930933" y="3174302"/>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2089333" y="3174302"/>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flipV="1">
              <a:off x="2247733" y="3174302"/>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V="1">
              <a:off x="2402533" y="3174302"/>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V="1">
              <a:off x="2560933" y="3174302"/>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flipV="1">
              <a:off x="2719333" y="3174302"/>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flipV="1">
              <a:off x="2877733" y="3174302"/>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V="1">
              <a:off x="3032533" y="3174302"/>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flipV="1">
              <a:off x="3200400" y="3587615"/>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flipV="1">
              <a:off x="3210705" y="3731615"/>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flipV="1">
              <a:off x="3210705" y="3443615"/>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flipV="1">
              <a:off x="3210705" y="3299615"/>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3200400" y="4145615"/>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flipV="1">
              <a:off x="3210705" y="4282415"/>
              <a:ext cx="218295" cy="216513"/>
            </a:xfrm>
            <a:prstGeom prst="line">
              <a:avLst/>
            </a:prstGeom>
            <a:ln cap="rnd">
              <a:prstDash val="sysDash"/>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flipV="1">
              <a:off x="3210705" y="4012415"/>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flipV="1">
              <a:off x="3210705" y="3875615"/>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flipV="1">
              <a:off x="3200400" y="4434815"/>
              <a:ext cx="218295" cy="216513"/>
            </a:xfrm>
            <a:prstGeom prst="line">
              <a:avLst/>
            </a:prstGeom>
            <a:ln cap="rnd">
              <a:prstDash val="sysDot"/>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flipV="1">
              <a:off x="3210705" y="4545902"/>
              <a:ext cx="218295" cy="216513"/>
            </a:xfrm>
            <a:prstGeom prst="line">
              <a:avLst/>
            </a:prstGeom>
            <a:ln w="12700" cap="rnd" cmpd="sng">
              <a:prstDash val="sysDot"/>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flipV="1">
              <a:off x="3200400" y="4698302"/>
              <a:ext cx="218295" cy="216513"/>
            </a:xfrm>
            <a:prstGeom prst="line">
              <a:avLst/>
            </a:prstGeom>
            <a:ln w="12700" cap="rnd" cmpd="sng">
              <a:prstDash val="sysDot"/>
            </a:ln>
          </p:spPr>
          <p:style>
            <a:lnRef idx="2">
              <a:schemeClr val="accent1"/>
            </a:lnRef>
            <a:fillRef idx="0">
              <a:schemeClr val="accent1"/>
            </a:fillRef>
            <a:effectRef idx="1">
              <a:schemeClr val="accent1"/>
            </a:effectRef>
            <a:fontRef idx="minor">
              <a:schemeClr val="tx1"/>
            </a:fontRef>
          </p:style>
        </p:cxnSp>
      </p:grpSp>
      <p:sp>
        <p:nvSpPr>
          <p:cNvPr id="244" name="Rectangle 4"/>
          <p:cNvSpPr>
            <a:spLocks noChangeArrowheads="1"/>
          </p:cNvSpPr>
          <p:nvPr/>
        </p:nvSpPr>
        <p:spPr bwMode="auto">
          <a:xfrm>
            <a:off x="1383224" y="7139410"/>
            <a:ext cx="1665490" cy="307777"/>
          </a:xfrm>
          <a:prstGeom prst="rect">
            <a:avLst/>
          </a:prstGeom>
          <a:noFill/>
          <a:ln w="9525">
            <a:noFill/>
            <a:miter lim="800000"/>
            <a:headEnd/>
            <a:tailEnd/>
          </a:ln>
        </p:spPr>
        <p:txBody>
          <a:bodyPr wrap="none">
            <a:prstTxWarp prst="textNoShape">
              <a:avLst/>
            </a:prstTxWarp>
            <a:spAutoFit/>
          </a:bodyPr>
          <a:lstStyle/>
          <a:p>
            <a:r>
              <a:rPr lang="en-US" sz="1400" dirty="0" smtClean="0">
                <a:latin typeface="Calibri" charset="0"/>
              </a:rPr>
              <a:t>12 months (mode 2)</a:t>
            </a:r>
            <a:endParaRPr lang="en-US" sz="1400" dirty="0">
              <a:latin typeface="Calibri" charset="0"/>
            </a:endParaRPr>
          </a:p>
        </p:txBody>
      </p:sp>
      <p:sp>
        <p:nvSpPr>
          <p:cNvPr id="245" name="Rectangle 5"/>
          <p:cNvSpPr>
            <a:spLocks noChangeArrowheads="1"/>
          </p:cNvSpPr>
          <p:nvPr/>
        </p:nvSpPr>
        <p:spPr bwMode="auto">
          <a:xfrm rot="16200000">
            <a:off x="163544" y="5977441"/>
            <a:ext cx="1704764" cy="307777"/>
          </a:xfrm>
          <a:prstGeom prst="rect">
            <a:avLst/>
          </a:prstGeom>
          <a:noFill/>
          <a:ln w="9525">
            <a:noFill/>
            <a:miter lim="800000"/>
            <a:headEnd/>
            <a:tailEnd/>
          </a:ln>
        </p:spPr>
        <p:txBody>
          <a:bodyPr wrap="none">
            <a:prstTxWarp prst="textNoShape">
              <a:avLst/>
            </a:prstTxWarp>
            <a:spAutoFit/>
          </a:bodyPr>
          <a:lstStyle/>
          <a:p>
            <a:r>
              <a:rPr lang="en-US" sz="1400" dirty="0" smtClean="0">
                <a:latin typeface="Calibri" charset="0"/>
              </a:rPr>
              <a:t>14 samples (mode 1)</a:t>
            </a:r>
            <a:endParaRPr lang="en-US" sz="1400" dirty="0">
              <a:latin typeface="Calibri" charset="0"/>
            </a:endParaRPr>
          </a:p>
        </p:txBody>
      </p:sp>
      <p:grpSp>
        <p:nvGrpSpPr>
          <p:cNvPr id="5" name="Group 283"/>
          <p:cNvGrpSpPr/>
          <p:nvPr/>
        </p:nvGrpSpPr>
        <p:grpSpPr>
          <a:xfrm>
            <a:off x="7148502" y="4263126"/>
            <a:ext cx="2494016" cy="2381869"/>
            <a:chOff x="6553200" y="2488319"/>
            <a:chExt cx="2133600" cy="2159881"/>
          </a:xfrm>
        </p:grpSpPr>
        <p:sp>
          <p:nvSpPr>
            <p:cNvPr id="285" name="Cube 284"/>
            <p:cNvSpPr/>
            <p:nvPr/>
          </p:nvSpPr>
          <p:spPr>
            <a:xfrm>
              <a:off x="6553200" y="2498442"/>
              <a:ext cx="2125692" cy="2149758"/>
            </a:xfrm>
            <a:prstGeom prst="cube">
              <a:avLst>
                <a:gd name="adj" fmla="val 10062"/>
              </a:avLst>
            </a:prstGeom>
            <a:solidFill>
              <a:schemeClr val="accent6"/>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86" name="Straight Connector 285"/>
            <p:cNvCxnSpPr/>
            <p:nvPr/>
          </p:nvCxnSpPr>
          <p:spPr>
            <a:xfrm>
              <a:off x="6562009" y="3954361"/>
              <a:ext cx="1890000" cy="1588"/>
            </a:xfrm>
            <a:prstGeom prst="line">
              <a:avLst/>
            </a:prstGeom>
            <a:ln>
              <a:solidFill>
                <a:schemeClr val="accent2">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rot="16200000" flipH="1">
              <a:off x="6058332" y="3677443"/>
              <a:ext cx="1939925"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rot="16200000" flipH="1">
              <a:off x="6375132" y="3677161"/>
              <a:ext cx="1938338" cy="1587"/>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rot="16200000" flipH="1">
              <a:off x="6216732" y="3677161"/>
              <a:ext cx="1938338"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rot="16200000" flipH="1">
              <a:off x="5903532" y="3677161"/>
              <a:ext cx="1938338"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rot="16200000" flipH="1">
              <a:off x="5745132" y="3677161"/>
              <a:ext cx="1938338"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rot="16200000" flipH="1">
              <a:off x="6846732" y="3677161"/>
              <a:ext cx="1939925"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rot="16200000" flipH="1">
              <a:off x="7163532" y="3677161"/>
              <a:ext cx="1938338" cy="1587"/>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rot="16200000" flipH="1">
              <a:off x="7005132" y="3677161"/>
              <a:ext cx="1938338"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rot="16200000" flipH="1">
              <a:off x="6688332" y="3677161"/>
              <a:ext cx="1938338"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rot="16200000" flipH="1">
              <a:off x="6533532" y="3677161"/>
              <a:ext cx="1938338"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rot="16200000" flipH="1">
              <a:off x="7318332" y="3677161"/>
              <a:ext cx="1938338" cy="1587"/>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a:off x="6562332" y="4091161"/>
              <a:ext cx="1890000" cy="1588"/>
            </a:xfrm>
            <a:prstGeom prst="line">
              <a:avLst/>
            </a:prstGeom>
            <a:ln w="12700">
              <a:solidFill>
                <a:schemeClr val="accent2">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a:off x="6562009" y="3954361"/>
              <a:ext cx="1890000" cy="1588"/>
            </a:xfrm>
            <a:prstGeom prst="line">
              <a:avLst/>
            </a:prstGeom>
            <a:ln w="12700">
              <a:solidFill>
                <a:schemeClr val="accent2">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a:off x="6562009" y="3813961"/>
              <a:ext cx="1889125" cy="1588"/>
            </a:xfrm>
            <a:prstGeom prst="line">
              <a:avLst/>
            </a:prstGeom>
            <a:ln>
              <a:solidFill>
                <a:schemeClr val="accent2">
                  <a:lumMod val="7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a:off x="6562332" y="3677161"/>
              <a:ext cx="1889125"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a:off x="6562332" y="3540361"/>
              <a:ext cx="1889125"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a:off x="6562009" y="3399961"/>
              <a:ext cx="1889125"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a:off x="6562009" y="3263161"/>
              <a:ext cx="18900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a:off x="6562009" y="3122761"/>
              <a:ext cx="1889125"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a:off x="6562009" y="2985961"/>
              <a:ext cx="1889125" cy="3175"/>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a:off x="6562009" y="2845561"/>
              <a:ext cx="1889125"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p:nvCxnSpPr>
          <p:spPr>
            <a:xfrm>
              <a:off x="6562332" y="4231561"/>
              <a:ext cx="1890000" cy="1588"/>
            </a:xfrm>
            <a:prstGeom prst="line">
              <a:avLst/>
            </a:prstGeom>
            <a:ln w="12700">
              <a:solidFill>
                <a:schemeClr val="accent2">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rot="5400000" flipH="1" flipV="1">
              <a:off x="6704580" y="2489340"/>
              <a:ext cx="218189" cy="216148"/>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flipV="1">
              <a:off x="6875533" y="2491479"/>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flipV="1">
              <a:off x="7030333" y="2491479"/>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p:nvCxnSpPr>
          <p:spPr>
            <a:xfrm flipV="1">
              <a:off x="7188733" y="2491479"/>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p:nvCxnSpPr>
          <p:spPr>
            <a:xfrm flipV="1">
              <a:off x="7347133" y="2491479"/>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flipV="1">
              <a:off x="7505533" y="2491479"/>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flipV="1">
              <a:off x="7660333" y="2491479"/>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flipV="1">
              <a:off x="7818733" y="2491479"/>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flipV="1">
              <a:off x="7977133" y="2491479"/>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flipV="1">
              <a:off x="8135533" y="2491479"/>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flipV="1">
              <a:off x="8290333" y="2491479"/>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flipV="1">
              <a:off x="8458200" y="2904792"/>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flipV="1">
              <a:off x="8468505" y="3048792"/>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flipV="1">
              <a:off x="8468505" y="2760792"/>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flipV="1">
              <a:off x="8468505" y="2616792"/>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flipV="1">
              <a:off x="8458200" y="3462792"/>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flipV="1">
              <a:off x="8468505" y="3599592"/>
              <a:ext cx="218295" cy="216513"/>
            </a:xfrm>
            <a:prstGeom prst="line">
              <a:avLst/>
            </a:prstGeom>
            <a:ln cap="rnd">
              <a:solidFill>
                <a:schemeClr val="accent2">
                  <a:lumMod val="7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flipV="1">
              <a:off x="8468505" y="3329592"/>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flipV="1">
              <a:off x="8468505" y="3192792"/>
              <a:ext cx="218295" cy="216513"/>
            </a:xfrm>
            <a:prstGeom prst="line">
              <a:avLst/>
            </a:prstGeom>
            <a:ln cap="rnd">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flipV="1">
              <a:off x="8458200" y="3751992"/>
              <a:ext cx="218295" cy="216513"/>
            </a:xfrm>
            <a:prstGeom prst="line">
              <a:avLst/>
            </a:prstGeom>
            <a:ln cap="rnd">
              <a:solidFill>
                <a:schemeClr val="accent2">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flipV="1">
              <a:off x="8468505" y="3863079"/>
              <a:ext cx="218295" cy="216513"/>
            </a:xfrm>
            <a:prstGeom prst="line">
              <a:avLst/>
            </a:prstGeom>
            <a:ln w="12700" cap="rnd" cmpd="sng">
              <a:solidFill>
                <a:schemeClr val="accent2">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flipV="1">
              <a:off x="8458200" y="4015479"/>
              <a:ext cx="218295" cy="216513"/>
            </a:xfrm>
            <a:prstGeom prst="line">
              <a:avLst/>
            </a:prstGeom>
            <a:ln w="12700" cap="rnd" cmpd="sng">
              <a:solidFill>
                <a:schemeClr val="accent2">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6" name="Group 352"/>
          <p:cNvGrpSpPr/>
          <p:nvPr/>
        </p:nvGrpSpPr>
        <p:grpSpPr>
          <a:xfrm>
            <a:off x="6881285" y="4515221"/>
            <a:ext cx="2494016" cy="2381869"/>
            <a:chOff x="3886200" y="2485342"/>
            <a:chExt cx="2133600" cy="2159881"/>
          </a:xfrm>
        </p:grpSpPr>
        <p:sp>
          <p:nvSpPr>
            <p:cNvPr id="354" name="Cube 353"/>
            <p:cNvSpPr/>
            <p:nvPr/>
          </p:nvSpPr>
          <p:spPr>
            <a:xfrm>
              <a:off x="3886200" y="2495465"/>
              <a:ext cx="2125692" cy="2149758"/>
            </a:xfrm>
            <a:prstGeom prst="cube">
              <a:avLst>
                <a:gd name="adj" fmla="val 10062"/>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355" name="Straight Connector 354"/>
            <p:cNvCxnSpPr/>
            <p:nvPr/>
          </p:nvCxnSpPr>
          <p:spPr>
            <a:xfrm>
              <a:off x="3895009" y="3951384"/>
              <a:ext cx="1890000" cy="1588"/>
            </a:xfrm>
            <a:prstGeom prst="line">
              <a:avLst/>
            </a:prstGeom>
            <a:ln>
              <a:solidFill>
                <a:schemeClr val="accent3">
                  <a:lumMod val="5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rot="16200000" flipH="1">
              <a:off x="3391332" y="3674466"/>
              <a:ext cx="1939925"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rot="16200000" flipH="1">
              <a:off x="3708132" y="3674184"/>
              <a:ext cx="1938338" cy="1587"/>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rot="16200000" flipH="1">
              <a:off x="3549732" y="3674184"/>
              <a:ext cx="1938338"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rot="16200000" flipH="1">
              <a:off x="3236532" y="3674184"/>
              <a:ext cx="1938338"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rot="16200000" flipH="1">
              <a:off x="3078132" y="3674184"/>
              <a:ext cx="1938338"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rot="16200000" flipH="1">
              <a:off x="4179732" y="3674184"/>
              <a:ext cx="1939925"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rot="16200000" flipH="1">
              <a:off x="4496532" y="3674184"/>
              <a:ext cx="1938338" cy="1587"/>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p:nvCxnSpPr>
          <p:spPr>
            <a:xfrm rot="16200000" flipH="1">
              <a:off x="4338132" y="3674184"/>
              <a:ext cx="1938338"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p:nvCxnSpPr>
          <p:spPr>
            <a:xfrm rot="16200000" flipH="1">
              <a:off x="4021332" y="3674184"/>
              <a:ext cx="1938338"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p:nvCxnSpPr>
          <p:spPr>
            <a:xfrm rot="16200000" flipH="1">
              <a:off x="3866532" y="3674184"/>
              <a:ext cx="1938338"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p:nvCxnSpPr>
          <p:spPr>
            <a:xfrm rot="16200000" flipH="1">
              <a:off x="4651332" y="3674184"/>
              <a:ext cx="1938338" cy="1587"/>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p:nvCxnSpPr>
          <p:spPr>
            <a:xfrm>
              <a:off x="3895332" y="4088184"/>
              <a:ext cx="1890000" cy="1588"/>
            </a:xfrm>
            <a:prstGeom prst="line">
              <a:avLst/>
            </a:prstGeom>
            <a:ln w="12700">
              <a:solidFill>
                <a:schemeClr val="accent3">
                  <a:lumMod val="5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p:nvCxnSpPr>
          <p:spPr>
            <a:xfrm>
              <a:off x="3895009" y="3951384"/>
              <a:ext cx="1890000" cy="1588"/>
            </a:xfrm>
            <a:prstGeom prst="line">
              <a:avLst/>
            </a:prstGeom>
            <a:ln w="12700">
              <a:solidFill>
                <a:schemeClr val="accent3">
                  <a:lumMod val="5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p:nvCxnSpPr>
          <p:spPr>
            <a:xfrm>
              <a:off x="3895009" y="3810984"/>
              <a:ext cx="1889125" cy="1588"/>
            </a:xfrm>
            <a:prstGeom prst="line">
              <a:avLst/>
            </a:prstGeom>
            <a:ln>
              <a:solidFill>
                <a:schemeClr val="accent3">
                  <a:lumMod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p:nvCxnSpPr>
          <p:spPr>
            <a:xfrm>
              <a:off x="3895332" y="3674184"/>
              <a:ext cx="1889125"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p:nvCxnSpPr>
          <p:spPr>
            <a:xfrm>
              <a:off x="3895332" y="3537384"/>
              <a:ext cx="1889125"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p:nvCxnSpPr>
          <p:spPr>
            <a:xfrm>
              <a:off x="3895009" y="3396984"/>
              <a:ext cx="1889125"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p:nvCxnSpPr>
          <p:spPr>
            <a:xfrm>
              <a:off x="3895009" y="3260184"/>
              <a:ext cx="1890000"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p:nvCxnSpPr>
          <p:spPr>
            <a:xfrm>
              <a:off x="3895009" y="3119784"/>
              <a:ext cx="1889125"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p:nvCxnSpPr>
          <p:spPr>
            <a:xfrm>
              <a:off x="3895009" y="2982984"/>
              <a:ext cx="1889125" cy="3175"/>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78" name="Straight Connector 377"/>
            <p:cNvCxnSpPr/>
            <p:nvPr/>
          </p:nvCxnSpPr>
          <p:spPr>
            <a:xfrm>
              <a:off x="3895009" y="2842584"/>
              <a:ext cx="1889125" cy="1588"/>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79" name="Straight Connector 378"/>
            <p:cNvCxnSpPr/>
            <p:nvPr/>
          </p:nvCxnSpPr>
          <p:spPr>
            <a:xfrm>
              <a:off x="3895332" y="4228584"/>
              <a:ext cx="1890000" cy="1588"/>
            </a:xfrm>
            <a:prstGeom prst="line">
              <a:avLst/>
            </a:prstGeom>
            <a:ln w="12700">
              <a:solidFill>
                <a:schemeClr val="accent3">
                  <a:lumMod val="5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p:nvCxnSpPr>
          <p:spPr>
            <a:xfrm rot="5400000" flipH="1" flipV="1">
              <a:off x="4037580" y="2486363"/>
              <a:ext cx="218189" cy="216148"/>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p:nvCxnSpPr>
          <p:spPr>
            <a:xfrm flipV="1">
              <a:off x="4208533" y="2488502"/>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p:nvCxnSpPr>
          <p:spPr>
            <a:xfrm flipV="1">
              <a:off x="4363333" y="2488502"/>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p:nvCxnSpPr>
          <p:spPr>
            <a:xfrm flipV="1">
              <a:off x="4521733" y="2488502"/>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84" name="Straight Connector 383"/>
            <p:cNvCxnSpPr/>
            <p:nvPr/>
          </p:nvCxnSpPr>
          <p:spPr>
            <a:xfrm flipV="1">
              <a:off x="4680133" y="2488502"/>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p:nvCxnSpPr>
          <p:spPr>
            <a:xfrm flipV="1">
              <a:off x="4838533" y="2488502"/>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p:nvCxnSpPr>
          <p:spPr>
            <a:xfrm flipV="1">
              <a:off x="4993333" y="2488502"/>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p:nvCxnSpPr>
          <p:spPr>
            <a:xfrm flipV="1">
              <a:off x="5151733" y="2488502"/>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p:nvCxnSpPr>
          <p:spPr>
            <a:xfrm flipV="1">
              <a:off x="5310133" y="2488502"/>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p:nvCxnSpPr>
          <p:spPr>
            <a:xfrm flipV="1">
              <a:off x="5468533" y="2488502"/>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p:nvCxnSpPr>
          <p:spPr>
            <a:xfrm flipV="1">
              <a:off x="5623333" y="2488502"/>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p:nvCxnSpPr>
          <p:spPr>
            <a:xfrm flipV="1">
              <a:off x="5791200" y="2901815"/>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p:nvCxnSpPr>
          <p:spPr>
            <a:xfrm flipV="1">
              <a:off x="5801505" y="3045815"/>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p:nvCxnSpPr>
          <p:spPr>
            <a:xfrm flipV="1">
              <a:off x="5801505" y="2757815"/>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p:nvCxnSpPr>
          <p:spPr>
            <a:xfrm flipV="1">
              <a:off x="5801505" y="2613815"/>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p:nvCxnSpPr>
          <p:spPr>
            <a:xfrm flipV="1">
              <a:off x="5791200" y="3459815"/>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p:nvCxnSpPr>
          <p:spPr>
            <a:xfrm flipV="1">
              <a:off x="5801505" y="3596615"/>
              <a:ext cx="218295" cy="216513"/>
            </a:xfrm>
            <a:prstGeom prst="line">
              <a:avLst/>
            </a:prstGeom>
            <a:ln cap="rnd">
              <a:solidFill>
                <a:schemeClr val="accent3">
                  <a:lumMod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p:nvCxnSpPr>
          <p:spPr>
            <a:xfrm flipV="1">
              <a:off x="5801505" y="3326615"/>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p:nvCxnSpPr>
          <p:spPr>
            <a:xfrm flipV="1">
              <a:off x="5801505" y="3189815"/>
              <a:ext cx="218295" cy="216513"/>
            </a:xfrm>
            <a:prstGeom prst="line">
              <a:avLst/>
            </a:prstGeom>
            <a:ln cap="rnd">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p:nvCxnSpPr>
          <p:spPr>
            <a:xfrm flipV="1">
              <a:off x="5791200" y="3749015"/>
              <a:ext cx="218295" cy="216513"/>
            </a:xfrm>
            <a:prstGeom prst="line">
              <a:avLst/>
            </a:prstGeom>
            <a:ln cap="rnd">
              <a:solidFill>
                <a:schemeClr val="accent3">
                  <a:lumMod val="5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flipV="1">
              <a:off x="5801505" y="3860102"/>
              <a:ext cx="218295" cy="216513"/>
            </a:xfrm>
            <a:prstGeom prst="line">
              <a:avLst/>
            </a:prstGeom>
            <a:ln w="12700" cap="rnd" cmpd="sng">
              <a:solidFill>
                <a:schemeClr val="accent3">
                  <a:lumMod val="5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p:nvCxnSpPr>
          <p:spPr>
            <a:xfrm flipV="1">
              <a:off x="5791200" y="4012502"/>
              <a:ext cx="218295" cy="216513"/>
            </a:xfrm>
            <a:prstGeom prst="line">
              <a:avLst/>
            </a:prstGeom>
            <a:ln w="12700" cap="rnd" cmpd="sng">
              <a:solidFill>
                <a:schemeClr val="accent3">
                  <a:lumMod val="50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7" name="Group 401"/>
          <p:cNvGrpSpPr/>
          <p:nvPr/>
        </p:nvGrpSpPr>
        <p:grpSpPr>
          <a:xfrm>
            <a:off x="6625714" y="4757541"/>
            <a:ext cx="2494016" cy="2381869"/>
            <a:chOff x="1295400" y="3171142"/>
            <a:chExt cx="2133600" cy="2159881"/>
          </a:xfrm>
        </p:grpSpPr>
        <p:sp>
          <p:nvSpPr>
            <p:cNvPr id="403" name="Cube 402"/>
            <p:cNvSpPr/>
            <p:nvPr/>
          </p:nvSpPr>
          <p:spPr>
            <a:xfrm>
              <a:off x="1295400" y="3181265"/>
              <a:ext cx="2125692" cy="2149758"/>
            </a:xfrm>
            <a:prstGeom prst="cube">
              <a:avLst>
                <a:gd name="adj" fmla="val 10062"/>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404" name="Straight Connector 403"/>
            <p:cNvCxnSpPr/>
            <p:nvPr/>
          </p:nvCxnSpPr>
          <p:spPr>
            <a:xfrm>
              <a:off x="1304209" y="4637184"/>
              <a:ext cx="1890000" cy="1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rot="16200000" flipH="1">
              <a:off x="800532" y="4360266"/>
              <a:ext cx="193992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p:nvCxnSpPr>
          <p:spPr>
            <a:xfrm rot="16200000" flipH="1">
              <a:off x="1117332" y="4359984"/>
              <a:ext cx="1938338" cy="15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p:nvCxnSpPr>
          <p:spPr>
            <a:xfrm rot="16200000" flipH="1">
              <a:off x="958932" y="4359984"/>
              <a:ext cx="1938338"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p:nvCxnSpPr>
          <p:spPr>
            <a:xfrm rot="16200000" flipH="1">
              <a:off x="645732" y="4359984"/>
              <a:ext cx="1938338"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rot="16200000" flipH="1">
              <a:off x="487332" y="4359984"/>
              <a:ext cx="1938338"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rot="16200000" flipH="1">
              <a:off x="1588932" y="4359984"/>
              <a:ext cx="193992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rot="16200000" flipH="1">
              <a:off x="1905732" y="4359984"/>
              <a:ext cx="1938338" cy="15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p:nvCxnSpPr>
          <p:spPr>
            <a:xfrm rot="16200000" flipH="1">
              <a:off x="1747332" y="4359984"/>
              <a:ext cx="1938338"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p:nvCxnSpPr>
          <p:spPr>
            <a:xfrm rot="16200000" flipH="1">
              <a:off x="1430532" y="4359984"/>
              <a:ext cx="1938338"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p:nvCxnSpPr>
          <p:spPr>
            <a:xfrm rot="16200000" flipH="1">
              <a:off x="1275732" y="4359984"/>
              <a:ext cx="1938338"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p:nvCxnSpPr>
          <p:spPr>
            <a:xfrm rot="16200000" flipH="1">
              <a:off x="2060532" y="4359984"/>
              <a:ext cx="1938338" cy="15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p:nvCxnSpPr>
          <p:spPr>
            <a:xfrm>
              <a:off x="1304532" y="4773984"/>
              <a:ext cx="1890000" cy="1588"/>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p:nvCxnSpPr>
          <p:spPr>
            <a:xfrm>
              <a:off x="1304209" y="4637184"/>
              <a:ext cx="1890000" cy="1588"/>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p:nvCxnSpPr>
          <p:spPr>
            <a:xfrm>
              <a:off x="1304209" y="4496784"/>
              <a:ext cx="1889125" cy="158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p:nvCxnSpPr>
          <p:spPr>
            <a:xfrm>
              <a:off x="1304532" y="4359984"/>
              <a:ext cx="188912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a:off x="1304532" y="4223184"/>
              <a:ext cx="188912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p:nvCxnSpPr>
          <p:spPr>
            <a:xfrm>
              <a:off x="1304209" y="4082784"/>
              <a:ext cx="188912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p:nvCxnSpPr>
          <p:spPr>
            <a:xfrm>
              <a:off x="1304209" y="3945984"/>
              <a:ext cx="18900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p:nvCxnSpPr>
          <p:spPr>
            <a:xfrm>
              <a:off x="1304209" y="3805584"/>
              <a:ext cx="188912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p:nvCxnSpPr>
          <p:spPr>
            <a:xfrm>
              <a:off x="1304209" y="3668784"/>
              <a:ext cx="1889125" cy="3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a:off x="1304209" y="3528384"/>
              <a:ext cx="188912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p:nvCxnSpPr>
          <p:spPr>
            <a:xfrm>
              <a:off x="1304532" y="4914384"/>
              <a:ext cx="1890000" cy="1588"/>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p:nvCxnSpPr>
          <p:spPr>
            <a:xfrm rot="5400000" flipH="1" flipV="1">
              <a:off x="1446780" y="3172163"/>
              <a:ext cx="218189" cy="216148"/>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p:nvCxnSpPr>
          <p:spPr>
            <a:xfrm flipV="1">
              <a:off x="1617733" y="3174302"/>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p:nvCxnSpPr>
          <p:spPr>
            <a:xfrm flipV="1">
              <a:off x="1772533" y="3174302"/>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p:nvCxnSpPr>
          <p:spPr>
            <a:xfrm flipV="1">
              <a:off x="1930933" y="3174302"/>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485" name="Straight Connector 484"/>
            <p:cNvCxnSpPr/>
            <p:nvPr/>
          </p:nvCxnSpPr>
          <p:spPr>
            <a:xfrm flipV="1">
              <a:off x="2089333" y="3174302"/>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486" name="Straight Connector 485"/>
            <p:cNvCxnSpPr/>
            <p:nvPr/>
          </p:nvCxnSpPr>
          <p:spPr>
            <a:xfrm flipV="1">
              <a:off x="2247733" y="3174302"/>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487" name="Straight Connector 486"/>
            <p:cNvCxnSpPr/>
            <p:nvPr/>
          </p:nvCxnSpPr>
          <p:spPr>
            <a:xfrm flipV="1">
              <a:off x="2402533" y="3174302"/>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488" name="Straight Connector 487"/>
            <p:cNvCxnSpPr/>
            <p:nvPr/>
          </p:nvCxnSpPr>
          <p:spPr>
            <a:xfrm flipV="1">
              <a:off x="2560933" y="3174302"/>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489" name="Straight Connector 488"/>
            <p:cNvCxnSpPr/>
            <p:nvPr/>
          </p:nvCxnSpPr>
          <p:spPr>
            <a:xfrm flipV="1">
              <a:off x="2719333" y="3174302"/>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490" name="Straight Connector 489"/>
            <p:cNvCxnSpPr/>
            <p:nvPr/>
          </p:nvCxnSpPr>
          <p:spPr>
            <a:xfrm flipV="1">
              <a:off x="2877733" y="3174302"/>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491" name="Straight Connector 490"/>
            <p:cNvCxnSpPr/>
            <p:nvPr/>
          </p:nvCxnSpPr>
          <p:spPr>
            <a:xfrm flipV="1">
              <a:off x="3032533" y="3174302"/>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492" name="Straight Connector 491"/>
            <p:cNvCxnSpPr/>
            <p:nvPr/>
          </p:nvCxnSpPr>
          <p:spPr>
            <a:xfrm flipV="1">
              <a:off x="3200400" y="3587615"/>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493" name="Straight Connector 492"/>
            <p:cNvCxnSpPr/>
            <p:nvPr/>
          </p:nvCxnSpPr>
          <p:spPr>
            <a:xfrm flipV="1">
              <a:off x="3210705" y="3731615"/>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494" name="Straight Connector 493"/>
            <p:cNvCxnSpPr/>
            <p:nvPr/>
          </p:nvCxnSpPr>
          <p:spPr>
            <a:xfrm flipV="1">
              <a:off x="3210705" y="3443615"/>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495" name="Straight Connector 494"/>
            <p:cNvCxnSpPr/>
            <p:nvPr/>
          </p:nvCxnSpPr>
          <p:spPr>
            <a:xfrm flipV="1">
              <a:off x="3210705" y="3299615"/>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496" name="Straight Connector 495"/>
            <p:cNvCxnSpPr/>
            <p:nvPr/>
          </p:nvCxnSpPr>
          <p:spPr>
            <a:xfrm flipV="1">
              <a:off x="3200400" y="4145615"/>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497" name="Straight Connector 496"/>
            <p:cNvCxnSpPr/>
            <p:nvPr/>
          </p:nvCxnSpPr>
          <p:spPr>
            <a:xfrm flipV="1">
              <a:off x="3210705" y="4282415"/>
              <a:ext cx="218295" cy="216513"/>
            </a:xfrm>
            <a:prstGeom prst="line">
              <a:avLst/>
            </a:prstGeom>
            <a:ln cap="rnd">
              <a:prstDash val="sysDash"/>
            </a:ln>
          </p:spPr>
          <p:style>
            <a:lnRef idx="2">
              <a:schemeClr val="accent1"/>
            </a:lnRef>
            <a:fillRef idx="0">
              <a:schemeClr val="accent1"/>
            </a:fillRef>
            <a:effectRef idx="1">
              <a:schemeClr val="accent1"/>
            </a:effectRef>
            <a:fontRef idx="minor">
              <a:schemeClr val="tx1"/>
            </a:fontRef>
          </p:style>
        </p:cxnSp>
        <p:cxnSp>
          <p:nvCxnSpPr>
            <p:cNvPr id="498" name="Straight Connector 497"/>
            <p:cNvCxnSpPr/>
            <p:nvPr/>
          </p:nvCxnSpPr>
          <p:spPr>
            <a:xfrm flipV="1">
              <a:off x="3210705" y="4012415"/>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499" name="Straight Connector 498"/>
            <p:cNvCxnSpPr/>
            <p:nvPr/>
          </p:nvCxnSpPr>
          <p:spPr>
            <a:xfrm flipV="1">
              <a:off x="3210705" y="3875615"/>
              <a:ext cx="218295" cy="216513"/>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500" name="Straight Connector 499"/>
            <p:cNvCxnSpPr/>
            <p:nvPr/>
          </p:nvCxnSpPr>
          <p:spPr>
            <a:xfrm flipV="1">
              <a:off x="3200400" y="4434815"/>
              <a:ext cx="218295" cy="216513"/>
            </a:xfrm>
            <a:prstGeom prst="line">
              <a:avLst/>
            </a:prstGeom>
            <a:ln cap="rnd">
              <a:prstDash val="sysDot"/>
            </a:ln>
          </p:spPr>
          <p:style>
            <a:lnRef idx="2">
              <a:schemeClr val="accent1"/>
            </a:lnRef>
            <a:fillRef idx="0">
              <a:schemeClr val="accent1"/>
            </a:fillRef>
            <a:effectRef idx="1">
              <a:schemeClr val="accent1"/>
            </a:effectRef>
            <a:fontRef idx="minor">
              <a:schemeClr val="tx1"/>
            </a:fontRef>
          </p:style>
        </p:cxnSp>
        <p:cxnSp>
          <p:nvCxnSpPr>
            <p:cNvPr id="501" name="Straight Connector 500"/>
            <p:cNvCxnSpPr/>
            <p:nvPr/>
          </p:nvCxnSpPr>
          <p:spPr>
            <a:xfrm flipV="1">
              <a:off x="3210705" y="4545902"/>
              <a:ext cx="218295" cy="216513"/>
            </a:xfrm>
            <a:prstGeom prst="line">
              <a:avLst/>
            </a:prstGeom>
            <a:ln w="12700" cap="rnd" cmpd="sng">
              <a:prstDash val="sysDot"/>
            </a:ln>
          </p:spPr>
          <p:style>
            <a:lnRef idx="2">
              <a:schemeClr val="accent1"/>
            </a:lnRef>
            <a:fillRef idx="0">
              <a:schemeClr val="accent1"/>
            </a:fillRef>
            <a:effectRef idx="1">
              <a:schemeClr val="accent1"/>
            </a:effectRef>
            <a:fontRef idx="minor">
              <a:schemeClr val="tx1"/>
            </a:fontRef>
          </p:style>
        </p:cxnSp>
        <p:cxnSp>
          <p:nvCxnSpPr>
            <p:cNvPr id="502" name="Straight Connector 501"/>
            <p:cNvCxnSpPr/>
            <p:nvPr/>
          </p:nvCxnSpPr>
          <p:spPr>
            <a:xfrm flipV="1">
              <a:off x="3200400" y="4698302"/>
              <a:ext cx="218295" cy="216513"/>
            </a:xfrm>
            <a:prstGeom prst="line">
              <a:avLst/>
            </a:prstGeom>
            <a:ln w="12700" cap="rnd" cmpd="sng">
              <a:prstDash val="sysDot"/>
            </a:ln>
          </p:spPr>
          <p:style>
            <a:lnRef idx="2">
              <a:schemeClr val="accent1"/>
            </a:lnRef>
            <a:fillRef idx="0">
              <a:schemeClr val="accent1"/>
            </a:fillRef>
            <a:effectRef idx="1">
              <a:schemeClr val="accent1"/>
            </a:effectRef>
            <a:fontRef idx="minor">
              <a:schemeClr val="tx1"/>
            </a:fontRef>
          </p:style>
        </p:cxnSp>
      </p:grpSp>
      <p:sp>
        <p:nvSpPr>
          <p:cNvPr id="503" name="Rectangle 4"/>
          <p:cNvSpPr>
            <a:spLocks noChangeArrowheads="1"/>
          </p:cNvSpPr>
          <p:nvPr/>
        </p:nvSpPr>
        <p:spPr bwMode="auto">
          <a:xfrm>
            <a:off x="6727543" y="7139410"/>
            <a:ext cx="1665490" cy="307777"/>
          </a:xfrm>
          <a:prstGeom prst="rect">
            <a:avLst/>
          </a:prstGeom>
          <a:noFill/>
          <a:ln w="9525">
            <a:noFill/>
            <a:miter lim="800000"/>
            <a:headEnd/>
            <a:tailEnd/>
          </a:ln>
        </p:spPr>
        <p:txBody>
          <a:bodyPr wrap="none">
            <a:prstTxWarp prst="textNoShape">
              <a:avLst/>
            </a:prstTxWarp>
            <a:spAutoFit/>
          </a:bodyPr>
          <a:lstStyle/>
          <a:p>
            <a:r>
              <a:rPr lang="en-US" sz="1400" dirty="0" smtClean="0">
                <a:latin typeface="Calibri" charset="0"/>
              </a:rPr>
              <a:t>12 months (mode 2)</a:t>
            </a:r>
            <a:endParaRPr lang="en-US" sz="1400" dirty="0">
              <a:latin typeface="Calibri" charset="0"/>
            </a:endParaRPr>
          </a:p>
        </p:txBody>
      </p:sp>
      <p:sp>
        <p:nvSpPr>
          <p:cNvPr id="504" name="Rectangle 5"/>
          <p:cNvSpPr>
            <a:spLocks noChangeArrowheads="1"/>
          </p:cNvSpPr>
          <p:nvPr/>
        </p:nvSpPr>
        <p:spPr bwMode="auto">
          <a:xfrm rot="16200000">
            <a:off x="5507863" y="6049645"/>
            <a:ext cx="1704764" cy="307777"/>
          </a:xfrm>
          <a:prstGeom prst="rect">
            <a:avLst/>
          </a:prstGeom>
          <a:noFill/>
          <a:ln w="9525">
            <a:noFill/>
            <a:miter lim="800000"/>
            <a:headEnd/>
            <a:tailEnd/>
          </a:ln>
        </p:spPr>
        <p:txBody>
          <a:bodyPr wrap="none">
            <a:prstTxWarp prst="textNoShape">
              <a:avLst/>
            </a:prstTxWarp>
            <a:spAutoFit/>
          </a:bodyPr>
          <a:lstStyle/>
          <a:p>
            <a:r>
              <a:rPr lang="en-US" sz="1400" dirty="0" smtClean="0">
                <a:latin typeface="Calibri" charset="0"/>
              </a:rPr>
              <a:t>14 samples (mode 1)</a:t>
            </a:r>
            <a:endParaRPr lang="en-US" sz="1400" dirty="0">
              <a:latin typeface="Calibri" charset="0"/>
            </a:endParaRPr>
          </a:p>
        </p:txBody>
      </p:sp>
      <p:sp>
        <p:nvSpPr>
          <p:cNvPr id="505" name="Rectangle 6"/>
          <p:cNvSpPr>
            <a:spLocks noChangeArrowheads="1"/>
          </p:cNvSpPr>
          <p:nvPr/>
        </p:nvSpPr>
        <p:spPr bwMode="auto">
          <a:xfrm rot="18804425">
            <a:off x="5889975" y="4215573"/>
            <a:ext cx="1720753" cy="523220"/>
          </a:xfrm>
          <a:prstGeom prst="rect">
            <a:avLst/>
          </a:prstGeom>
          <a:noFill/>
          <a:ln w="9525">
            <a:noFill/>
            <a:miter lim="800000"/>
            <a:headEnd/>
            <a:tailEnd/>
          </a:ln>
        </p:spPr>
        <p:txBody>
          <a:bodyPr wrap="square">
            <a:prstTxWarp prst="textNoShape">
              <a:avLst/>
            </a:prstTxWarp>
            <a:spAutoFit/>
          </a:bodyPr>
          <a:lstStyle/>
          <a:p>
            <a:r>
              <a:rPr lang="en-US" sz="1400" dirty="0" smtClean="0">
                <a:latin typeface="Calibri" charset="0"/>
              </a:rPr>
              <a:t>(mode 3)</a:t>
            </a:r>
          </a:p>
          <a:p>
            <a:r>
              <a:rPr lang="en-US" sz="1400" dirty="0" smtClean="0">
                <a:latin typeface="Calibri" charset="0"/>
              </a:rPr>
              <a:t>3 climate variables</a:t>
            </a:r>
            <a:endParaRPr lang="en-US" sz="1400" dirty="0">
              <a:latin typeface="Calibri" charset="0"/>
            </a:endParaRPr>
          </a:p>
        </p:txBody>
      </p:sp>
      <p:sp>
        <p:nvSpPr>
          <p:cNvPr id="506" name="Rectangle 6"/>
          <p:cNvSpPr>
            <a:spLocks noChangeArrowheads="1"/>
          </p:cNvSpPr>
          <p:nvPr/>
        </p:nvSpPr>
        <p:spPr bwMode="auto">
          <a:xfrm>
            <a:off x="913464" y="3778143"/>
            <a:ext cx="1347724" cy="307777"/>
          </a:xfrm>
          <a:prstGeom prst="rect">
            <a:avLst/>
          </a:prstGeom>
          <a:noFill/>
          <a:ln w="9525">
            <a:noFill/>
            <a:miter lim="800000"/>
            <a:headEnd/>
            <a:tailEnd/>
          </a:ln>
        </p:spPr>
        <p:txBody>
          <a:bodyPr wrap="square">
            <a:prstTxWarp prst="textNoShape">
              <a:avLst/>
            </a:prstTxWarp>
            <a:spAutoFit/>
          </a:bodyPr>
          <a:lstStyle/>
          <a:p>
            <a:r>
              <a:rPr lang="en-US" sz="1400" dirty="0" smtClean="0">
                <a:solidFill>
                  <a:schemeClr val="accent6">
                    <a:lumMod val="75000"/>
                  </a:schemeClr>
                </a:solidFill>
                <a:latin typeface="Calibri" charset="0"/>
              </a:rPr>
              <a:t>Precipitation</a:t>
            </a:r>
            <a:endParaRPr lang="en-US" sz="1400" dirty="0">
              <a:solidFill>
                <a:schemeClr val="accent6">
                  <a:lumMod val="75000"/>
                </a:schemeClr>
              </a:solidFill>
              <a:latin typeface="Calibri" charset="0"/>
            </a:endParaRPr>
          </a:p>
        </p:txBody>
      </p:sp>
      <p:sp>
        <p:nvSpPr>
          <p:cNvPr id="507" name="Rectangle 6"/>
          <p:cNvSpPr>
            <a:spLocks noChangeArrowheads="1"/>
          </p:cNvSpPr>
          <p:nvPr/>
        </p:nvSpPr>
        <p:spPr bwMode="auto">
          <a:xfrm>
            <a:off x="735318" y="4201584"/>
            <a:ext cx="1247008" cy="307777"/>
          </a:xfrm>
          <a:prstGeom prst="rect">
            <a:avLst/>
          </a:prstGeom>
          <a:noFill/>
          <a:ln w="9525">
            <a:noFill/>
            <a:miter lim="800000"/>
            <a:headEnd/>
            <a:tailEnd/>
          </a:ln>
        </p:spPr>
        <p:txBody>
          <a:bodyPr wrap="square">
            <a:prstTxWarp prst="textNoShape">
              <a:avLst/>
            </a:prstTxWarp>
            <a:spAutoFit/>
          </a:bodyPr>
          <a:lstStyle/>
          <a:p>
            <a:r>
              <a:rPr lang="en-US" sz="1400" dirty="0" smtClean="0">
                <a:solidFill>
                  <a:schemeClr val="accent3">
                    <a:lumMod val="50000"/>
                  </a:schemeClr>
                </a:solidFill>
                <a:latin typeface="Calibri" charset="0"/>
              </a:rPr>
              <a:t>Max temp</a:t>
            </a:r>
            <a:endParaRPr lang="en-US" sz="1400" dirty="0">
              <a:solidFill>
                <a:schemeClr val="accent3">
                  <a:lumMod val="50000"/>
                </a:schemeClr>
              </a:solidFill>
              <a:latin typeface="Calibri" charset="0"/>
            </a:endParaRPr>
          </a:p>
        </p:txBody>
      </p:sp>
      <p:sp>
        <p:nvSpPr>
          <p:cNvPr id="508" name="Rectangle 6"/>
          <p:cNvSpPr>
            <a:spLocks noChangeArrowheads="1"/>
          </p:cNvSpPr>
          <p:nvPr/>
        </p:nvSpPr>
        <p:spPr bwMode="auto">
          <a:xfrm>
            <a:off x="356288" y="4621742"/>
            <a:ext cx="1180678" cy="307777"/>
          </a:xfrm>
          <a:prstGeom prst="rect">
            <a:avLst/>
          </a:prstGeom>
          <a:noFill/>
          <a:ln w="9525">
            <a:noFill/>
            <a:miter lim="800000"/>
            <a:headEnd/>
            <a:tailEnd/>
          </a:ln>
        </p:spPr>
        <p:txBody>
          <a:bodyPr wrap="square">
            <a:prstTxWarp prst="textNoShape">
              <a:avLst/>
            </a:prstTxWarp>
            <a:spAutoFit/>
          </a:bodyPr>
          <a:lstStyle/>
          <a:p>
            <a:r>
              <a:rPr lang="en-US" sz="1400" dirty="0" smtClean="0">
                <a:solidFill>
                  <a:schemeClr val="accent1"/>
                </a:solidFill>
                <a:latin typeface="Calibri" charset="0"/>
              </a:rPr>
              <a:t>Min temp</a:t>
            </a:r>
            <a:endParaRPr lang="en-US" sz="1400" dirty="0">
              <a:solidFill>
                <a:schemeClr val="accent1"/>
              </a:solidFill>
              <a:latin typeface="Calibri" charset="0"/>
            </a:endParaRPr>
          </a:p>
        </p:txBody>
      </p:sp>
      <p:sp>
        <p:nvSpPr>
          <p:cNvPr id="308" name="Rectangle 307"/>
          <p:cNvSpPr/>
          <p:nvPr/>
        </p:nvSpPr>
        <p:spPr>
          <a:xfrm>
            <a:off x="1584969" y="1260476"/>
            <a:ext cx="7660191" cy="1500316"/>
          </a:xfrm>
          <a:prstGeom prst="rect">
            <a:avLst/>
          </a:prstGeom>
          <a:solidFill>
            <a:schemeClr val="bg2">
              <a:lumMod val="75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0" name="Rectangle 309"/>
          <p:cNvSpPr/>
          <p:nvPr/>
        </p:nvSpPr>
        <p:spPr>
          <a:xfrm>
            <a:off x="1763113" y="1337504"/>
            <a:ext cx="2315872" cy="1339255"/>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1" name="Rectangle 310"/>
          <p:cNvSpPr/>
          <p:nvPr/>
        </p:nvSpPr>
        <p:spPr>
          <a:xfrm>
            <a:off x="1893010" y="1673631"/>
            <a:ext cx="74227" cy="919097"/>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2" name="Rectangle 311"/>
          <p:cNvSpPr/>
          <p:nvPr/>
        </p:nvSpPr>
        <p:spPr>
          <a:xfrm>
            <a:off x="2071154" y="1673631"/>
            <a:ext cx="74227" cy="919097"/>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4" name="Rectangle 313"/>
          <p:cNvSpPr/>
          <p:nvPr/>
        </p:nvSpPr>
        <p:spPr>
          <a:xfrm>
            <a:off x="2249298" y="1673631"/>
            <a:ext cx="74227" cy="919097"/>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315" name="Straight Connector 314"/>
          <p:cNvCxnSpPr/>
          <p:nvPr/>
        </p:nvCxnSpPr>
        <p:spPr>
          <a:xfrm rot="10800000">
            <a:off x="1406825" y="1836443"/>
            <a:ext cx="178145" cy="17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rot="10800000">
            <a:off x="1406825" y="1920475"/>
            <a:ext cx="178145" cy="17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rot="10800000">
            <a:off x="1406825" y="1750660"/>
            <a:ext cx="178145" cy="1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rot="10800000">
            <a:off x="1406825" y="2086787"/>
            <a:ext cx="178145" cy="1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rot="10800000">
            <a:off x="1406825" y="2170819"/>
            <a:ext cx="178145" cy="1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p:nvCxnSpPr>
        <p:spPr>
          <a:xfrm rot="10800000">
            <a:off x="1406825" y="2001005"/>
            <a:ext cx="178145" cy="17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rot="10800000">
            <a:off x="1406825" y="2338882"/>
            <a:ext cx="178145" cy="1751"/>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rot="10800000">
            <a:off x="1406825" y="2422914"/>
            <a:ext cx="178145" cy="175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rot="10800000">
            <a:off x="1406825" y="2253100"/>
            <a:ext cx="178145" cy="17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rot="10800000">
            <a:off x="1406825" y="1418035"/>
            <a:ext cx="178145" cy="1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rot="10800000">
            <a:off x="1406825" y="1502066"/>
            <a:ext cx="178145" cy="1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rot="10800000">
            <a:off x="1406825" y="1332254"/>
            <a:ext cx="178145" cy="17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rot="10800000">
            <a:off x="1406825" y="1668380"/>
            <a:ext cx="178145" cy="17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rot="10800000">
            <a:off x="1406825" y="1582597"/>
            <a:ext cx="178145" cy="1751"/>
          </a:xfrm>
          <a:prstGeom prst="line">
            <a:avLst/>
          </a:prstGeom>
        </p:spPr>
        <p:style>
          <a:lnRef idx="2">
            <a:schemeClr val="accent1"/>
          </a:lnRef>
          <a:fillRef idx="0">
            <a:schemeClr val="accent1"/>
          </a:fillRef>
          <a:effectRef idx="1">
            <a:schemeClr val="accent1"/>
          </a:effectRef>
          <a:fontRef idx="minor">
            <a:schemeClr val="tx1"/>
          </a:fontRef>
        </p:style>
      </p:cxnSp>
      <p:sp>
        <p:nvSpPr>
          <p:cNvPr id="347" name="Rectangle 125"/>
          <p:cNvSpPr>
            <a:spLocks noChangeArrowheads="1"/>
          </p:cNvSpPr>
          <p:nvPr/>
        </p:nvSpPr>
        <p:spPr bwMode="auto">
          <a:xfrm>
            <a:off x="1763113" y="1332253"/>
            <a:ext cx="2048655" cy="307777"/>
          </a:xfrm>
          <a:prstGeom prst="rect">
            <a:avLst/>
          </a:prstGeom>
          <a:noFill/>
          <a:ln w="9525">
            <a:noFill/>
            <a:miter lim="800000"/>
            <a:headEnd/>
            <a:tailEnd/>
          </a:ln>
        </p:spPr>
        <p:txBody>
          <a:bodyPr>
            <a:prstTxWarp prst="textNoShape">
              <a:avLst/>
            </a:prstTxWarp>
            <a:spAutoFit/>
          </a:bodyPr>
          <a:lstStyle/>
          <a:p>
            <a:pPr algn="ctr"/>
            <a:r>
              <a:rPr lang="en-US" sz="1400" dirty="0">
                <a:latin typeface="Calibri" charset="0"/>
              </a:rPr>
              <a:t>Min. temperature</a:t>
            </a:r>
          </a:p>
        </p:txBody>
      </p:sp>
      <p:sp>
        <p:nvSpPr>
          <p:cNvPr id="348" name="Rectangle 126"/>
          <p:cNvSpPr>
            <a:spLocks noChangeArrowheads="1"/>
          </p:cNvSpPr>
          <p:nvPr/>
        </p:nvSpPr>
        <p:spPr bwMode="auto">
          <a:xfrm rot="16200000">
            <a:off x="725846" y="2066823"/>
            <a:ext cx="1001960" cy="307777"/>
          </a:xfrm>
          <a:prstGeom prst="rect">
            <a:avLst/>
          </a:prstGeom>
          <a:noFill/>
          <a:ln w="9525">
            <a:noFill/>
            <a:miter lim="800000"/>
            <a:headEnd/>
            <a:tailEnd/>
          </a:ln>
        </p:spPr>
        <p:txBody>
          <a:bodyPr wrap="none">
            <a:prstTxWarp prst="textNoShape">
              <a:avLst/>
            </a:prstTxWarp>
            <a:spAutoFit/>
          </a:bodyPr>
          <a:lstStyle/>
          <a:p>
            <a:r>
              <a:rPr lang="en-US" sz="1400" dirty="0">
                <a:latin typeface="Calibri" charset="0"/>
              </a:rPr>
              <a:t>14 samples</a:t>
            </a:r>
          </a:p>
        </p:txBody>
      </p:sp>
      <p:sp>
        <p:nvSpPr>
          <p:cNvPr id="349" name="Rectangle 348"/>
          <p:cNvSpPr/>
          <p:nvPr/>
        </p:nvSpPr>
        <p:spPr>
          <a:xfrm>
            <a:off x="2401462" y="1668379"/>
            <a:ext cx="74227" cy="917346"/>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3" name="Rectangle 352"/>
          <p:cNvSpPr/>
          <p:nvPr/>
        </p:nvSpPr>
        <p:spPr>
          <a:xfrm>
            <a:off x="2579607" y="1668379"/>
            <a:ext cx="74227" cy="917346"/>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2" name="Rectangle 361"/>
          <p:cNvSpPr/>
          <p:nvPr/>
        </p:nvSpPr>
        <p:spPr>
          <a:xfrm>
            <a:off x="2757750" y="1668379"/>
            <a:ext cx="74227" cy="917346"/>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4" name="Rectangle 363"/>
          <p:cNvSpPr/>
          <p:nvPr/>
        </p:nvSpPr>
        <p:spPr>
          <a:xfrm>
            <a:off x="2935895" y="1668379"/>
            <a:ext cx="74227" cy="917346"/>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2" name="Rectangle 401"/>
          <p:cNvSpPr/>
          <p:nvPr/>
        </p:nvSpPr>
        <p:spPr>
          <a:xfrm>
            <a:off x="3114038" y="1668379"/>
            <a:ext cx="74227" cy="917346"/>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6" name="Rectangle 425"/>
          <p:cNvSpPr/>
          <p:nvPr/>
        </p:nvSpPr>
        <p:spPr>
          <a:xfrm>
            <a:off x="3292183" y="1668379"/>
            <a:ext cx="74227" cy="917346"/>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7" name="Rectangle 426"/>
          <p:cNvSpPr/>
          <p:nvPr/>
        </p:nvSpPr>
        <p:spPr>
          <a:xfrm>
            <a:off x="3455481" y="1668379"/>
            <a:ext cx="74227" cy="917346"/>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8" name="Rectangle 427"/>
          <p:cNvSpPr/>
          <p:nvPr/>
        </p:nvSpPr>
        <p:spPr>
          <a:xfrm>
            <a:off x="3633625" y="1668379"/>
            <a:ext cx="74227" cy="917346"/>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9" name="Rectangle 428"/>
          <p:cNvSpPr/>
          <p:nvPr/>
        </p:nvSpPr>
        <p:spPr>
          <a:xfrm>
            <a:off x="3811769" y="1668379"/>
            <a:ext cx="74227" cy="917346"/>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0" name="Rectangle 106"/>
          <p:cNvSpPr>
            <a:spLocks noChangeArrowheads="1"/>
          </p:cNvSpPr>
          <p:nvPr/>
        </p:nvSpPr>
        <p:spPr bwMode="auto">
          <a:xfrm>
            <a:off x="1674041" y="1764666"/>
            <a:ext cx="2137728" cy="523220"/>
          </a:xfrm>
          <a:prstGeom prst="rect">
            <a:avLst/>
          </a:prstGeom>
          <a:noFill/>
          <a:ln w="9525">
            <a:noFill/>
            <a:miter lim="800000"/>
            <a:headEnd/>
            <a:tailEnd/>
          </a:ln>
        </p:spPr>
        <p:txBody>
          <a:bodyPr>
            <a:prstTxWarp prst="textNoShape">
              <a:avLst/>
            </a:prstTxWarp>
            <a:spAutoFit/>
          </a:bodyPr>
          <a:lstStyle/>
          <a:p>
            <a:pPr algn="ctr"/>
            <a:r>
              <a:rPr lang="en-US" sz="1400" dirty="0">
                <a:latin typeface="Calibri" charset="0"/>
              </a:rPr>
              <a:t>Jan, Feb, Mar, </a:t>
            </a:r>
            <a:r>
              <a:rPr lang="en-US" sz="1400" dirty="0" smtClean="0">
                <a:latin typeface="Calibri" charset="0"/>
              </a:rPr>
              <a:t>…</a:t>
            </a:r>
          </a:p>
          <a:p>
            <a:pPr algn="ctr"/>
            <a:r>
              <a:rPr lang="en-US" sz="1400" dirty="0" smtClean="0">
                <a:latin typeface="Calibri" charset="0"/>
              </a:rPr>
              <a:t>(mode 2)</a:t>
            </a:r>
            <a:endParaRPr lang="en-US" sz="1400" dirty="0">
              <a:latin typeface="Calibri" charset="0"/>
            </a:endParaRPr>
          </a:p>
        </p:txBody>
      </p:sp>
      <p:sp>
        <p:nvSpPr>
          <p:cNvPr id="431" name="Rectangle 430"/>
          <p:cNvSpPr/>
          <p:nvPr/>
        </p:nvSpPr>
        <p:spPr>
          <a:xfrm>
            <a:off x="4257129" y="1335755"/>
            <a:ext cx="2315872" cy="1339254"/>
          </a:xfrm>
          <a:prstGeom prst="rect">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2" name="Rectangle 431"/>
          <p:cNvSpPr/>
          <p:nvPr/>
        </p:nvSpPr>
        <p:spPr>
          <a:xfrm>
            <a:off x="4387026" y="1673630"/>
            <a:ext cx="74227" cy="917346"/>
          </a:xfrm>
          <a:prstGeom prst="rect">
            <a:avLst/>
          </a:prstGeom>
          <a:solidFill>
            <a:schemeClr val="accent3">
              <a:lumMod val="60000"/>
              <a:lumOff val="40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3" name="Rectangle 432"/>
          <p:cNvSpPr/>
          <p:nvPr/>
        </p:nvSpPr>
        <p:spPr>
          <a:xfrm>
            <a:off x="4565169" y="1673630"/>
            <a:ext cx="74227" cy="917346"/>
          </a:xfrm>
          <a:prstGeom prst="rect">
            <a:avLst/>
          </a:prstGeom>
          <a:solidFill>
            <a:schemeClr val="accent3">
              <a:lumMod val="60000"/>
              <a:lumOff val="40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5" name="Rectangle 434"/>
          <p:cNvSpPr/>
          <p:nvPr/>
        </p:nvSpPr>
        <p:spPr>
          <a:xfrm>
            <a:off x="4743314" y="1673630"/>
            <a:ext cx="74227" cy="917346"/>
          </a:xfrm>
          <a:prstGeom prst="rect">
            <a:avLst/>
          </a:prstGeom>
          <a:solidFill>
            <a:schemeClr val="accent3">
              <a:lumMod val="60000"/>
              <a:lumOff val="40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6" name="Rectangle 221"/>
          <p:cNvSpPr>
            <a:spLocks noChangeArrowheads="1"/>
          </p:cNvSpPr>
          <p:nvPr/>
        </p:nvSpPr>
        <p:spPr bwMode="auto">
          <a:xfrm>
            <a:off x="4257129" y="1332253"/>
            <a:ext cx="2048655" cy="307777"/>
          </a:xfrm>
          <a:prstGeom prst="rect">
            <a:avLst/>
          </a:prstGeom>
          <a:noFill/>
          <a:ln w="9525">
            <a:noFill/>
            <a:miter lim="800000"/>
            <a:headEnd/>
            <a:tailEnd/>
          </a:ln>
        </p:spPr>
        <p:txBody>
          <a:bodyPr>
            <a:prstTxWarp prst="textNoShape">
              <a:avLst/>
            </a:prstTxWarp>
            <a:spAutoFit/>
          </a:bodyPr>
          <a:lstStyle/>
          <a:p>
            <a:pPr algn="ctr"/>
            <a:r>
              <a:rPr lang="en-US" sz="1400">
                <a:latin typeface="Calibri" charset="0"/>
              </a:rPr>
              <a:t>Max. temperature</a:t>
            </a:r>
          </a:p>
        </p:txBody>
      </p:sp>
      <p:sp>
        <p:nvSpPr>
          <p:cNvPr id="437" name="Rectangle 436"/>
          <p:cNvSpPr/>
          <p:nvPr/>
        </p:nvSpPr>
        <p:spPr>
          <a:xfrm>
            <a:off x="4895478" y="1666628"/>
            <a:ext cx="74227" cy="919097"/>
          </a:xfrm>
          <a:prstGeom prst="rect">
            <a:avLst/>
          </a:prstGeom>
          <a:solidFill>
            <a:schemeClr val="accent3">
              <a:lumMod val="60000"/>
              <a:lumOff val="40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8" name="Rectangle 437"/>
          <p:cNvSpPr/>
          <p:nvPr/>
        </p:nvSpPr>
        <p:spPr>
          <a:xfrm>
            <a:off x="5073622" y="1666628"/>
            <a:ext cx="74227" cy="919097"/>
          </a:xfrm>
          <a:prstGeom prst="rect">
            <a:avLst/>
          </a:prstGeom>
          <a:solidFill>
            <a:schemeClr val="accent3">
              <a:lumMod val="60000"/>
              <a:lumOff val="40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9" name="Rectangle 438"/>
          <p:cNvSpPr/>
          <p:nvPr/>
        </p:nvSpPr>
        <p:spPr>
          <a:xfrm>
            <a:off x="5251766" y="1666628"/>
            <a:ext cx="74227" cy="919097"/>
          </a:xfrm>
          <a:prstGeom prst="rect">
            <a:avLst/>
          </a:prstGeom>
          <a:solidFill>
            <a:schemeClr val="accent3">
              <a:lumMod val="60000"/>
              <a:lumOff val="40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0" name="Rectangle 439"/>
          <p:cNvSpPr/>
          <p:nvPr/>
        </p:nvSpPr>
        <p:spPr>
          <a:xfrm>
            <a:off x="5429910" y="1666628"/>
            <a:ext cx="74227" cy="919097"/>
          </a:xfrm>
          <a:prstGeom prst="rect">
            <a:avLst/>
          </a:prstGeom>
          <a:solidFill>
            <a:schemeClr val="accent3">
              <a:lumMod val="60000"/>
              <a:lumOff val="40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1" name="Rectangle 440"/>
          <p:cNvSpPr/>
          <p:nvPr/>
        </p:nvSpPr>
        <p:spPr>
          <a:xfrm>
            <a:off x="5608054" y="1666628"/>
            <a:ext cx="74227" cy="919097"/>
          </a:xfrm>
          <a:prstGeom prst="rect">
            <a:avLst/>
          </a:prstGeom>
          <a:solidFill>
            <a:schemeClr val="accent3">
              <a:lumMod val="60000"/>
              <a:lumOff val="40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2" name="Rectangle 441"/>
          <p:cNvSpPr/>
          <p:nvPr/>
        </p:nvSpPr>
        <p:spPr>
          <a:xfrm>
            <a:off x="5786198" y="1666628"/>
            <a:ext cx="74227" cy="919097"/>
          </a:xfrm>
          <a:prstGeom prst="rect">
            <a:avLst/>
          </a:prstGeom>
          <a:solidFill>
            <a:schemeClr val="accent3">
              <a:lumMod val="60000"/>
              <a:lumOff val="40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3" name="Rectangle 442"/>
          <p:cNvSpPr/>
          <p:nvPr/>
        </p:nvSpPr>
        <p:spPr>
          <a:xfrm>
            <a:off x="5949496" y="1666628"/>
            <a:ext cx="74227" cy="919097"/>
          </a:xfrm>
          <a:prstGeom prst="rect">
            <a:avLst/>
          </a:prstGeom>
          <a:solidFill>
            <a:schemeClr val="accent3">
              <a:lumMod val="60000"/>
              <a:lumOff val="40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4" name="Rectangle 443"/>
          <p:cNvSpPr/>
          <p:nvPr/>
        </p:nvSpPr>
        <p:spPr>
          <a:xfrm>
            <a:off x="6127641" y="1666628"/>
            <a:ext cx="74227" cy="919097"/>
          </a:xfrm>
          <a:prstGeom prst="rect">
            <a:avLst/>
          </a:prstGeom>
          <a:solidFill>
            <a:schemeClr val="accent3">
              <a:lumMod val="60000"/>
              <a:lumOff val="40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6" name="Rectangle 445"/>
          <p:cNvSpPr/>
          <p:nvPr/>
        </p:nvSpPr>
        <p:spPr>
          <a:xfrm>
            <a:off x="6305784" y="1666628"/>
            <a:ext cx="74227" cy="919097"/>
          </a:xfrm>
          <a:prstGeom prst="rect">
            <a:avLst/>
          </a:prstGeom>
          <a:solidFill>
            <a:schemeClr val="accent3">
              <a:lumMod val="60000"/>
              <a:lumOff val="40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8" name="Rectangle 447"/>
          <p:cNvSpPr/>
          <p:nvPr/>
        </p:nvSpPr>
        <p:spPr>
          <a:xfrm>
            <a:off x="6751145" y="1335755"/>
            <a:ext cx="2315872" cy="1339254"/>
          </a:xfrm>
          <a:prstGeom prst="rect">
            <a:avLst/>
          </a:prstGeom>
          <a:solidFill>
            <a:schemeClr val="accent6"/>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0" name="Rectangle 449"/>
          <p:cNvSpPr/>
          <p:nvPr/>
        </p:nvSpPr>
        <p:spPr>
          <a:xfrm>
            <a:off x="6881041" y="1673630"/>
            <a:ext cx="74227" cy="917346"/>
          </a:xfrm>
          <a:prstGeom prst="rect">
            <a:avLst/>
          </a:prstGeom>
          <a:solidFill>
            <a:schemeClr val="accent6">
              <a:lumMod val="60000"/>
              <a:lumOff val="4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2" name="Rectangle 451"/>
          <p:cNvSpPr/>
          <p:nvPr/>
        </p:nvSpPr>
        <p:spPr>
          <a:xfrm>
            <a:off x="7059185" y="1673630"/>
            <a:ext cx="74227" cy="917346"/>
          </a:xfrm>
          <a:prstGeom prst="rect">
            <a:avLst/>
          </a:prstGeom>
          <a:solidFill>
            <a:schemeClr val="accent6">
              <a:lumMod val="60000"/>
              <a:lumOff val="4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3" name="Rectangle 452"/>
          <p:cNvSpPr/>
          <p:nvPr/>
        </p:nvSpPr>
        <p:spPr>
          <a:xfrm>
            <a:off x="7237329" y="1673630"/>
            <a:ext cx="74227" cy="917346"/>
          </a:xfrm>
          <a:prstGeom prst="rect">
            <a:avLst/>
          </a:prstGeom>
          <a:solidFill>
            <a:schemeClr val="accent6">
              <a:lumMod val="60000"/>
              <a:lumOff val="4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4" name="Rectangle 236"/>
          <p:cNvSpPr>
            <a:spLocks noChangeArrowheads="1"/>
          </p:cNvSpPr>
          <p:nvPr/>
        </p:nvSpPr>
        <p:spPr bwMode="auto">
          <a:xfrm>
            <a:off x="6751144" y="1332253"/>
            <a:ext cx="2048655" cy="307777"/>
          </a:xfrm>
          <a:prstGeom prst="rect">
            <a:avLst/>
          </a:prstGeom>
          <a:noFill/>
          <a:ln w="9525">
            <a:noFill/>
            <a:miter lim="800000"/>
            <a:headEnd/>
            <a:tailEnd/>
          </a:ln>
        </p:spPr>
        <p:txBody>
          <a:bodyPr>
            <a:prstTxWarp prst="textNoShape">
              <a:avLst/>
            </a:prstTxWarp>
            <a:spAutoFit/>
          </a:bodyPr>
          <a:lstStyle/>
          <a:p>
            <a:pPr algn="ctr"/>
            <a:r>
              <a:rPr lang="en-US" sz="1400">
                <a:latin typeface="Calibri" charset="0"/>
              </a:rPr>
              <a:t>Precipitation</a:t>
            </a:r>
          </a:p>
        </p:txBody>
      </p:sp>
      <p:sp>
        <p:nvSpPr>
          <p:cNvPr id="455" name="Rectangle 454"/>
          <p:cNvSpPr/>
          <p:nvPr/>
        </p:nvSpPr>
        <p:spPr>
          <a:xfrm>
            <a:off x="7389493" y="1666628"/>
            <a:ext cx="74227" cy="919097"/>
          </a:xfrm>
          <a:prstGeom prst="rect">
            <a:avLst/>
          </a:prstGeom>
          <a:solidFill>
            <a:schemeClr val="accent6">
              <a:lumMod val="60000"/>
              <a:lumOff val="4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6" name="Rectangle 455"/>
          <p:cNvSpPr/>
          <p:nvPr/>
        </p:nvSpPr>
        <p:spPr>
          <a:xfrm>
            <a:off x="7567638" y="1666628"/>
            <a:ext cx="74227" cy="919097"/>
          </a:xfrm>
          <a:prstGeom prst="rect">
            <a:avLst/>
          </a:prstGeom>
          <a:solidFill>
            <a:schemeClr val="accent6">
              <a:lumMod val="60000"/>
              <a:lumOff val="4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7" name="Rectangle 456"/>
          <p:cNvSpPr/>
          <p:nvPr/>
        </p:nvSpPr>
        <p:spPr>
          <a:xfrm>
            <a:off x="7745781" y="1666628"/>
            <a:ext cx="74227" cy="919097"/>
          </a:xfrm>
          <a:prstGeom prst="rect">
            <a:avLst/>
          </a:prstGeom>
          <a:solidFill>
            <a:schemeClr val="accent6">
              <a:lumMod val="60000"/>
              <a:lumOff val="4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8" name="Rectangle 457"/>
          <p:cNvSpPr/>
          <p:nvPr/>
        </p:nvSpPr>
        <p:spPr>
          <a:xfrm>
            <a:off x="7923926" y="1666628"/>
            <a:ext cx="74227" cy="919097"/>
          </a:xfrm>
          <a:prstGeom prst="rect">
            <a:avLst/>
          </a:prstGeom>
          <a:solidFill>
            <a:schemeClr val="accent6">
              <a:lumMod val="60000"/>
              <a:lumOff val="4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9" name="Rectangle 458"/>
          <p:cNvSpPr/>
          <p:nvPr/>
        </p:nvSpPr>
        <p:spPr>
          <a:xfrm>
            <a:off x="8102069" y="1666628"/>
            <a:ext cx="74227" cy="919097"/>
          </a:xfrm>
          <a:prstGeom prst="rect">
            <a:avLst/>
          </a:prstGeom>
          <a:solidFill>
            <a:schemeClr val="accent6">
              <a:lumMod val="60000"/>
              <a:lumOff val="4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0" name="Rectangle 459"/>
          <p:cNvSpPr/>
          <p:nvPr/>
        </p:nvSpPr>
        <p:spPr>
          <a:xfrm>
            <a:off x="8280214" y="1666628"/>
            <a:ext cx="74227" cy="919097"/>
          </a:xfrm>
          <a:prstGeom prst="rect">
            <a:avLst/>
          </a:prstGeom>
          <a:solidFill>
            <a:schemeClr val="accent6">
              <a:lumMod val="60000"/>
              <a:lumOff val="4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1" name="Rectangle 460"/>
          <p:cNvSpPr/>
          <p:nvPr/>
        </p:nvSpPr>
        <p:spPr>
          <a:xfrm>
            <a:off x="8443512" y="1666628"/>
            <a:ext cx="74227" cy="919097"/>
          </a:xfrm>
          <a:prstGeom prst="rect">
            <a:avLst/>
          </a:prstGeom>
          <a:solidFill>
            <a:schemeClr val="accent6">
              <a:lumMod val="60000"/>
              <a:lumOff val="4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2" name="Rectangle 461"/>
          <p:cNvSpPr/>
          <p:nvPr/>
        </p:nvSpPr>
        <p:spPr>
          <a:xfrm>
            <a:off x="8621656" y="1666628"/>
            <a:ext cx="74227" cy="919097"/>
          </a:xfrm>
          <a:prstGeom prst="rect">
            <a:avLst/>
          </a:prstGeom>
          <a:solidFill>
            <a:schemeClr val="accent6">
              <a:lumMod val="60000"/>
              <a:lumOff val="4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3" name="Rectangle 462"/>
          <p:cNvSpPr/>
          <p:nvPr/>
        </p:nvSpPr>
        <p:spPr>
          <a:xfrm>
            <a:off x="8799800" y="1666628"/>
            <a:ext cx="74227" cy="919097"/>
          </a:xfrm>
          <a:prstGeom prst="rect">
            <a:avLst/>
          </a:prstGeom>
          <a:solidFill>
            <a:schemeClr val="accent6">
              <a:lumMod val="60000"/>
              <a:lumOff val="4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4" name="Rectangle 126"/>
          <p:cNvSpPr>
            <a:spLocks noChangeArrowheads="1"/>
          </p:cNvSpPr>
          <p:nvPr/>
        </p:nvSpPr>
        <p:spPr bwMode="auto">
          <a:xfrm>
            <a:off x="7998151" y="924349"/>
            <a:ext cx="1056700" cy="307777"/>
          </a:xfrm>
          <a:prstGeom prst="rect">
            <a:avLst/>
          </a:prstGeom>
          <a:noFill/>
          <a:ln w="9525">
            <a:noFill/>
            <a:miter lim="800000"/>
            <a:headEnd/>
            <a:tailEnd/>
          </a:ln>
        </p:spPr>
        <p:txBody>
          <a:bodyPr wrap="none">
            <a:prstTxWarp prst="textNoShape">
              <a:avLst/>
            </a:prstTxWarp>
            <a:spAutoFit/>
          </a:bodyPr>
          <a:lstStyle/>
          <a:p>
            <a:r>
              <a:rPr lang="en-US" sz="1400" dirty="0" smtClean="0">
                <a:latin typeface="Calibri" charset="0"/>
              </a:rPr>
              <a:t>36 variables</a:t>
            </a:r>
            <a:endParaRPr lang="en-US" sz="1400" dirty="0">
              <a:latin typeface="Calibri" charset="0"/>
            </a:endParaRPr>
          </a:p>
        </p:txBody>
      </p:sp>
      <p:sp>
        <p:nvSpPr>
          <p:cNvPr id="465" name="Left Brace 464"/>
          <p:cNvSpPr/>
          <p:nvPr/>
        </p:nvSpPr>
        <p:spPr>
          <a:xfrm rot="16200000">
            <a:off x="2787999" y="1832192"/>
            <a:ext cx="266100" cy="231587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6" name="Left Brace 465"/>
          <p:cNvSpPr/>
          <p:nvPr/>
        </p:nvSpPr>
        <p:spPr>
          <a:xfrm rot="16200000">
            <a:off x="5282015" y="1832192"/>
            <a:ext cx="266100" cy="231587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7" name="Left Brace 466"/>
          <p:cNvSpPr/>
          <p:nvPr/>
        </p:nvSpPr>
        <p:spPr>
          <a:xfrm rot="16200000">
            <a:off x="7776031" y="1832191"/>
            <a:ext cx="266100" cy="231587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8" name="Rectangle 126"/>
          <p:cNvSpPr>
            <a:spLocks noChangeArrowheads="1"/>
          </p:cNvSpPr>
          <p:nvPr/>
        </p:nvSpPr>
        <p:spPr bwMode="auto">
          <a:xfrm>
            <a:off x="6929290" y="3105890"/>
            <a:ext cx="1601553" cy="307777"/>
          </a:xfrm>
          <a:prstGeom prst="rect">
            <a:avLst/>
          </a:prstGeom>
          <a:noFill/>
          <a:ln w="9525">
            <a:noFill/>
            <a:miter lim="800000"/>
            <a:headEnd/>
            <a:tailEnd/>
          </a:ln>
        </p:spPr>
        <p:txBody>
          <a:bodyPr wrap="none">
            <a:prstTxWarp prst="textNoShape">
              <a:avLst/>
            </a:prstTxWarp>
            <a:spAutoFit/>
          </a:bodyPr>
          <a:lstStyle/>
          <a:p>
            <a:r>
              <a:rPr lang="en-US" sz="1400" dirty="0" smtClean="0">
                <a:latin typeface="Calibri" charset="0"/>
              </a:rPr>
              <a:t>3</a:t>
            </a:r>
            <a:r>
              <a:rPr lang="en-US" sz="1400" baseline="30000" dirty="0" smtClean="0">
                <a:latin typeface="Calibri" charset="0"/>
              </a:rPr>
              <a:t>rd</a:t>
            </a:r>
            <a:r>
              <a:rPr lang="en-US" sz="1400" dirty="0" smtClean="0">
                <a:latin typeface="Calibri" charset="0"/>
              </a:rPr>
              <a:t> level for mode 3</a:t>
            </a:r>
            <a:endParaRPr lang="en-US" sz="1400" dirty="0">
              <a:latin typeface="Calibri" charset="0"/>
            </a:endParaRPr>
          </a:p>
        </p:txBody>
      </p:sp>
      <p:sp>
        <p:nvSpPr>
          <p:cNvPr id="469" name="Rectangle 126"/>
          <p:cNvSpPr>
            <a:spLocks noChangeArrowheads="1"/>
          </p:cNvSpPr>
          <p:nvPr/>
        </p:nvSpPr>
        <p:spPr bwMode="auto">
          <a:xfrm>
            <a:off x="4524344" y="3102606"/>
            <a:ext cx="1624346" cy="307777"/>
          </a:xfrm>
          <a:prstGeom prst="rect">
            <a:avLst/>
          </a:prstGeom>
          <a:noFill/>
          <a:ln w="9525">
            <a:noFill/>
            <a:miter lim="800000"/>
            <a:headEnd/>
            <a:tailEnd/>
          </a:ln>
        </p:spPr>
        <p:txBody>
          <a:bodyPr wrap="none">
            <a:prstTxWarp prst="textNoShape">
              <a:avLst/>
            </a:prstTxWarp>
            <a:spAutoFit/>
          </a:bodyPr>
          <a:lstStyle/>
          <a:p>
            <a:r>
              <a:rPr lang="en-US" sz="1400" dirty="0" smtClean="0">
                <a:latin typeface="Calibri" charset="0"/>
              </a:rPr>
              <a:t>2</a:t>
            </a:r>
            <a:r>
              <a:rPr lang="en-US" sz="1400" baseline="30000" dirty="0" smtClean="0">
                <a:latin typeface="Calibri" charset="0"/>
              </a:rPr>
              <a:t>nd</a:t>
            </a:r>
            <a:r>
              <a:rPr lang="en-US" sz="1400" dirty="0" smtClean="0">
                <a:latin typeface="Calibri" charset="0"/>
              </a:rPr>
              <a:t> level for mode 3</a:t>
            </a:r>
            <a:endParaRPr lang="en-US" sz="1400" dirty="0">
              <a:latin typeface="Calibri" charset="0"/>
            </a:endParaRPr>
          </a:p>
        </p:txBody>
      </p:sp>
      <p:sp>
        <p:nvSpPr>
          <p:cNvPr id="470" name="Rectangle 126"/>
          <p:cNvSpPr>
            <a:spLocks noChangeArrowheads="1"/>
          </p:cNvSpPr>
          <p:nvPr/>
        </p:nvSpPr>
        <p:spPr bwMode="auto">
          <a:xfrm>
            <a:off x="2028749" y="3102606"/>
            <a:ext cx="1584137" cy="307777"/>
          </a:xfrm>
          <a:prstGeom prst="rect">
            <a:avLst/>
          </a:prstGeom>
          <a:noFill/>
          <a:ln w="9525">
            <a:noFill/>
            <a:miter lim="800000"/>
            <a:headEnd/>
            <a:tailEnd/>
          </a:ln>
        </p:spPr>
        <p:txBody>
          <a:bodyPr wrap="none">
            <a:prstTxWarp prst="textNoShape">
              <a:avLst/>
            </a:prstTxWarp>
            <a:spAutoFit/>
          </a:bodyPr>
          <a:lstStyle/>
          <a:p>
            <a:r>
              <a:rPr lang="en-US" sz="1400" dirty="0" smtClean="0">
                <a:latin typeface="Calibri" charset="0"/>
              </a:rPr>
              <a:t>1</a:t>
            </a:r>
            <a:r>
              <a:rPr lang="en-US" sz="1400" baseline="30000" dirty="0" smtClean="0">
                <a:latin typeface="Calibri" charset="0"/>
              </a:rPr>
              <a:t>st</a:t>
            </a:r>
            <a:r>
              <a:rPr lang="en-US" sz="1400" dirty="0" smtClean="0">
                <a:latin typeface="Calibri" charset="0"/>
              </a:rPr>
              <a:t> level for mode 3</a:t>
            </a:r>
            <a:endParaRPr lang="en-US" sz="1400" dirty="0">
              <a:latin typeface="Calibri" charset="0"/>
            </a:endParaRPr>
          </a:p>
        </p:txBody>
      </p:sp>
      <p:sp>
        <p:nvSpPr>
          <p:cNvPr id="471" name="Left Brace 470"/>
          <p:cNvSpPr/>
          <p:nvPr/>
        </p:nvSpPr>
        <p:spPr>
          <a:xfrm rot="10800000">
            <a:off x="9423305" y="1344506"/>
            <a:ext cx="282061" cy="133225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2" name="Rectangle 126"/>
          <p:cNvSpPr>
            <a:spLocks noChangeArrowheads="1"/>
          </p:cNvSpPr>
          <p:nvPr/>
        </p:nvSpPr>
        <p:spPr bwMode="auto">
          <a:xfrm rot="16200000">
            <a:off x="9516250" y="1862098"/>
            <a:ext cx="738002" cy="307777"/>
          </a:xfrm>
          <a:prstGeom prst="rect">
            <a:avLst/>
          </a:prstGeom>
          <a:noFill/>
          <a:ln w="9525">
            <a:noFill/>
            <a:miter lim="800000"/>
            <a:headEnd/>
            <a:tailEnd/>
          </a:ln>
        </p:spPr>
        <p:txBody>
          <a:bodyPr wrap="none">
            <a:prstTxWarp prst="textNoShape">
              <a:avLst/>
            </a:prstTxWarp>
            <a:spAutoFit/>
          </a:bodyPr>
          <a:lstStyle/>
          <a:p>
            <a:r>
              <a:rPr lang="en-US" sz="1400" dirty="0" smtClean="0">
                <a:latin typeface="Calibri" charset="0"/>
              </a:rPr>
              <a:t>mode 1</a:t>
            </a:r>
            <a:endParaRPr lang="en-US" sz="1400" dirty="0">
              <a:latin typeface="Calibri" charset="0"/>
            </a:endParaRPr>
          </a:p>
        </p:txBody>
      </p:sp>
      <p:sp>
        <p:nvSpPr>
          <p:cNvPr id="473" name="Rectangle 106"/>
          <p:cNvSpPr>
            <a:spLocks noChangeArrowheads="1"/>
          </p:cNvSpPr>
          <p:nvPr/>
        </p:nvSpPr>
        <p:spPr bwMode="auto">
          <a:xfrm>
            <a:off x="4168056" y="1764666"/>
            <a:ext cx="2137728" cy="523220"/>
          </a:xfrm>
          <a:prstGeom prst="rect">
            <a:avLst/>
          </a:prstGeom>
          <a:noFill/>
          <a:ln w="9525">
            <a:noFill/>
            <a:miter lim="800000"/>
            <a:headEnd/>
            <a:tailEnd/>
          </a:ln>
        </p:spPr>
        <p:txBody>
          <a:bodyPr>
            <a:prstTxWarp prst="textNoShape">
              <a:avLst/>
            </a:prstTxWarp>
            <a:spAutoFit/>
          </a:bodyPr>
          <a:lstStyle/>
          <a:p>
            <a:pPr algn="ctr"/>
            <a:r>
              <a:rPr lang="en-US" sz="1400" dirty="0">
                <a:latin typeface="Calibri" charset="0"/>
              </a:rPr>
              <a:t>Jan, Feb, Mar, </a:t>
            </a:r>
            <a:r>
              <a:rPr lang="en-US" sz="1400" dirty="0" smtClean="0">
                <a:latin typeface="Calibri" charset="0"/>
              </a:rPr>
              <a:t>…</a:t>
            </a:r>
          </a:p>
          <a:p>
            <a:pPr algn="ctr"/>
            <a:r>
              <a:rPr lang="en-US" sz="1400" dirty="0" smtClean="0">
                <a:latin typeface="Calibri" charset="0"/>
              </a:rPr>
              <a:t>(mode 2)</a:t>
            </a:r>
            <a:endParaRPr lang="en-US" sz="1400" dirty="0">
              <a:latin typeface="Calibri" charset="0"/>
            </a:endParaRPr>
          </a:p>
        </p:txBody>
      </p:sp>
      <p:sp>
        <p:nvSpPr>
          <p:cNvPr id="474" name="Rectangle 106"/>
          <p:cNvSpPr>
            <a:spLocks noChangeArrowheads="1"/>
          </p:cNvSpPr>
          <p:nvPr/>
        </p:nvSpPr>
        <p:spPr bwMode="auto">
          <a:xfrm>
            <a:off x="6662072" y="1764666"/>
            <a:ext cx="2137728" cy="523220"/>
          </a:xfrm>
          <a:prstGeom prst="rect">
            <a:avLst/>
          </a:prstGeom>
          <a:noFill/>
          <a:ln w="9525">
            <a:noFill/>
            <a:miter lim="800000"/>
            <a:headEnd/>
            <a:tailEnd/>
          </a:ln>
        </p:spPr>
        <p:txBody>
          <a:bodyPr>
            <a:prstTxWarp prst="textNoShape">
              <a:avLst/>
            </a:prstTxWarp>
            <a:spAutoFit/>
          </a:bodyPr>
          <a:lstStyle/>
          <a:p>
            <a:pPr algn="ctr"/>
            <a:r>
              <a:rPr lang="en-US" sz="1400" dirty="0">
                <a:latin typeface="Calibri" charset="0"/>
              </a:rPr>
              <a:t>Jan, Feb, Mar, </a:t>
            </a:r>
            <a:r>
              <a:rPr lang="en-US" sz="1400" dirty="0" smtClean="0">
                <a:latin typeface="Calibri" charset="0"/>
              </a:rPr>
              <a:t>…</a:t>
            </a:r>
          </a:p>
          <a:p>
            <a:pPr algn="ctr"/>
            <a:r>
              <a:rPr lang="en-US" sz="1400" dirty="0" smtClean="0">
                <a:latin typeface="Calibri" charset="0"/>
              </a:rPr>
              <a:t>(mode 2)</a:t>
            </a:r>
            <a:endParaRPr lang="en-US" sz="1400" dirty="0">
              <a:latin typeface="Calibri" charset="0"/>
            </a:endParaRPr>
          </a:p>
        </p:txBody>
      </p:sp>
      <p:sp>
        <p:nvSpPr>
          <p:cNvPr id="475" name="Rectangle 474"/>
          <p:cNvSpPr/>
          <p:nvPr/>
        </p:nvSpPr>
        <p:spPr>
          <a:xfrm>
            <a:off x="712576" y="163294"/>
            <a:ext cx="7389162" cy="646331"/>
          </a:xfrm>
          <a:prstGeom prst="rect">
            <a:avLst/>
          </a:prstGeom>
        </p:spPr>
        <p:txBody>
          <a:bodyPr wrap="none">
            <a:spAutoFit/>
          </a:bodyPr>
          <a:lstStyle/>
          <a:p>
            <a:r>
              <a:rPr lang="en-US" sz="3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Multi-way data structure (N-PLS)</a:t>
            </a:r>
            <a:endParaRPr lang="en-US" sz="3600" dirty="0"/>
          </a:p>
        </p:txBody>
      </p:sp>
      <p:sp>
        <p:nvSpPr>
          <p:cNvPr id="476" name="Slide Number Placeholder 13"/>
          <p:cNvSpPr>
            <a:spLocks noGrp="1"/>
          </p:cNvSpPr>
          <p:nvPr>
            <p:ph type="sldNum" sz="quarter" idx="12"/>
          </p:nvPr>
        </p:nvSpPr>
        <p:spPr>
          <a:xfrm>
            <a:off x="9992519" y="7112573"/>
            <a:ext cx="534432" cy="402652"/>
          </a:xfrm>
        </p:spPr>
        <p:txBody>
          <a:bodyPr/>
          <a:lstStyle/>
          <a:p>
            <a:pPr>
              <a:defRPr/>
            </a:pPr>
            <a:fld id="{C123A2F8-7B5E-FB4E-B602-4CE3CA3B3DB7}" type="slidenum">
              <a:rPr lang="en-US" smtClean="0">
                <a:solidFill>
                  <a:srgbClr val="7F7F7F"/>
                </a:solidFill>
              </a:rPr>
              <a:pPr>
                <a:defRPr/>
              </a:pPr>
              <a:t>67</a:t>
            </a:fld>
            <a:endParaRPr lang="en-US" dirty="0">
              <a:solidFill>
                <a:srgbClr val="7F7F7F"/>
              </a:solidFill>
            </a:endParaRPr>
          </a:p>
        </p:txBody>
      </p:sp>
    </p:spTree>
    <p:extLst>
      <p:ext uri="{BB962C8B-B14F-4D97-AF65-F5344CB8AC3E}">
        <p14:creationId xmlns:p14="http://schemas.microsoft.com/office/powerpoint/2010/main" val="3154811904"/>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759" y="123844"/>
            <a:ext cx="10081120" cy="1065294"/>
          </a:xfrm>
        </p:spPr>
        <p:txBody>
          <a:bodyPr>
            <a:normAutofit/>
          </a:bodyPr>
          <a:lstStyle/>
          <a:p>
            <a:r>
              <a:rPr lang="en-US" sz="36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Multi-way N-PLS results: Nordic barley landraces</a:t>
            </a:r>
            <a:endParaRPr 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07643132"/>
              </p:ext>
            </p:extLst>
          </p:nvPr>
        </p:nvGraphicFramePr>
        <p:xfrm>
          <a:off x="445369" y="1261145"/>
          <a:ext cx="9795500" cy="3270715"/>
        </p:xfrm>
        <a:graphic>
          <a:graphicData uri="http://schemas.openxmlformats.org/drawingml/2006/table">
            <a:tbl>
              <a:tblPr firstRow="1" bandRow="1">
                <a:tableStyleId>{93296810-A885-4BE3-A3E7-6D5BEEA58F35}</a:tableStyleId>
              </a:tblPr>
              <a:tblGrid>
                <a:gridCol w="841335"/>
                <a:gridCol w="884655"/>
                <a:gridCol w="1241718"/>
                <a:gridCol w="1307745"/>
                <a:gridCol w="1086998"/>
                <a:gridCol w="1153023"/>
                <a:gridCol w="1507802"/>
                <a:gridCol w="1772224"/>
              </a:tblGrid>
              <a:tr h="756115">
                <a:tc gridSpan="2">
                  <a:txBody>
                    <a:bodyPr/>
                    <a:lstStyle/>
                    <a:p>
                      <a:r>
                        <a:rPr lang="en-US" sz="2000" dirty="0" smtClean="0"/>
                        <a:t>Experiment</a:t>
                      </a:r>
                    </a:p>
                    <a:p>
                      <a:r>
                        <a:rPr lang="en-US" sz="2000" dirty="0" smtClean="0"/>
                        <a:t>Site     Year</a:t>
                      </a:r>
                      <a:endParaRPr lang="en-US" sz="2000" dirty="0"/>
                    </a:p>
                  </a:txBody>
                  <a:tcPr marL="106888" marR="106888" marT="50419" marB="50419"/>
                </a:tc>
                <a:tc hMerge="1">
                  <a:txBody>
                    <a:bodyPr/>
                    <a:lstStyle/>
                    <a:p>
                      <a:endParaRPr lang="en-US" dirty="0"/>
                    </a:p>
                  </a:txBody>
                  <a:tcPr/>
                </a:tc>
                <a:tc>
                  <a:txBody>
                    <a:bodyPr/>
                    <a:lstStyle/>
                    <a:p>
                      <a:r>
                        <a:rPr lang="en-US" sz="2000" dirty="0" smtClean="0"/>
                        <a:t>Heading days</a:t>
                      </a:r>
                      <a:endParaRPr lang="en-US" sz="2000" dirty="0"/>
                    </a:p>
                  </a:txBody>
                  <a:tcPr marL="106888" marR="106888" marT="50419" marB="50419"/>
                </a:tc>
                <a:tc>
                  <a:txBody>
                    <a:bodyPr/>
                    <a:lstStyle/>
                    <a:p>
                      <a:r>
                        <a:rPr lang="en-US" sz="2000" dirty="0" smtClean="0"/>
                        <a:t>Ripening days</a:t>
                      </a:r>
                      <a:endParaRPr lang="en-US" sz="2000" dirty="0"/>
                    </a:p>
                  </a:txBody>
                  <a:tcPr marL="106888" marR="106888" marT="50419" marB="50419"/>
                </a:tc>
                <a:tc>
                  <a:txBody>
                    <a:bodyPr/>
                    <a:lstStyle/>
                    <a:p>
                      <a:r>
                        <a:rPr lang="en-US" sz="2000" dirty="0" smtClean="0"/>
                        <a:t>Length of plant</a:t>
                      </a:r>
                      <a:endParaRPr lang="en-US" sz="2000" dirty="0"/>
                    </a:p>
                  </a:txBody>
                  <a:tcPr marL="106888" marR="106888" marT="50419" marB="50419"/>
                </a:tc>
                <a:tc>
                  <a:txBody>
                    <a:bodyPr/>
                    <a:lstStyle/>
                    <a:p>
                      <a:r>
                        <a:rPr lang="en-US" sz="2000" dirty="0" smtClean="0"/>
                        <a:t>Harvest index</a:t>
                      </a:r>
                      <a:endParaRPr lang="en-US" sz="2000" dirty="0"/>
                    </a:p>
                  </a:txBody>
                  <a:tcPr marL="106888" marR="106888" marT="50419" marB="50419"/>
                </a:tc>
                <a:tc>
                  <a:txBody>
                    <a:bodyPr/>
                    <a:lstStyle/>
                    <a:p>
                      <a:r>
                        <a:rPr lang="en-US" sz="2000" dirty="0" smtClean="0"/>
                        <a:t>Volumetric weight</a:t>
                      </a:r>
                      <a:endParaRPr lang="en-US" sz="2000" dirty="0"/>
                    </a:p>
                  </a:txBody>
                  <a:tcPr marL="106888" marR="106888" marT="50419" marB="50419"/>
                </a:tc>
                <a:tc>
                  <a:txBody>
                    <a:bodyPr/>
                    <a:lstStyle/>
                    <a:p>
                      <a:r>
                        <a:rPr lang="en-US" sz="2000" i="1" dirty="0" smtClean="0">
                          <a:solidFill>
                            <a:srgbClr val="FF0000"/>
                          </a:solidFill>
                        </a:rPr>
                        <a:t>Thousand grain weight</a:t>
                      </a:r>
                      <a:r>
                        <a:rPr lang="en-US" sz="2000" i="1" baseline="30000" dirty="0" smtClean="0">
                          <a:solidFill>
                            <a:srgbClr val="FF0000"/>
                          </a:solidFill>
                        </a:rPr>
                        <a:t>3</a:t>
                      </a:r>
                      <a:endParaRPr lang="en-US" sz="2000" i="1" baseline="30000" dirty="0">
                        <a:solidFill>
                          <a:srgbClr val="FF0000"/>
                        </a:solidFill>
                      </a:endParaRPr>
                    </a:p>
                  </a:txBody>
                  <a:tcPr marL="106888" marR="106888" marT="50419" marB="50419"/>
                </a:tc>
              </a:tr>
              <a:tr h="457200">
                <a:tc>
                  <a:txBody>
                    <a:bodyPr/>
                    <a:lstStyle/>
                    <a:p>
                      <a:r>
                        <a:rPr lang="en-US" sz="2000" i="1" dirty="0" smtClean="0">
                          <a:solidFill>
                            <a:srgbClr val="FF0000"/>
                          </a:solidFill>
                        </a:rPr>
                        <a:t>LVA </a:t>
                      </a:r>
                      <a:endParaRPr lang="en-US" sz="2000" i="1" dirty="0">
                        <a:solidFill>
                          <a:srgbClr val="FF0000"/>
                        </a:solidFill>
                      </a:endParaRPr>
                    </a:p>
                  </a:txBody>
                  <a:tcPr marL="106888" marR="106888" marT="50419" marB="50419"/>
                </a:tc>
                <a:tc>
                  <a:txBody>
                    <a:bodyPr/>
                    <a:lstStyle/>
                    <a:p>
                      <a:r>
                        <a:rPr lang="en-US" sz="2000" i="1" dirty="0" smtClean="0">
                          <a:solidFill>
                            <a:srgbClr val="FF0000"/>
                          </a:solidFill>
                        </a:rPr>
                        <a:t>2002</a:t>
                      </a:r>
                      <a:r>
                        <a:rPr lang="en-US" sz="2000" i="1" baseline="30000" dirty="0" smtClean="0">
                          <a:solidFill>
                            <a:srgbClr val="FF0000"/>
                          </a:solidFill>
                        </a:rPr>
                        <a:t>1</a:t>
                      </a:r>
                      <a:endParaRPr lang="en-US" sz="2000" i="1" baseline="30000" dirty="0">
                        <a:solidFill>
                          <a:srgbClr val="FF0000"/>
                        </a:solidFill>
                      </a:endParaRPr>
                    </a:p>
                  </a:txBody>
                  <a:tcPr marL="106888" marR="106888" marT="50419" marB="50419"/>
                </a:tc>
                <a:tc>
                  <a:txBody>
                    <a:bodyPr/>
                    <a:lstStyle/>
                    <a:p>
                      <a:pPr marL="0" marR="0" indent="0" algn="ctr" defTabSz="455724" rtl="0" eaLnBrk="1" fontAlgn="auto" latinLnBrk="0" hangingPunct="1">
                        <a:lnSpc>
                          <a:spcPct val="100000"/>
                        </a:lnSpc>
                        <a:spcBef>
                          <a:spcPts val="0"/>
                        </a:spcBef>
                        <a:spcAft>
                          <a:spcPts val="0"/>
                        </a:spcAft>
                        <a:buClrTx/>
                        <a:buSzTx/>
                        <a:buFontTx/>
                        <a:buNone/>
                        <a:tabLst/>
                        <a:defRPr/>
                      </a:pPr>
                      <a:r>
                        <a:rPr lang="en-US" sz="2000" i="1" dirty="0" err="1" smtClean="0">
                          <a:solidFill>
                            <a:srgbClr val="FF0000"/>
                          </a:solidFill>
                        </a:rPr>
                        <a:t>n.s</a:t>
                      </a:r>
                      <a:r>
                        <a:rPr lang="en-US" sz="2000" i="1" dirty="0" smtClean="0">
                          <a:solidFill>
                            <a:srgbClr val="FF0000"/>
                          </a:solidFill>
                        </a:rPr>
                        <a:t>.</a:t>
                      </a:r>
                    </a:p>
                  </a:txBody>
                  <a:tcPr marL="106888" marR="106888" marT="50419" marB="50419"/>
                </a:tc>
                <a:tc>
                  <a:txBody>
                    <a:bodyPr/>
                    <a:lstStyle/>
                    <a:p>
                      <a:pPr marL="0" marR="0" indent="0" algn="ctr" defTabSz="455724" rtl="0" eaLnBrk="1" fontAlgn="auto" latinLnBrk="0" hangingPunct="1">
                        <a:lnSpc>
                          <a:spcPct val="100000"/>
                        </a:lnSpc>
                        <a:spcBef>
                          <a:spcPts val="0"/>
                        </a:spcBef>
                        <a:spcAft>
                          <a:spcPts val="0"/>
                        </a:spcAft>
                        <a:buClrTx/>
                        <a:buSzTx/>
                        <a:buFontTx/>
                        <a:buNone/>
                        <a:tabLst/>
                        <a:defRPr/>
                      </a:pPr>
                      <a:r>
                        <a:rPr lang="en-US" sz="2000" i="1" dirty="0" err="1" smtClean="0">
                          <a:solidFill>
                            <a:srgbClr val="FF0000"/>
                          </a:solidFill>
                        </a:rPr>
                        <a:t>n.s</a:t>
                      </a:r>
                      <a:r>
                        <a:rPr lang="en-US" sz="2000" i="1" dirty="0" smtClean="0">
                          <a:solidFill>
                            <a:srgbClr val="FF0000"/>
                          </a:solidFill>
                        </a:rPr>
                        <a:t>.</a:t>
                      </a:r>
                    </a:p>
                  </a:txBody>
                  <a:tcPr marL="106888" marR="106888" marT="50419" marB="50419"/>
                </a:tc>
                <a:tc>
                  <a:txBody>
                    <a:bodyPr/>
                    <a:lstStyle/>
                    <a:p>
                      <a:pPr marL="0" marR="0" indent="0" algn="ctr" defTabSz="455724" rtl="0" eaLnBrk="1" fontAlgn="auto" latinLnBrk="0" hangingPunct="1">
                        <a:lnSpc>
                          <a:spcPct val="100000"/>
                        </a:lnSpc>
                        <a:spcBef>
                          <a:spcPts val="0"/>
                        </a:spcBef>
                        <a:spcAft>
                          <a:spcPts val="0"/>
                        </a:spcAft>
                        <a:buClrTx/>
                        <a:buSzTx/>
                        <a:buFontTx/>
                        <a:buNone/>
                        <a:tabLst/>
                        <a:defRPr/>
                      </a:pPr>
                      <a:r>
                        <a:rPr lang="en-US" sz="2000" i="1" dirty="0" err="1" smtClean="0">
                          <a:solidFill>
                            <a:srgbClr val="FF0000"/>
                          </a:solidFill>
                        </a:rPr>
                        <a:t>n.s</a:t>
                      </a:r>
                      <a:r>
                        <a:rPr lang="en-US" sz="2000" i="1" dirty="0" smtClean="0">
                          <a:solidFill>
                            <a:srgbClr val="FF0000"/>
                          </a:solidFill>
                        </a:rPr>
                        <a:t>.</a:t>
                      </a:r>
                    </a:p>
                  </a:txBody>
                  <a:tcPr marL="106888" marR="106888" marT="50419" marB="50419"/>
                </a:tc>
                <a:tc>
                  <a:txBody>
                    <a:bodyPr/>
                    <a:lstStyle/>
                    <a:p>
                      <a:pPr marL="0" marR="0" indent="0" algn="ctr" defTabSz="455724" rtl="0" eaLnBrk="1" fontAlgn="auto" latinLnBrk="0" hangingPunct="1">
                        <a:lnSpc>
                          <a:spcPct val="100000"/>
                        </a:lnSpc>
                        <a:spcBef>
                          <a:spcPts val="0"/>
                        </a:spcBef>
                        <a:spcAft>
                          <a:spcPts val="0"/>
                        </a:spcAft>
                        <a:buClrTx/>
                        <a:buSzTx/>
                        <a:buFontTx/>
                        <a:buNone/>
                        <a:tabLst/>
                        <a:defRPr/>
                      </a:pPr>
                      <a:r>
                        <a:rPr lang="en-US" sz="2000" i="1" dirty="0" err="1" smtClean="0">
                          <a:solidFill>
                            <a:srgbClr val="FF0000"/>
                          </a:solidFill>
                        </a:rPr>
                        <a:t>n.s</a:t>
                      </a:r>
                      <a:r>
                        <a:rPr lang="en-US" sz="2000" i="1" dirty="0" smtClean="0">
                          <a:solidFill>
                            <a:srgbClr val="FF0000"/>
                          </a:solidFill>
                        </a:rPr>
                        <a:t>.</a:t>
                      </a:r>
                    </a:p>
                  </a:txBody>
                  <a:tcPr marL="106888" marR="106888" marT="50419" marB="50419"/>
                </a:tc>
                <a:tc>
                  <a:txBody>
                    <a:bodyPr/>
                    <a:lstStyle/>
                    <a:p>
                      <a:pPr algn="ctr"/>
                      <a:r>
                        <a:rPr lang="en-US" sz="2000" i="1" dirty="0" smtClean="0">
                          <a:solidFill>
                            <a:srgbClr val="FF0000"/>
                          </a:solidFill>
                        </a:rPr>
                        <a:t>***</a:t>
                      </a:r>
                      <a:endParaRPr lang="en-US" sz="2000" i="1" dirty="0">
                        <a:solidFill>
                          <a:srgbClr val="FF0000"/>
                        </a:solidFill>
                      </a:endParaRPr>
                    </a:p>
                  </a:txBody>
                  <a:tcPr marL="106888" marR="106888" marT="50419" marB="50419"/>
                </a:tc>
                <a:tc>
                  <a:txBody>
                    <a:bodyPr/>
                    <a:lstStyle/>
                    <a:p>
                      <a:pPr algn="ctr"/>
                      <a:r>
                        <a:rPr lang="en-US" sz="2000" i="1" dirty="0" err="1" smtClean="0">
                          <a:solidFill>
                            <a:srgbClr val="FF0000"/>
                          </a:solidFill>
                        </a:rPr>
                        <a:t>n.s</a:t>
                      </a:r>
                      <a:r>
                        <a:rPr lang="en-US" sz="2000" i="1" dirty="0" smtClean="0">
                          <a:solidFill>
                            <a:srgbClr val="FF0000"/>
                          </a:solidFill>
                        </a:rPr>
                        <a:t>.</a:t>
                      </a:r>
                      <a:endParaRPr lang="en-US" sz="2000" i="1" dirty="0">
                        <a:solidFill>
                          <a:srgbClr val="FF0000"/>
                        </a:solidFill>
                      </a:endParaRPr>
                    </a:p>
                  </a:txBody>
                  <a:tcPr marL="106888" marR="106888" marT="50419" marB="50419"/>
                </a:tc>
              </a:tr>
              <a:tr h="405638">
                <a:tc>
                  <a:txBody>
                    <a:bodyPr/>
                    <a:lstStyle/>
                    <a:p>
                      <a:r>
                        <a:rPr lang="en-US" sz="2000" dirty="0" smtClean="0"/>
                        <a:t>LVA </a:t>
                      </a:r>
                      <a:endParaRPr lang="en-US" sz="2000" dirty="0"/>
                    </a:p>
                  </a:txBody>
                  <a:tcPr marL="106888" marR="106888" marT="50419" marB="50419"/>
                </a:tc>
                <a:tc>
                  <a:txBody>
                    <a:bodyPr/>
                    <a:lstStyle/>
                    <a:p>
                      <a:r>
                        <a:rPr lang="en-US" sz="2000" dirty="0" smtClean="0"/>
                        <a:t>2003</a:t>
                      </a:r>
                      <a:endParaRPr lang="en-US" sz="2000" dirty="0"/>
                    </a:p>
                  </a:txBody>
                  <a:tcPr marL="106888" marR="106888" marT="50419" marB="50419"/>
                </a:tc>
                <a:tc>
                  <a:txBody>
                    <a:bodyPr/>
                    <a:lstStyle/>
                    <a:p>
                      <a:pPr algn="ctr"/>
                      <a:r>
                        <a:rPr lang="en-US" sz="2000" dirty="0" smtClean="0">
                          <a:solidFill>
                            <a:srgbClr val="008000"/>
                          </a:solidFill>
                        </a:rPr>
                        <a:t>***</a:t>
                      </a:r>
                      <a:endParaRPr lang="en-US" sz="2000" dirty="0">
                        <a:solidFill>
                          <a:srgbClr val="008000"/>
                        </a:solidFill>
                      </a:endParaRPr>
                    </a:p>
                  </a:txBody>
                  <a:tcPr marL="106888" marR="106888" marT="50419" marB="50419"/>
                </a:tc>
                <a:tc>
                  <a:txBody>
                    <a:bodyPr/>
                    <a:lstStyle/>
                    <a:p>
                      <a:pPr marL="0" marR="0" indent="0" algn="ctr" defTabSz="455724" rtl="0" eaLnBrk="1" fontAlgn="auto" latinLnBrk="0" hangingPunct="1">
                        <a:lnSpc>
                          <a:spcPct val="100000"/>
                        </a:lnSpc>
                        <a:spcBef>
                          <a:spcPts val="0"/>
                        </a:spcBef>
                        <a:spcAft>
                          <a:spcPts val="0"/>
                        </a:spcAft>
                        <a:buClrTx/>
                        <a:buSzTx/>
                        <a:buFontTx/>
                        <a:buNone/>
                        <a:tabLst/>
                        <a:defRPr/>
                      </a:pPr>
                      <a:r>
                        <a:rPr lang="en-US" sz="2000" dirty="0" err="1" smtClean="0"/>
                        <a:t>n.s</a:t>
                      </a:r>
                      <a:r>
                        <a:rPr lang="en-US" sz="2000" dirty="0" smtClean="0"/>
                        <a:t>.</a:t>
                      </a:r>
                    </a:p>
                  </a:txBody>
                  <a:tcPr marL="106888" marR="106888" marT="50419" marB="50419"/>
                </a:tc>
                <a:tc>
                  <a:txBody>
                    <a:bodyPr/>
                    <a:lstStyle/>
                    <a:p>
                      <a:pPr algn="ctr"/>
                      <a:r>
                        <a:rPr lang="en-US" sz="2000" dirty="0" smtClean="0"/>
                        <a:t>**</a:t>
                      </a:r>
                      <a:endParaRPr lang="en-US" sz="2000" dirty="0"/>
                    </a:p>
                  </a:txBody>
                  <a:tcPr marL="106888" marR="106888" marT="50419" marB="50419"/>
                </a:tc>
                <a:tc>
                  <a:txBody>
                    <a:bodyPr/>
                    <a:lstStyle/>
                    <a:p>
                      <a:pPr algn="ctr"/>
                      <a:r>
                        <a:rPr lang="en-US" sz="2000" dirty="0" smtClean="0"/>
                        <a:t>**</a:t>
                      </a:r>
                      <a:endParaRPr lang="en-US" sz="2000" dirty="0"/>
                    </a:p>
                  </a:txBody>
                  <a:tcPr marL="106888" marR="106888" marT="50419" marB="50419"/>
                </a:tc>
                <a:tc>
                  <a:txBody>
                    <a:bodyPr/>
                    <a:lstStyle/>
                    <a:p>
                      <a:pPr algn="ctr"/>
                      <a:r>
                        <a:rPr lang="en-US" sz="2000" dirty="0" smtClean="0">
                          <a:solidFill>
                            <a:srgbClr val="008000"/>
                          </a:solidFill>
                        </a:rPr>
                        <a:t>***</a:t>
                      </a:r>
                      <a:endParaRPr lang="en-US" sz="2000" dirty="0">
                        <a:solidFill>
                          <a:srgbClr val="008000"/>
                        </a:solidFill>
                      </a:endParaRPr>
                    </a:p>
                  </a:txBody>
                  <a:tcPr marL="106888" marR="106888" marT="50419" marB="50419"/>
                </a:tc>
                <a:tc>
                  <a:txBody>
                    <a:bodyPr/>
                    <a:lstStyle/>
                    <a:p>
                      <a:pPr algn="ctr"/>
                      <a:r>
                        <a:rPr lang="en-US" sz="2000" i="1" dirty="0" err="1" smtClean="0">
                          <a:solidFill>
                            <a:srgbClr val="FF0000"/>
                          </a:solidFill>
                        </a:rPr>
                        <a:t>n.s</a:t>
                      </a:r>
                      <a:r>
                        <a:rPr lang="en-US" sz="2000" i="1" dirty="0" smtClean="0">
                          <a:solidFill>
                            <a:srgbClr val="FF0000"/>
                          </a:solidFill>
                        </a:rPr>
                        <a:t>.</a:t>
                      </a:r>
                      <a:endParaRPr lang="en-US" sz="2000" i="1" dirty="0">
                        <a:solidFill>
                          <a:srgbClr val="FF0000"/>
                        </a:solidFill>
                      </a:endParaRPr>
                    </a:p>
                  </a:txBody>
                  <a:tcPr marL="106888" marR="106888" marT="50419" marB="50419"/>
                </a:tc>
              </a:tr>
              <a:tr h="405638">
                <a:tc>
                  <a:txBody>
                    <a:bodyPr/>
                    <a:lstStyle/>
                    <a:p>
                      <a:r>
                        <a:rPr lang="en-US" sz="2000" dirty="0" smtClean="0"/>
                        <a:t>NOR </a:t>
                      </a:r>
                      <a:endParaRPr lang="en-US" sz="2000" dirty="0"/>
                    </a:p>
                  </a:txBody>
                  <a:tcPr marL="106888" marR="106888" marT="50419" marB="50419"/>
                </a:tc>
                <a:tc>
                  <a:txBody>
                    <a:bodyPr/>
                    <a:lstStyle/>
                    <a:p>
                      <a:r>
                        <a:rPr lang="en-US" sz="2000" dirty="0" smtClean="0"/>
                        <a:t>2002</a:t>
                      </a:r>
                      <a:endParaRPr lang="en-US" sz="2000" dirty="0"/>
                    </a:p>
                  </a:txBody>
                  <a:tcPr marL="106888" marR="106888" marT="50419" marB="50419"/>
                </a:tc>
                <a:tc>
                  <a:txBody>
                    <a:bodyPr/>
                    <a:lstStyle/>
                    <a:p>
                      <a:pPr algn="ctr"/>
                      <a:r>
                        <a:rPr lang="en-US" sz="2000" dirty="0" smtClean="0"/>
                        <a:t>-</a:t>
                      </a:r>
                      <a:endParaRPr lang="en-US" sz="2000" dirty="0"/>
                    </a:p>
                  </a:txBody>
                  <a:tcPr marL="106888" marR="106888" marT="50419" marB="50419"/>
                </a:tc>
                <a:tc>
                  <a:txBody>
                    <a:bodyPr/>
                    <a:lstStyle/>
                    <a:p>
                      <a:pPr algn="ctr"/>
                      <a:r>
                        <a:rPr lang="en-US" sz="2000" dirty="0" smtClean="0"/>
                        <a:t>*</a:t>
                      </a:r>
                      <a:endParaRPr lang="en-US" sz="2000" dirty="0"/>
                    </a:p>
                  </a:txBody>
                  <a:tcPr marL="106888" marR="106888" marT="50419" marB="50419"/>
                </a:tc>
                <a:tc>
                  <a:txBody>
                    <a:bodyPr/>
                    <a:lstStyle/>
                    <a:p>
                      <a:pPr algn="ctr"/>
                      <a:r>
                        <a:rPr lang="en-US" sz="2000" dirty="0" smtClean="0"/>
                        <a:t>**</a:t>
                      </a:r>
                      <a:endParaRPr lang="en-US" sz="2000" dirty="0"/>
                    </a:p>
                  </a:txBody>
                  <a:tcPr marL="106888" marR="106888" marT="50419" marB="50419"/>
                </a:tc>
                <a:tc>
                  <a:txBody>
                    <a:bodyPr/>
                    <a:lstStyle/>
                    <a:p>
                      <a:pPr algn="ctr"/>
                      <a:r>
                        <a:rPr lang="en-US" sz="2000" dirty="0" smtClean="0">
                          <a:solidFill>
                            <a:srgbClr val="008000"/>
                          </a:solidFill>
                        </a:rPr>
                        <a:t>***</a:t>
                      </a:r>
                      <a:endParaRPr lang="en-US" sz="2000" dirty="0">
                        <a:solidFill>
                          <a:srgbClr val="008000"/>
                        </a:solidFill>
                      </a:endParaRPr>
                    </a:p>
                  </a:txBody>
                  <a:tcPr marL="106888" marR="106888" marT="50419" marB="50419"/>
                </a:tc>
                <a:tc>
                  <a:txBody>
                    <a:bodyPr/>
                    <a:lstStyle/>
                    <a:p>
                      <a:pPr algn="ctr"/>
                      <a:r>
                        <a:rPr lang="en-US" sz="2000" dirty="0" smtClean="0"/>
                        <a:t>**</a:t>
                      </a:r>
                      <a:endParaRPr lang="en-US" sz="2000" dirty="0"/>
                    </a:p>
                  </a:txBody>
                  <a:tcPr marL="106888" marR="106888" marT="50419" marB="50419"/>
                </a:tc>
                <a:tc>
                  <a:txBody>
                    <a:bodyPr/>
                    <a:lstStyle/>
                    <a:p>
                      <a:pPr algn="ctr"/>
                      <a:r>
                        <a:rPr lang="en-US" sz="2000" i="1" dirty="0" err="1" smtClean="0">
                          <a:solidFill>
                            <a:srgbClr val="FF0000"/>
                          </a:solidFill>
                        </a:rPr>
                        <a:t>n.s</a:t>
                      </a:r>
                      <a:r>
                        <a:rPr lang="en-US" sz="2000" i="1" dirty="0" smtClean="0">
                          <a:solidFill>
                            <a:srgbClr val="FF0000"/>
                          </a:solidFill>
                        </a:rPr>
                        <a:t>.</a:t>
                      </a:r>
                      <a:endParaRPr lang="en-US" sz="2000" i="1" dirty="0">
                        <a:solidFill>
                          <a:srgbClr val="FF0000"/>
                        </a:solidFill>
                      </a:endParaRPr>
                    </a:p>
                  </a:txBody>
                  <a:tcPr marL="106888" marR="106888" marT="50419" marB="50419"/>
                </a:tc>
              </a:tr>
              <a:tr h="407924">
                <a:tc>
                  <a:txBody>
                    <a:bodyPr/>
                    <a:lstStyle/>
                    <a:p>
                      <a:r>
                        <a:rPr lang="en-US" sz="2000" dirty="0" smtClean="0"/>
                        <a:t>NOR </a:t>
                      </a:r>
                      <a:endParaRPr lang="en-US" sz="2000" dirty="0"/>
                    </a:p>
                  </a:txBody>
                  <a:tcPr marL="106888" marR="106888" marT="50419" marB="50419"/>
                </a:tc>
                <a:tc>
                  <a:txBody>
                    <a:bodyPr/>
                    <a:lstStyle/>
                    <a:p>
                      <a:r>
                        <a:rPr lang="en-US" sz="2000" dirty="0" smtClean="0"/>
                        <a:t>2003</a:t>
                      </a:r>
                      <a:endParaRPr lang="en-US" sz="2000" dirty="0"/>
                    </a:p>
                  </a:txBody>
                  <a:tcPr marL="106888" marR="106888" marT="50419" marB="50419"/>
                </a:tc>
                <a:tc>
                  <a:txBody>
                    <a:bodyPr/>
                    <a:lstStyle/>
                    <a:p>
                      <a:pPr algn="ctr"/>
                      <a:r>
                        <a:rPr lang="en-US" sz="2000" dirty="0" smtClean="0"/>
                        <a:t>**</a:t>
                      </a:r>
                      <a:endParaRPr lang="en-US" sz="2000" dirty="0"/>
                    </a:p>
                  </a:txBody>
                  <a:tcPr marL="106888" marR="106888" marT="50419" marB="50419"/>
                </a:tc>
                <a:tc>
                  <a:txBody>
                    <a:bodyPr/>
                    <a:lstStyle/>
                    <a:p>
                      <a:pPr algn="ctr"/>
                      <a:r>
                        <a:rPr lang="en-US" sz="2000" dirty="0" smtClean="0">
                          <a:solidFill>
                            <a:srgbClr val="008000"/>
                          </a:solidFill>
                        </a:rPr>
                        <a:t>***</a:t>
                      </a:r>
                      <a:endParaRPr lang="en-US" sz="2000" dirty="0">
                        <a:solidFill>
                          <a:srgbClr val="008000"/>
                        </a:solidFill>
                      </a:endParaRPr>
                    </a:p>
                  </a:txBody>
                  <a:tcPr marL="106888" marR="106888" marT="50419" marB="50419"/>
                </a:tc>
                <a:tc>
                  <a:txBody>
                    <a:bodyPr/>
                    <a:lstStyle/>
                    <a:p>
                      <a:pPr algn="ctr"/>
                      <a:r>
                        <a:rPr lang="en-US" sz="2000" dirty="0" smtClean="0">
                          <a:solidFill>
                            <a:srgbClr val="008000"/>
                          </a:solidFill>
                        </a:rPr>
                        <a:t>***</a:t>
                      </a:r>
                      <a:endParaRPr lang="en-US" sz="2000" dirty="0">
                        <a:solidFill>
                          <a:srgbClr val="008000"/>
                        </a:solidFill>
                      </a:endParaRPr>
                    </a:p>
                  </a:txBody>
                  <a:tcPr marL="106888" marR="106888" marT="50419" marB="50419"/>
                </a:tc>
                <a:tc>
                  <a:txBody>
                    <a:bodyPr/>
                    <a:lstStyle/>
                    <a:p>
                      <a:pPr algn="ctr"/>
                      <a:r>
                        <a:rPr lang="en-US" sz="2000" dirty="0" smtClean="0"/>
                        <a:t>*</a:t>
                      </a:r>
                      <a:endParaRPr lang="en-US" sz="2000" dirty="0"/>
                    </a:p>
                  </a:txBody>
                  <a:tcPr marL="106888" marR="106888" marT="50419" marB="50419"/>
                </a:tc>
                <a:tc>
                  <a:txBody>
                    <a:bodyPr/>
                    <a:lstStyle/>
                    <a:p>
                      <a:pPr algn="ctr"/>
                      <a:r>
                        <a:rPr lang="en-US" sz="2000" dirty="0" smtClean="0"/>
                        <a:t>*</a:t>
                      </a:r>
                      <a:endParaRPr lang="en-US" sz="2000" dirty="0"/>
                    </a:p>
                  </a:txBody>
                  <a:tcPr marL="106888" marR="106888" marT="50419" marB="50419"/>
                </a:tc>
                <a:tc>
                  <a:txBody>
                    <a:bodyPr/>
                    <a:lstStyle/>
                    <a:p>
                      <a:pPr marL="0" marR="0" indent="0" algn="ctr" defTabSz="455724" rtl="0" eaLnBrk="1" fontAlgn="auto" latinLnBrk="0" hangingPunct="1">
                        <a:lnSpc>
                          <a:spcPct val="100000"/>
                        </a:lnSpc>
                        <a:spcBef>
                          <a:spcPts val="0"/>
                        </a:spcBef>
                        <a:spcAft>
                          <a:spcPts val="0"/>
                        </a:spcAft>
                        <a:buClrTx/>
                        <a:buSzTx/>
                        <a:buFontTx/>
                        <a:buNone/>
                        <a:tabLst/>
                        <a:defRPr/>
                      </a:pPr>
                      <a:r>
                        <a:rPr lang="en-US" sz="2000" i="1" dirty="0" err="1" smtClean="0">
                          <a:solidFill>
                            <a:srgbClr val="FF0000"/>
                          </a:solidFill>
                        </a:rPr>
                        <a:t>n.s</a:t>
                      </a:r>
                      <a:r>
                        <a:rPr lang="en-US" sz="2000" i="1" dirty="0" smtClean="0">
                          <a:solidFill>
                            <a:srgbClr val="FF0000"/>
                          </a:solidFill>
                        </a:rPr>
                        <a:t>.</a:t>
                      </a:r>
                    </a:p>
                  </a:txBody>
                  <a:tcPr marL="106888" marR="106888" marT="50419" marB="50419"/>
                </a:tc>
              </a:tr>
              <a:tr h="405638">
                <a:tc>
                  <a:txBody>
                    <a:bodyPr/>
                    <a:lstStyle/>
                    <a:p>
                      <a:r>
                        <a:rPr lang="en-US" sz="2000" dirty="0" smtClean="0"/>
                        <a:t>SWE </a:t>
                      </a:r>
                      <a:endParaRPr lang="en-US" sz="2000" dirty="0"/>
                    </a:p>
                  </a:txBody>
                  <a:tcPr marL="106888" marR="106888" marT="50419" marB="50419"/>
                </a:tc>
                <a:tc>
                  <a:txBody>
                    <a:bodyPr/>
                    <a:lstStyle/>
                    <a:p>
                      <a:r>
                        <a:rPr lang="en-US" sz="2000" dirty="0" smtClean="0"/>
                        <a:t>2002</a:t>
                      </a:r>
                      <a:endParaRPr lang="en-US" sz="2000" dirty="0"/>
                    </a:p>
                  </a:txBody>
                  <a:tcPr marL="106888" marR="106888" marT="50419" marB="50419"/>
                </a:tc>
                <a:tc>
                  <a:txBody>
                    <a:bodyPr/>
                    <a:lstStyle/>
                    <a:p>
                      <a:pPr algn="ctr"/>
                      <a:r>
                        <a:rPr lang="en-US" sz="2000" dirty="0" smtClean="0"/>
                        <a:t>**</a:t>
                      </a:r>
                      <a:endParaRPr lang="en-US" sz="2000" dirty="0"/>
                    </a:p>
                  </a:txBody>
                  <a:tcPr marL="106888" marR="106888" marT="50419" marB="50419"/>
                </a:tc>
                <a:tc>
                  <a:txBody>
                    <a:bodyPr/>
                    <a:lstStyle/>
                    <a:p>
                      <a:pPr algn="ctr"/>
                      <a:r>
                        <a:rPr lang="en-US" sz="2000" dirty="0" smtClean="0">
                          <a:solidFill>
                            <a:srgbClr val="008000"/>
                          </a:solidFill>
                        </a:rPr>
                        <a:t>***</a:t>
                      </a:r>
                      <a:endParaRPr lang="en-US" sz="2000" dirty="0">
                        <a:solidFill>
                          <a:srgbClr val="008000"/>
                        </a:solidFill>
                      </a:endParaRPr>
                    </a:p>
                  </a:txBody>
                  <a:tcPr marL="106888" marR="106888" marT="50419" marB="50419"/>
                </a:tc>
                <a:tc>
                  <a:txBody>
                    <a:bodyPr/>
                    <a:lstStyle/>
                    <a:p>
                      <a:pPr marL="0" marR="0" indent="0" algn="ctr" defTabSz="455724" rtl="0" eaLnBrk="1" fontAlgn="auto" latinLnBrk="0" hangingPunct="1">
                        <a:lnSpc>
                          <a:spcPct val="100000"/>
                        </a:lnSpc>
                        <a:spcBef>
                          <a:spcPts val="0"/>
                        </a:spcBef>
                        <a:spcAft>
                          <a:spcPts val="0"/>
                        </a:spcAft>
                        <a:buClrTx/>
                        <a:buSzTx/>
                        <a:buFontTx/>
                        <a:buNone/>
                        <a:tabLst/>
                        <a:defRPr/>
                      </a:pPr>
                      <a:r>
                        <a:rPr lang="en-US" sz="2000" dirty="0" err="1" smtClean="0"/>
                        <a:t>n.s</a:t>
                      </a:r>
                      <a:r>
                        <a:rPr lang="en-US" sz="2000" dirty="0" smtClean="0"/>
                        <a:t>.</a:t>
                      </a:r>
                    </a:p>
                  </a:txBody>
                  <a:tcPr marL="106888" marR="106888" marT="50419" marB="50419"/>
                </a:tc>
                <a:tc>
                  <a:txBody>
                    <a:bodyPr/>
                    <a:lstStyle/>
                    <a:p>
                      <a:pPr algn="ctr"/>
                      <a:r>
                        <a:rPr lang="en-US" sz="2000" dirty="0" smtClean="0"/>
                        <a:t>**</a:t>
                      </a:r>
                      <a:endParaRPr lang="en-US" sz="2000" dirty="0"/>
                    </a:p>
                  </a:txBody>
                  <a:tcPr marL="106888" marR="106888" marT="50419" marB="50419"/>
                </a:tc>
                <a:tc>
                  <a:txBody>
                    <a:bodyPr/>
                    <a:lstStyle/>
                    <a:p>
                      <a:pPr algn="ctr"/>
                      <a:r>
                        <a:rPr lang="en-US" sz="2000" dirty="0" smtClean="0"/>
                        <a:t>*</a:t>
                      </a:r>
                      <a:endParaRPr lang="en-US" sz="2000" dirty="0"/>
                    </a:p>
                  </a:txBody>
                  <a:tcPr marL="106888" marR="106888" marT="50419" marB="50419"/>
                </a:tc>
                <a:tc>
                  <a:txBody>
                    <a:bodyPr/>
                    <a:lstStyle/>
                    <a:p>
                      <a:pPr marL="0" marR="0" indent="0" algn="ctr" defTabSz="455724" rtl="0" eaLnBrk="1" fontAlgn="auto" latinLnBrk="0" hangingPunct="1">
                        <a:lnSpc>
                          <a:spcPct val="100000"/>
                        </a:lnSpc>
                        <a:spcBef>
                          <a:spcPts val="0"/>
                        </a:spcBef>
                        <a:spcAft>
                          <a:spcPts val="0"/>
                        </a:spcAft>
                        <a:buClrTx/>
                        <a:buSzTx/>
                        <a:buFontTx/>
                        <a:buNone/>
                        <a:tabLst/>
                        <a:defRPr/>
                      </a:pPr>
                      <a:r>
                        <a:rPr lang="en-US" sz="2000" i="1" dirty="0" err="1" smtClean="0">
                          <a:solidFill>
                            <a:srgbClr val="FF0000"/>
                          </a:solidFill>
                        </a:rPr>
                        <a:t>n.s</a:t>
                      </a:r>
                      <a:r>
                        <a:rPr lang="en-US" sz="2000" i="1" dirty="0" smtClean="0">
                          <a:solidFill>
                            <a:srgbClr val="FF0000"/>
                          </a:solidFill>
                        </a:rPr>
                        <a:t>.</a:t>
                      </a:r>
                    </a:p>
                  </a:txBody>
                  <a:tcPr marL="106888" marR="106888" marT="50419" marB="50419"/>
                </a:tc>
              </a:tr>
              <a:tr h="432562">
                <a:tc>
                  <a:txBody>
                    <a:bodyPr/>
                    <a:lstStyle/>
                    <a:p>
                      <a:r>
                        <a:rPr lang="en-US" sz="2000" i="1" dirty="0" smtClean="0">
                          <a:solidFill>
                            <a:srgbClr val="FF0000"/>
                          </a:solidFill>
                        </a:rPr>
                        <a:t>SWE </a:t>
                      </a:r>
                      <a:endParaRPr lang="en-US" sz="2000" i="1" dirty="0">
                        <a:solidFill>
                          <a:srgbClr val="FF0000"/>
                        </a:solidFill>
                      </a:endParaRPr>
                    </a:p>
                  </a:txBody>
                  <a:tcPr marL="106888" marR="106888" marT="50419" marB="50419"/>
                </a:tc>
                <a:tc>
                  <a:txBody>
                    <a:bodyPr/>
                    <a:lstStyle/>
                    <a:p>
                      <a:r>
                        <a:rPr lang="en-US" sz="2000" i="1" dirty="0" smtClean="0">
                          <a:solidFill>
                            <a:srgbClr val="FF0000"/>
                          </a:solidFill>
                        </a:rPr>
                        <a:t>2003</a:t>
                      </a:r>
                      <a:r>
                        <a:rPr lang="en-US" sz="2000" i="1" baseline="30000" dirty="0" smtClean="0">
                          <a:solidFill>
                            <a:srgbClr val="FF0000"/>
                          </a:solidFill>
                        </a:rPr>
                        <a:t>2</a:t>
                      </a:r>
                      <a:endParaRPr lang="en-US" sz="2000" i="1" baseline="30000" dirty="0">
                        <a:solidFill>
                          <a:srgbClr val="FF0000"/>
                        </a:solidFill>
                      </a:endParaRPr>
                    </a:p>
                  </a:txBody>
                  <a:tcPr marL="106888" marR="106888" marT="50419" marB="50419"/>
                </a:tc>
                <a:tc>
                  <a:txBody>
                    <a:bodyPr/>
                    <a:lstStyle/>
                    <a:p>
                      <a:pPr marL="0" marR="0" indent="0" algn="ctr" defTabSz="455724" rtl="0" eaLnBrk="1" fontAlgn="auto" latinLnBrk="0" hangingPunct="1">
                        <a:lnSpc>
                          <a:spcPct val="100000"/>
                        </a:lnSpc>
                        <a:spcBef>
                          <a:spcPts val="0"/>
                        </a:spcBef>
                        <a:spcAft>
                          <a:spcPts val="0"/>
                        </a:spcAft>
                        <a:buClrTx/>
                        <a:buSzTx/>
                        <a:buFontTx/>
                        <a:buNone/>
                        <a:tabLst/>
                        <a:defRPr/>
                      </a:pPr>
                      <a:r>
                        <a:rPr lang="en-US" sz="2000" i="1" dirty="0" err="1" smtClean="0">
                          <a:solidFill>
                            <a:srgbClr val="FF0000"/>
                          </a:solidFill>
                        </a:rPr>
                        <a:t>n.s</a:t>
                      </a:r>
                      <a:r>
                        <a:rPr lang="en-US" sz="2000" i="1" dirty="0" smtClean="0">
                          <a:solidFill>
                            <a:srgbClr val="FF0000"/>
                          </a:solidFill>
                        </a:rPr>
                        <a:t>.</a:t>
                      </a:r>
                    </a:p>
                  </a:txBody>
                  <a:tcPr marL="106888" marR="106888" marT="50419" marB="50419"/>
                </a:tc>
                <a:tc>
                  <a:txBody>
                    <a:bodyPr/>
                    <a:lstStyle/>
                    <a:p>
                      <a:pPr algn="ctr"/>
                      <a:r>
                        <a:rPr lang="en-US" sz="2000" i="1" dirty="0" smtClean="0">
                          <a:solidFill>
                            <a:srgbClr val="FF0000"/>
                          </a:solidFill>
                        </a:rPr>
                        <a:t>**</a:t>
                      </a:r>
                      <a:endParaRPr lang="en-US" sz="2000" i="1" dirty="0">
                        <a:solidFill>
                          <a:srgbClr val="FF0000"/>
                        </a:solidFill>
                      </a:endParaRPr>
                    </a:p>
                  </a:txBody>
                  <a:tcPr marL="106888" marR="106888" marT="50419" marB="50419"/>
                </a:tc>
                <a:tc>
                  <a:txBody>
                    <a:bodyPr/>
                    <a:lstStyle/>
                    <a:p>
                      <a:pPr marL="0" marR="0" indent="0" algn="ctr" defTabSz="455724" rtl="0" eaLnBrk="1" fontAlgn="auto" latinLnBrk="0" hangingPunct="1">
                        <a:lnSpc>
                          <a:spcPct val="100000"/>
                        </a:lnSpc>
                        <a:spcBef>
                          <a:spcPts val="0"/>
                        </a:spcBef>
                        <a:spcAft>
                          <a:spcPts val="0"/>
                        </a:spcAft>
                        <a:buClrTx/>
                        <a:buSzTx/>
                        <a:buFontTx/>
                        <a:buNone/>
                        <a:tabLst/>
                        <a:defRPr/>
                      </a:pPr>
                      <a:r>
                        <a:rPr lang="en-US" sz="2000" i="1" dirty="0" err="1" smtClean="0">
                          <a:solidFill>
                            <a:srgbClr val="FF0000"/>
                          </a:solidFill>
                        </a:rPr>
                        <a:t>n.s</a:t>
                      </a:r>
                      <a:r>
                        <a:rPr lang="en-US" sz="2000" i="1" dirty="0" smtClean="0">
                          <a:solidFill>
                            <a:srgbClr val="FF0000"/>
                          </a:solidFill>
                        </a:rPr>
                        <a:t>.</a:t>
                      </a:r>
                    </a:p>
                  </a:txBody>
                  <a:tcPr marL="106888" marR="106888" marT="50419" marB="50419"/>
                </a:tc>
                <a:tc>
                  <a:txBody>
                    <a:bodyPr/>
                    <a:lstStyle/>
                    <a:p>
                      <a:pPr marL="0" marR="0" indent="0" algn="ctr" defTabSz="455724" rtl="0" eaLnBrk="1" fontAlgn="auto" latinLnBrk="0" hangingPunct="1">
                        <a:lnSpc>
                          <a:spcPct val="100000"/>
                        </a:lnSpc>
                        <a:spcBef>
                          <a:spcPts val="0"/>
                        </a:spcBef>
                        <a:spcAft>
                          <a:spcPts val="0"/>
                        </a:spcAft>
                        <a:buClrTx/>
                        <a:buSzTx/>
                        <a:buFontTx/>
                        <a:buNone/>
                        <a:tabLst/>
                        <a:defRPr/>
                      </a:pPr>
                      <a:r>
                        <a:rPr lang="en-US" sz="2000" i="1" dirty="0" err="1" smtClean="0">
                          <a:solidFill>
                            <a:srgbClr val="FF0000"/>
                          </a:solidFill>
                        </a:rPr>
                        <a:t>n.s</a:t>
                      </a:r>
                      <a:r>
                        <a:rPr lang="en-US" sz="2000" i="1" dirty="0" smtClean="0">
                          <a:solidFill>
                            <a:srgbClr val="FF0000"/>
                          </a:solidFill>
                        </a:rPr>
                        <a:t>.</a:t>
                      </a:r>
                    </a:p>
                  </a:txBody>
                  <a:tcPr marL="106888" marR="106888" marT="50419" marB="50419"/>
                </a:tc>
                <a:tc>
                  <a:txBody>
                    <a:bodyPr/>
                    <a:lstStyle/>
                    <a:p>
                      <a:pPr algn="ctr"/>
                      <a:r>
                        <a:rPr lang="en-US" sz="2000" i="1" dirty="0" smtClean="0">
                          <a:solidFill>
                            <a:srgbClr val="FF0000"/>
                          </a:solidFill>
                        </a:rPr>
                        <a:t>**</a:t>
                      </a:r>
                      <a:endParaRPr lang="en-US" sz="2000" i="1" dirty="0">
                        <a:solidFill>
                          <a:srgbClr val="FF0000"/>
                        </a:solidFill>
                      </a:endParaRPr>
                    </a:p>
                  </a:txBody>
                  <a:tcPr marL="106888" marR="106888" marT="50419" marB="50419"/>
                </a:tc>
                <a:tc>
                  <a:txBody>
                    <a:bodyPr/>
                    <a:lstStyle/>
                    <a:p>
                      <a:pPr marL="0" marR="0" indent="0" algn="ctr" defTabSz="455724" rtl="0" eaLnBrk="1" fontAlgn="auto" latinLnBrk="0" hangingPunct="1">
                        <a:lnSpc>
                          <a:spcPct val="100000"/>
                        </a:lnSpc>
                        <a:spcBef>
                          <a:spcPts val="0"/>
                        </a:spcBef>
                        <a:spcAft>
                          <a:spcPts val="0"/>
                        </a:spcAft>
                        <a:buClrTx/>
                        <a:buSzTx/>
                        <a:buFontTx/>
                        <a:buNone/>
                        <a:tabLst/>
                        <a:defRPr/>
                      </a:pPr>
                      <a:r>
                        <a:rPr lang="en-US" sz="2000" i="1" dirty="0" err="1" smtClean="0">
                          <a:solidFill>
                            <a:srgbClr val="FF0000"/>
                          </a:solidFill>
                        </a:rPr>
                        <a:t>n.s</a:t>
                      </a:r>
                      <a:r>
                        <a:rPr lang="en-US" sz="2000" i="1" dirty="0" smtClean="0">
                          <a:solidFill>
                            <a:srgbClr val="FF0000"/>
                          </a:solidFill>
                        </a:rPr>
                        <a:t>.</a:t>
                      </a:r>
                    </a:p>
                  </a:txBody>
                  <a:tcPr marL="106888" marR="106888" marT="50419" marB="50419"/>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16217116"/>
              </p:ext>
            </p:extLst>
          </p:nvPr>
        </p:nvGraphicFramePr>
        <p:xfrm>
          <a:off x="434226" y="5036297"/>
          <a:ext cx="4441070" cy="1378712"/>
        </p:xfrm>
        <a:graphic>
          <a:graphicData uri="http://schemas.openxmlformats.org/drawingml/2006/table">
            <a:tbl>
              <a:tblPr firstRow="1" bandRow="1">
                <a:tableStyleId>{2D5ABB26-0587-4C30-8999-92F81FD0307C}</a:tableStyleId>
              </a:tblPr>
              <a:tblGrid>
                <a:gridCol w="792088"/>
                <a:gridCol w="3648982"/>
              </a:tblGrid>
              <a:tr h="185178">
                <a:tc>
                  <a:txBody>
                    <a:bodyPr/>
                    <a:lstStyle/>
                    <a:p>
                      <a:pPr algn="r"/>
                      <a:r>
                        <a:rPr lang="en-US" sz="1600" dirty="0" smtClean="0">
                          <a:solidFill>
                            <a:schemeClr val="bg1">
                              <a:lumMod val="50000"/>
                            </a:schemeClr>
                          </a:solidFill>
                        </a:rPr>
                        <a:t>***</a:t>
                      </a:r>
                      <a:endParaRPr lang="en-US" sz="1600" dirty="0">
                        <a:solidFill>
                          <a:schemeClr val="bg1">
                            <a:lumMod val="50000"/>
                          </a:schemeClr>
                        </a:solidFill>
                      </a:endParaRPr>
                    </a:p>
                  </a:txBody>
                  <a:tcPr marL="106888" marR="106888" marT="50419" marB="50419"/>
                </a:tc>
                <a:tc>
                  <a:txBody>
                    <a:bodyPr/>
                    <a:lstStyle/>
                    <a:p>
                      <a:r>
                        <a:rPr lang="en-US" sz="1600" dirty="0" smtClean="0">
                          <a:solidFill>
                            <a:schemeClr val="bg1">
                              <a:lumMod val="50000"/>
                            </a:schemeClr>
                          </a:solidFill>
                        </a:rPr>
                        <a:t>Significant at the 0.001 level (p-value)</a:t>
                      </a:r>
                      <a:endParaRPr lang="en-US" sz="1600" dirty="0">
                        <a:solidFill>
                          <a:schemeClr val="bg1">
                            <a:lumMod val="50000"/>
                          </a:schemeClr>
                        </a:solidFill>
                      </a:endParaRPr>
                    </a:p>
                  </a:txBody>
                  <a:tcPr marL="106888" marR="106888" marT="50419" marB="50419"/>
                </a:tc>
              </a:tr>
              <a:tr h="200540">
                <a:tc>
                  <a:txBody>
                    <a:bodyPr/>
                    <a:lstStyle/>
                    <a:p>
                      <a:pPr algn="r"/>
                      <a:r>
                        <a:rPr lang="en-US" sz="1600" dirty="0" smtClean="0">
                          <a:solidFill>
                            <a:schemeClr val="bg1">
                              <a:lumMod val="50000"/>
                            </a:schemeClr>
                          </a:solidFill>
                        </a:rPr>
                        <a:t>**</a:t>
                      </a:r>
                      <a:endParaRPr lang="en-US" sz="1600" dirty="0">
                        <a:solidFill>
                          <a:schemeClr val="bg1">
                            <a:lumMod val="50000"/>
                          </a:schemeClr>
                        </a:solidFill>
                      </a:endParaRPr>
                    </a:p>
                  </a:txBody>
                  <a:tcPr marL="106888" marR="106888" marT="50419" marB="50419"/>
                </a:tc>
                <a:tc>
                  <a:txBody>
                    <a:bodyPr/>
                    <a:lstStyle/>
                    <a:p>
                      <a:pPr marL="0" marR="0" indent="0" algn="l" defTabSz="455724" rtl="0" eaLnBrk="1" fontAlgn="auto" latinLnBrk="0" hangingPunct="1">
                        <a:lnSpc>
                          <a:spcPct val="100000"/>
                        </a:lnSpc>
                        <a:spcBef>
                          <a:spcPts val="0"/>
                        </a:spcBef>
                        <a:spcAft>
                          <a:spcPts val="0"/>
                        </a:spcAft>
                        <a:buClrTx/>
                        <a:buSzTx/>
                        <a:buFontTx/>
                        <a:buNone/>
                        <a:tabLst/>
                        <a:defRPr/>
                      </a:pPr>
                      <a:r>
                        <a:rPr lang="en-US" sz="1600" dirty="0" smtClean="0">
                          <a:solidFill>
                            <a:schemeClr val="bg1">
                              <a:lumMod val="50000"/>
                            </a:schemeClr>
                          </a:solidFill>
                        </a:rPr>
                        <a:t>Significant at the 0.01 level</a:t>
                      </a:r>
                    </a:p>
                  </a:txBody>
                  <a:tcPr marL="106888" marR="106888" marT="50419" marB="50419"/>
                </a:tc>
              </a:tr>
              <a:tr h="215902">
                <a:tc>
                  <a:txBody>
                    <a:bodyPr/>
                    <a:lstStyle/>
                    <a:p>
                      <a:pPr algn="r"/>
                      <a:r>
                        <a:rPr lang="en-US" sz="1600" dirty="0" smtClean="0">
                          <a:solidFill>
                            <a:schemeClr val="bg1">
                              <a:lumMod val="50000"/>
                            </a:schemeClr>
                          </a:solidFill>
                        </a:rPr>
                        <a:t>*</a:t>
                      </a:r>
                      <a:endParaRPr lang="en-US" sz="1600" dirty="0">
                        <a:solidFill>
                          <a:schemeClr val="bg1">
                            <a:lumMod val="50000"/>
                          </a:schemeClr>
                        </a:solidFill>
                      </a:endParaRPr>
                    </a:p>
                  </a:txBody>
                  <a:tcPr marL="106888" marR="106888" marT="50419" marB="50419"/>
                </a:tc>
                <a:tc>
                  <a:txBody>
                    <a:bodyPr/>
                    <a:lstStyle/>
                    <a:p>
                      <a:pPr marL="0" marR="0" indent="0" algn="l" defTabSz="455724" rtl="0" eaLnBrk="1" fontAlgn="auto" latinLnBrk="0" hangingPunct="1">
                        <a:lnSpc>
                          <a:spcPct val="100000"/>
                        </a:lnSpc>
                        <a:spcBef>
                          <a:spcPts val="0"/>
                        </a:spcBef>
                        <a:spcAft>
                          <a:spcPts val="0"/>
                        </a:spcAft>
                        <a:buClrTx/>
                        <a:buSzTx/>
                        <a:buFontTx/>
                        <a:buNone/>
                        <a:tabLst/>
                        <a:defRPr/>
                      </a:pPr>
                      <a:r>
                        <a:rPr lang="en-US" sz="1600" dirty="0" smtClean="0">
                          <a:solidFill>
                            <a:schemeClr val="bg1">
                              <a:lumMod val="50000"/>
                            </a:schemeClr>
                          </a:solidFill>
                        </a:rPr>
                        <a:t>Significant at the 0.05 level</a:t>
                      </a:r>
                    </a:p>
                  </a:txBody>
                  <a:tcPr marL="106888" marR="106888" marT="50419" marB="50419"/>
                </a:tc>
              </a:tr>
              <a:tr h="231508">
                <a:tc>
                  <a:txBody>
                    <a:bodyPr/>
                    <a:lstStyle/>
                    <a:p>
                      <a:pPr algn="r"/>
                      <a:r>
                        <a:rPr lang="en-US" sz="1600" dirty="0" smtClean="0">
                          <a:solidFill>
                            <a:schemeClr val="bg1">
                              <a:lumMod val="50000"/>
                            </a:schemeClr>
                          </a:solidFill>
                        </a:rPr>
                        <a:t>n.s.</a:t>
                      </a:r>
                      <a:endParaRPr lang="en-US" sz="1600" dirty="0">
                        <a:solidFill>
                          <a:schemeClr val="bg1">
                            <a:lumMod val="50000"/>
                          </a:schemeClr>
                        </a:solidFill>
                      </a:endParaRPr>
                    </a:p>
                  </a:txBody>
                  <a:tcPr marL="106888" marR="106888" marT="50419" marB="50419"/>
                </a:tc>
                <a:tc>
                  <a:txBody>
                    <a:bodyPr/>
                    <a:lstStyle/>
                    <a:p>
                      <a:r>
                        <a:rPr lang="en-US" sz="1600" dirty="0" smtClean="0">
                          <a:solidFill>
                            <a:schemeClr val="bg1">
                              <a:lumMod val="50000"/>
                            </a:schemeClr>
                          </a:solidFill>
                        </a:rPr>
                        <a:t>Not significant (at the above</a:t>
                      </a:r>
                      <a:r>
                        <a:rPr lang="en-US" sz="1600" baseline="0" dirty="0" smtClean="0">
                          <a:solidFill>
                            <a:schemeClr val="bg1">
                              <a:lumMod val="50000"/>
                            </a:schemeClr>
                          </a:solidFill>
                        </a:rPr>
                        <a:t> levels)</a:t>
                      </a:r>
                      <a:r>
                        <a:rPr lang="en-US" sz="1600" dirty="0" smtClean="0">
                          <a:solidFill>
                            <a:schemeClr val="bg1">
                              <a:lumMod val="50000"/>
                            </a:schemeClr>
                          </a:solidFill>
                        </a:rPr>
                        <a:t> </a:t>
                      </a:r>
                      <a:endParaRPr lang="en-US" sz="1600" dirty="0">
                        <a:solidFill>
                          <a:schemeClr val="bg1">
                            <a:lumMod val="50000"/>
                          </a:schemeClr>
                        </a:solidFill>
                      </a:endParaRPr>
                    </a:p>
                  </a:txBody>
                  <a:tcPr marL="106888" marR="106888" marT="50419" marB="50419"/>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275443968"/>
              </p:ext>
            </p:extLst>
          </p:nvPr>
        </p:nvGraphicFramePr>
        <p:xfrm>
          <a:off x="5056287" y="5221829"/>
          <a:ext cx="5184582" cy="1079876"/>
        </p:xfrm>
        <a:graphic>
          <a:graphicData uri="http://schemas.openxmlformats.org/drawingml/2006/table">
            <a:tbl>
              <a:tblPr firstRow="1" bandRow="1">
                <a:tableStyleId>{2D5ABB26-0587-4C30-8999-92F81FD0307C}</a:tableStyleId>
              </a:tblPr>
              <a:tblGrid>
                <a:gridCol w="1224136"/>
                <a:gridCol w="3960446"/>
              </a:tblGrid>
              <a:tr h="288032">
                <a:tc>
                  <a:txBody>
                    <a:bodyPr/>
                    <a:lstStyle/>
                    <a:p>
                      <a:pPr algn="l"/>
                      <a:r>
                        <a:rPr lang="en-US" sz="1700" i="1" baseline="30000" dirty="0" smtClean="0">
                          <a:solidFill>
                            <a:srgbClr val="FF0000"/>
                          </a:solidFill>
                        </a:rPr>
                        <a:t>1 </a:t>
                      </a:r>
                      <a:r>
                        <a:rPr lang="en-US" sz="1700" i="1" dirty="0" smtClean="0">
                          <a:solidFill>
                            <a:srgbClr val="FF0000"/>
                          </a:solidFill>
                        </a:rPr>
                        <a:t>LVA 2002</a:t>
                      </a:r>
                      <a:endParaRPr lang="en-US" sz="1700" i="1" baseline="30000" dirty="0">
                        <a:solidFill>
                          <a:srgbClr val="FF0000"/>
                        </a:solidFill>
                      </a:endParaRPr>
                    </a:p>
                  </a:txBody>
                  <a:tcPr marL="106888" marR="106888" marT="50419" marB="50419"/>
                </a:tc>
                <a:tc>
                  <a:txBody>
                    <a:bodyPr/>
                    <a:lstStyle/>
                    <a:p>
                      <a:r>
                        <a:rPr lang="en-US" sz="1700" i="1" dirty="0" smtClean="0">
                          <a:solidFill>
                            <a:srgbClr val="FF0000"/>
                          </a:solidFill>
                        </a:rPr>
                        <a:t>Germination on spikes (very wet</a:t>
                      </a:r>
                      <a:r>
                        <a:rPr lang="en-US" sz="1700" i="1" baseline="0" dirty="0" smtClean="0">
                          <a:solidFill>
                            <a:srgbClr val="FF0000"/>
                          </a:solidFill>
                        </a:rPr>
                        <a:t> June)</a:t>
                      </a:r>
                      <a:endParaRPr lang="en-US" sz="1700" i="1" dirty="0">
                        <a:solidFill>
                          <a:srgbClr val="FF0000"/>
                        </a:solidFill>
                      </a:endParaRPr>
                    </a:p>
                  </a:txBody>
                  <a:tcPr marL="106888" marR="106888" marT="50419" marB="50419"/>
                </a:tc>
              </a:tr>
              <a:tr h="360040">
                <a:tc>
                  <a:txBody>
                    <a:bodyPr/>
                    <a:lstStyle/>
                    <a:p>
                      <a:pPr algn="l"/>
                      <a:r>
                        <a:rPr lang="en-US" sz="1700" i="1" baseline="30000" dirty="0" smtClean="0">
                          <a:solidFill>
                            <a:srgbClr val="FF0000"/>
                          </a:solidFill>
                        </a:rPr>
                        <a:t>2</a:t>
                      </a:r>
                      <a:r>
                        <a:rPr lang="en-US" sz="1700" i="1" dirty="0" smtClean="0">
                          <a:solidFill>
                            <a:srgbClr val="FF0000"/>
                          </a:solidFill>
                        </a:rPr>
                        <a:t> SWE 2003</a:t>
                      </a:r>
                      <a:endParaRPr lang="en-US" sz="1700" i="1" baseline="30000" dirty="0">
                        <a:solidFill>
                          <a:srgbClr val="FF0000"/>
                        </a:solidFill>
                      </a:endParaRPr>
                    </a:p>
                  </a:txBody>
                  <a:tcPr marL="106888" marR="106888" marT="50419" marB="50419"/>
                </a:tc>
                <a:tc>
                  <a:txBody>
                    <a:bodyPr/>
                    <a:lstStyle/>
                    <a:p>
                      <a:pPr marL="0" marR="0" indent="0" algn="l" defTabSz="455724" rtl="0" eaLnBrk="1" fontAlgn="auto" latinLnBrk="0" hangingPunct="1">
                        <a:lnSpc>
                          <a:spcPct val="100000"/>
                        </a:lnSpc>
                        <a:spcBef>
                          <a:spcPts val="0"/>
                        </a:spcBef>
                        <a:spcAft>
                          <a:spcPts val="0"/>
                        </a:spcAft>
                        <a:buClrTx/>
                        <a:buSzTx/>
                        <a:buFontTx/>
                        <a:buNone/>
                        <a:tabLst/>
                        <a:defRPr/>
                      </a:pPr>
                      <a:r>
                        <a:rPr lang="en-US" sz="1700" i="1" dirty="0" smtClean="0">
                          <a:solidFill>
                            <a:srgbClr val="FF0000"/>
                          </a:solidFill>
                        </a:rPr>
                        <a:t>Incomplete </a:t>
                      </a:r>
                      <a:r>
                        <a:rPr lang="en-US" sz="1700" i="1" kern="1200" dirty="0" smtClean="0">
                          <a:solidFill>
                            <a:srgbClr val="FF0000"/>
                          </a:solidFill>
                          <a:latin typeface="+mn-lt"/>
                          <a:ea typeface="+mn-ea"/>
                          <a:cs typeface="+mn-cs"/>
                        </a:rPr>
                        <a:t>grain</a:t>
                      </a:r>
                      <a:r>
                        <a:rPr lang="en-US" sz="1700" i="1" baseline="0" dirty="0" smtClean="0">
                          <a:solidFill>
                            <a:srgbClr val="FF0000"/>
                          </a:solidFill>
                        </a:rPr>
                        <a:t> filling (very dry June)</a:t>
                      </a:r>
                      <a:endParaRPr lang="en-US" sz="1700" i="1" dirty="0" smtClean="0">
                        <a:solidFill>
                          <a:srgbClr val="FF0000"/>
                        </a:solidFill>
                      </a:endParaRPr>
                    </a:p>
                  </a:txBody>
                  <a:tcPr marL="106888" marR="106888" marT="50419" marB="50419"/>
                </a:tc>
              </a:tr>
              <a:tr h="288154">
                <a:tc gridSpan="2">
                  <a:txBody>
                    <a:bodyPr/>
                    <a:lstStyle/>
                    <a:p>
                      <a:pPr algn="l"/>
                      <a:r>
                        <a:rPr lang="en-US" sz="1700" i="1" baseline="30000" dirty="0" smtClean="0">
                          <a:solidFill>
                            <a:srgbClr val="FF0000"/>
                          </a:solidFill>
                        </a:rPr>
                        <a:t>3 </a:t>
                      </a:r>
                      <a:r>
                        <a:rPr lang="en-US" sz="1700" i="1" baseline="0" dirty="0" smtClean="0">
                          <a:solidFill>
                            <a:srgbClr val="FF0000"/>
                          </a:solidFill>
                        </a:rPr>
                        <a:t>The thousand grain weight was not predicted well.</a:t>
                      </a:r>
                      <a:endParaRPr lang="en-US" sz="1700" i="1" baseline="0" dirty="0">
                        <a:solidFill>
                          <a:srgbClr val="FF0000"/>
                        </a:solidFill>
                      </a:endParaRPr>
                    </a:p>
                  </a:txBody>
                  <a:tcPr marL="106888" marR="106888" marT="50419" marB="50419"/>
                </a:tc>
                <a:tc hMerge="1">
                  <a:txBody>
                    <a:bodyPr/>
                    <a:lstStyle/>
                    <a:p>
                      <a:pPr marL="0" marR="0" indent="0" algn="l" defTabSz="455724" rtl="0" eaLnBrk="1" fontAlgn="auto" latinLnBrk="0" hangingPunct="1">
                        <a:lnSpc>
                          <a:spcPct val="100000"/>
                        </a:lnSpc>
                        <a:spcBef>
                          <a:spcPts val="0"/>
                        </a:spcBef>
                        <a:spcAft>
                          <a:spcPts val="0"/>
                        </a:spcAft>
                        <a:buClrTx/>
                        <a:buSzTx/>
                        <a:buFontTx/>
                        <a:buNone/>
                        <a:tabLst/>
                        <a:defRPr/>
                      </a:pPr>
                      <a:endParaRPr lang="en-US" sz="1600" dirty="0" smtClean="0">
                        <a:solidFill>
                          <a:schemeClr val="bg1">
                            <a:lumMod val="50000"/>
                          </a:schemeClr>
                        </a:solidFill>
                      </a:endParaRPr>
                    </a:p>
                  </a:txBody>
                  <a:tcPr marL="106887" marR="106887" marT="50419" marB="50419"/>
                </a:tc>
              </a:tr>
            </a:tbl>
          </a:graphicData>
        </a:graphic>
      </p:graphicFrame>
      <p:sp>
        <p:nvSpPr>
          <p:cNvPr id="8" name="Rectangle 7"/>
          <p:cNvSpPr/>
          <p:nvPr/>
        </p:nvSpPr>
        <p:spPr>
          <a:xfrm>
            <a:off x="447775" y="6663521"/>
            <a:ext cx="9289032" cy="646296"/>
          </a:xfrm>
          <a:prstGeom prst="rect">
            <a:avLst/>
          </a:prstGeom>
        </p:spPr>
        <p:txBody>
          <a:bodyPr wrap="square" lIns="91405" tIns="45703" rIns="91405" bIns="45703">
            <a:spAutoFit/>
          </a:bodyPr>
          <a:lstStyle/>
          <a:p>
            <a:pPr defTabSz="520013">
              <a:defRPr/>
            </a:pPr>
            <a:r>
              <a:rPr lang="en-US" dirty="0"/>
              <a:t>Endresen, D.T.F. (2010). Predictive association between trait data and ecogeographic data for Nordic barley landraces</a:t>
            </a:r>
            <a:r>
              <a:rPr lang="en-US" i="1" dirty="0"/>
              <a:t>. Crop Science </a:t>
            </a:r>
            <a:r>
              <a:rPr lang="en-US" dirty="0"/>
              <a:t>50: 2418-2430. </a:t>
            </a:r>
            <a:r>
              <a:rPr lang="en-US" dirty="0" smtClean="0"/>
              <a:t>doi:10.2135</a:t>
            </a:r>
            <a:r>
              <a:rPr lang="en-US" dirty="0"/>
              <a:t>/cropsci2010.03.0174</a:t>
            </a:r>
          </a:p>
        </p:txBody>
      </p:sp>
      <p:sp>
        <p:nvSpPr>
          <p:cNvPr id="9" name="Slide Number Placeholder 13"/>
          <p:cNvSpPr>
            <a:spLocks noGrp="1"/>
          </p:cNvSpPr>
          <p:nvPr>
            <p:ph type="sldNum" sz="quarter" idx="12"/>
          </p:nvPr>
        </p:nvSpPr>
        <p:spPr>
          <a:xfrm>
            <a:off x="9992519" y="7112573"/>
            <a:ext cx="534432" cy="402652"/>
          </a:xfrm>
        </p:spPr>
        <p:txBody>
          <a:bodyPr/>
          <a:lstStyle/>
          <a:p>
            <a:pPr>
              <a:defRPr/>
            </a:pPr>
            <a:fld id="{C123A2F8-7B5E-FB4E-B602-4CE3CA3B3DB7}" type="slidenum">
              <a:rPr lang="en-US" smtClean="0">
                <a:solidFill>
                  <a:srgbClr val="7F7F7F"/>
                </a:solidFill>
              </a:rPr>
              <a:pPr>
                <a:defRPr/>
              </a:pPr>
              <a:t>68</a:t>
            </a:fld>
            <a:endParaRPr lang="en-US" dirty="0">
              <a:solidFill>
                <a:srgbClr val="7F7F7F"/>
              </a:solidFill>
            </a:endParaRPr>
          </a:p>
        </p:txBody>
      </p: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7227" y="211797"/>
            <a:ext cx="10154207" cy="769233"/>
          </a:xfrm>
          <a:prstGeom prst="rect">
            <a:avLst/>
          </a:prstGeom>
          <a:noFill/>
        </p:spPr>
        <p:txBody>
          <a:bodyPr wrap="square" lIns="91237" tIns="45617" rIns="91237" bIns="45617" rtlCol="0">
            <a:spAutoFit/>
          </a:bodyPr>
          <a:lstStyle/>
          <a:p>
            <a:pPr algn="ctr"/>
            <a:r>
              <a:rPr lang="en-US"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Net blotch on barley landraces</a:t>
            </a:r>
          </a:p>
        </p:txBody>
      </p:sp>
      <p:pic>
        <p:nvPicPr>
          <p:cNvPr id="6" name="Picture 5" descr="nb_2786_acc_new_cu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092" y="1190625"/>
            <a:ext cx="10604475" cy="4283134"/>
          </a:xfrm>
          <a:prstGeom prst="rect">
            <a:avLst/>
          </a:prstGeom>
          <a:ln>
            <a:solidFill>
              <a:schemeClr val="accent1"/>
            </a:solidFill>
          </a:ln>
        </p:spPr>
      </p:pic>
      <p:sp>
        <p:nvSpPr>
          <p:cNvPr id="7" name="Rectangle 6"/>
          <p:cNvSpPr/>
          <p:nvPr/>
        </p:nvSpPr>
        <p:spPr>
          <a:xfrm>
            <a:off x="267227" y="5610241"/>
            <a:ext cx="7210703" cy="646331"/>
          </a:xfrm>
          <a:prstGeom prst="rect">
            <a:avLst/>
          </a:prstGeom>
        </p:spPr>
        <p:txBody>
          <a:bodyPr wrap="square" lIns="91405" tIns="45703" rIns="91405" bIns="45703">
            <a:spAutoFit/>
          </a:bodyPr>
          <a:lstStyle/>
          <a:p>
            <a:r>
              <a:rPr lang="en-US" dirty="0" smtClean="0"/>
              <a:t>Green dots indicate collecting sites for resistant wheat landraces and red dots collecting sites for susceptible landraces.</a:t>
            </a:r>
            <a:endParaRPr lang="en-US" dirty="0"/>
          </a:p>
        </p:txBody>
      </p:sp>
      <p:sp>
        <p:nvSpPr>
          <p:cNvPr id="8" name="Rectangle 7"/>
          <p:cNvSpPr/>
          <p:nvPr/>
        </p:nvSpPr>
        <p:spPr>
          <a:xfrm>
            <a:off x="267216" y="6448441"/>
            <a:ext cx="7058304" cy="646331"/>
          </a:xfrm>
          <a:prstGeom prst="rect">
            <a:avLst/>
          </a:prstGeom>
        </p:spPr>
        <p:txBody>
          <a:bodyPr wrap="square" lIns="91405" tIns="45703" rIns="91405" bIns="45703">
            <a:spAutoFit/>
          </a:bodyPr>
          <a:lstStyle/>
          <a:p>
            <a:pPr defTabSz="520013">
              <a:defRPr/>
            </a:pPr>
            <a:r>
              <a:rPr lang="en-US" dirty="0" smtClean="0"/>
              <a:t>USDA GRIN, trait data online: </a:t>
            </a:r>
          </a:p>
          <a:p>
            <a:pPr defTabSz="520013">
              <a:defRPr/>
            </a:pPr>
            <a:r>
              <a:rPr lang="en-US" dirty="0" smtClean="0">
                <a:hlinkClick r:id="rId4"/>
              </a:rPr>
              <a:t>http://www.ars-grin.gov/cgi-bin/npgs/html/desc.pl?1041</a:t>
            </a:r>
            <a:r>
              <a:rPr lang="en-US" dirty="0" smtClean="0"/>
              <a:t> </a:t>
            </a:r>
          </a:p>
        </p:txBody>
      </p:sp>
      <p:pic>
        <p:nvPicPr>
          <p:cNvPr id="9" name="Picture 8" descr="ARS_nb.png"/>
          <p:cNvPicPr>
            <a:picLocks noChangeAspect="1"/>
          </p:cNvPicPr>
          <p:nvPr/>
        </p:nvPicPr>
        <p:blipFill>
          <a:blip r:embed="rId5"/>
          <a:stretch>
            <a:fillRect/>
          </a:stretch>
        </p:blipFill>
        <p:spPr>
          <a:xfrm>
            <a:off x="7935130" y="4238625"/>
            <a:ext cx="2286000" cy="2113542"/>
          </a:xfrm>
          <a:prstGeom prst="rect">
            <a:avLst/>
          </a:prstGeom>
          <a:ln>
            <a:solidFill>
              <a:schemeClr val="bg1">
                <a:lumMod val="50000"/>
              </a:schemeClr>
            </a:solidFill>
          </a:ln>
          <a:effectLst>
            <a:outerShdw blurRad="50800" dist="38100" dir="2700000" algn="tl" rotWithShape="0">
              <a:srgbClr val="000000">
                <a:alpha val="43000"/>
              </a:srgbClr>
            </a:outerShdw>
          </a:effectLst>
        </p:spPr>
      </p:pic>
      <p:sp>
        <p:nvSpPr>
          <p:cNvPr id="10" name="Rectangle 9"/>
          <p:cNvSpPr/>
          <p:nvPr/>
        </p:nvSpPr>
        <p:spPr>
          <a:xfrm>
            <a:off x="8008615" y="5497277"/>
            <a:ext cx="2129101" cy="738629"/>
          </a:xfrm>
          <a:prstGeom prst="rect">
            <a:avLst/>
          </a:prstGeom>
        </p:spPr>
        <p:txBody>
          <a:bodyPr wrap="square" lIns="91405" tIns="45703" rIns="91405" bIns="45703">
            <a:spAutoFit/>
          </a:bodyPr>
          <a:lstStyle/>
          <a:p>
            <a:r>
              <a:rPr lang="en-US" sz="1400" dirty="0">
                <a:solidFill>
                  <a:schemeClr val="bg1">
                    <a:lumMod val="95000"/>
                  </a:schemeClr>
                </a:solidFill>
              </a:rPr>
              <a:t>Field experiments made in Minnesota, North Dakota and Georgia in the USA.</a:t>
            </a:r>
          </a:p>
        </p:txBody>
      </p:sp>
      <p:sp>
        <p:nvSpPr>
          <p:cNvPr id="11" name="Slide Number Placeholder 13"/>
          <p:cNvSpPr>
            <a:spLocks noGrp="1"/>
          </p:cNvSpPr>
          <p:nvPr>
            <p:ph type="sldNum" sz="quarter" idx="12"/>
          </p:nvPr>
        </p:nvSpPr>
        <p:spPr>
          <a:xfrm>
            <a:off x="9992519" y="7112573"/>
            <a:ext cx="534432" cy="402652"/>
          </a:xfrm>
        </p:spPr>
        <p:txBody>
          <a:bodyPr/>
          <a:lstStyle/>
          <a:p>
            <a:pPr>
              <a:defRPr/>
            </a:pPr>
            <a:fld id="{C123A2F8-7B5E-FB4E-B602-4CE3CA3B3DB7}" type="slidenum">
              <a:rPr lang="en-US" smtClean="0">
                <a:solidFill>
                  <a:srgbClr val="7F7F7F"/>
                </a:solidFill>
              </a:rPr>
              <a:pPr>
                <a:defRPr/>
              </a:pPr>
              <a:t>69</a:t>
            </a:fld>
            <a:endParaRPr lang="en-US" dirty="0">
              <a:solidFill>
                <a:srgbClr val="7F7F7F"/>
              </a:solidFill>
            </a:endParaRP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0"/>
            <a:ext cx="10688638" cy="7562850"/>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63500" dist="23000" dir="5400000" rotWithShape="0">
              <a:srgbClr val="000000">
                <a:alpha val="34998"/>
              </a:srgbClr>
            </a:outerShdw>
          </a:effectLst>
        </p:spPr>
        <p:txBody>
          <a:bodyPr lIns="104287" tIns="52144" rIns="104287" bIns="52144" anchor="ctr"/>
          <a:lstStyle/>
          <a:p>
            <a:pPr algn="ctr">
              <a:defRPr/>
            </a:pPr>
            <a:endParaRPr lang="en-US">
              <a:solidFill>
                <a:schemeClr val="lt1"/>
              </a:solidFill>
              <a:latin typeface="+mn-lt"/>
              <a:ea typeface="+mn-ea"/>
              <a:cs typeface="+mn-cs"/>
            </a:endParaRPr>
          </a:p>
        </p:txBody>
      </p:sp>
      <p:pic>
        <p:nvPicPr>
          <p:cNvPr id="4" name="Picture 5" descr="NHM_symbol_gronn cut.gif"/>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a:ext>
            </a:extLst>
          </a:blip>
          <a:srcRect/>
          <a:stretch>
            <a:fillRect/>
          </a:stretch>
        </p:blipFill>
        <p:spPr bwMode="auto">
          <a:xfrm>
            <a:off x="36901" y="4122737"/>
            <a:ext cx="3552825" cy="3440113"/>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Food Security.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10688638" cy="1544182"/>
          </a:xfrm>
          <a:prstGeom prst="rect">
            <a:avLst/>
          </a:prstGeom>
        </p:spPr>
      </p:pic>
      <p:sp>
        <p:nvSpPr>
          <p:cNvPr id="4099" name="TextBox 5"/>
          <p:cNvSpPr txBox="1">
            <a:spLocks noChangeArrowheads="1"/>
          </p:cNvSpPr>
          <p:nvPr/>
        </p:nvSpPr>
        <p:spPr bwMode="auto">
          <a:xfrm>
            <a:off x="1743919" y="2325274"/>
            <a:ext cx="7776864" cy="364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287" tIns="52144" rIns="104287" bIns="52144">
            <a:spAutoFit/>
          </a:bodyPr>
          <a:lstStyle>
            <a:lvl1pPr>
              <a:defRPr sz="3200">
                <a:solidFill>
                  <a:schemeClr val="tx1"/>
                </a:solidFill>
                <a:latin typeface="Calibri" charset="0"/>
                <a:ea typeface="ＭＳ Ｐゴシック" charset="0"/>
                <a:cs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r>
              <a:rPr lang="en-US" sz="5700" b="1" dirty="0" smtClean="0">
                <a:latin typeface="Trebuchet MS" charset="0"/>
              </a:rPr>
              <a:t>Food security is challenged by:</a:t>
            </a:r>
          </a:p>
          <a:p>
            <a:endParaRPr lang="en-US" sz="2000" b="1" dirty="0" smtClean="0">
              <a:latin typeface="Trebuchet MS" charset="0"/>
            </a:endParaRPr>
          </a:p>
          <a:p>
            <a:pPr marL="857250" indent="-857250">
              <a:buFont typeface="Arial"/>
              <a:buChar char="•"/>
            </a:pPr>
            <a:r>
              <a:rPr lang="en-US" sz="4800" b="1" dirty="0" smtClean="0">
                <a:latin typeface="Trebuchet MS" charset="0"/>
              </a:rPr>
              <a:t>Population growth</a:t>
            </a:r>
          </a:p>
          <a:p>
            <a:pPr marL="857250" indent="-857250">
              <a:buFont typeface="Arial"/>
              <a:buChar char="•"/>
            </a:pPr>
            <a:r>
              <a:rPr lang="en-US" sz="4800" b="1" dirty="0" smtClean="0">
                <a:latin typeface="Trebuchet MS" charset="0"/>
              </a:rPr>
              <a:t>Climate change</a:t>
            </a:r>
            <a:endParaRPr lang="en-US" sz="4800" b="1" dirty="0">
              <a:latin typeface="Trebuchet MS" charset="0"/>
            </a:endParaRPr>
          </a:p>
        </p:txBody>
      </p:sp>
    </p:spTree>
    <p:extLst>
      <p:ext uri="{BB962C8B-B14F-4D97-AF65-F5344CB8AC3E}">
        <p14:creationId xmlns:p14="http://schemas.microsoft.com/office/powerpoint/2010/main" val="164212060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7"/>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047615" y="0"/>
            <a:ext cx="1641027" cy="7562850"/>
          </a:xfrm>
          <a:prstGeom prst="rect">
            <a:avLst/>
          </a:prstGeom>
          <a:noFill/>
          <a:ln w="12700">
            <a:noFill/>
            <a:miter lim="800000"/>
            <a:headEnd/>
            <a:tailEnd/>
          </a:ln>
        </p:spPr>
      </p:pic>
      <p:sp>
        <p:nvSpPr>
          <p:cNvPr id="2" name="Title 1"/>
          <p:cNvSpPr>
            <a:spLocks noGrp="1"/>
          </p:cNvSpPr>
          <p:nvPr>
            <p:ph type="title"/>
          </p:nvPr>
        </p:nvSpPr>
        <p:spPr>
          <a:xfrm>
            <a:off x="391321" y="768367"/>
            <a:ext cx="8077201" cy="1260475"/>
          </a:xfrm>
        </p:spPr>
        <p:txBody>
          <a:bodyPr>
            <a:normAutofit fontScale="90000"/>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Multivariate SIMCA results:</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Net blotch on barley</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19846395"/>
              </p:ext>
            </p:extLst>
          </p:nvPr>
        </p:nvGraphicFramePr>
        <p:xfrm>
          <a:off x="315119" y="2654086"/>
          <a:ext cx="8534398" cy="1585675"/>
        </p:xfrm>
        <a:graphic>
          <a:graphicData uri="http://schemas.openxmlformats.org/drawingml/2006/table">
            <a:tbl>
              <a:tblPr firstRow="1" bandRow="1">
                <a:tableStyleId>{93296810-A885-4BE3-A3E7-6D5BEEA58F35}</a:tableStyleId>
              </a:tblPr>
              <a:tblGrid>
                <a:gridCol w="2574250"/>
                <a:gridCol w="1912017"/>
                <a:gridCol w="1912017"/>
                <a:gridCol w="2136114"/>
              </a:tblGrid>
              <a:tr h="405638">
                <a:tc>
                  <a:txBody>
                    <a:bodyPr/>
                    <a:lstStyle/>
                    <a:p>
                      <a:r>
                        <a:rPr lang="en-US" sz="2000" dirty="0" smtClean="0"/>
                        <a:t>Dataset (unit)</a:t>
                      </a:r>
                      <a:endParaRPr lang="en-US" sz="2000" dirty="0"/>
                    </a:p>
                  </a:txBody>
                  <a:tcPr marL="106888" marR="106888" marT="50419" marB="50419"/>
                </a:tc>
                <a:tc>
                  <a:txBody>
                    <a:bodyPr/>
                    <a:lstStyle/>
                    <a:p>
                      <a:r>
                        <a:rPr lang="en-US" sz="2000" dirty="0" smtClean="0"/>
                        <a:t>PPV</a:t>
                      </a:r>
                      <a:endParaRPr lang="en-US" sz="2000" dirty="0"/>
                    </a:p>
                  </a:txBody>
                  <a:tcPr marL="106888" marR="106888" marT="50419" marB="50419"/>
                </a:tc>
                <a:tc>
                  <a:txBody>
                    <a:bodyPr/>
                    <a:lstStyle/>
                    <a:p>
                      <a:r>
                        <a:rPr lang="en-US" sz="2000" dirty="0" smtClean="0"/>
                        <a:t>LR+</a:t>
                      </a:r>
                      <a:endParaRPr lang="en-US" sz="2000" dirty="0"/>
                    </a:p>
                  </a:txBody>
                  <a:tcPr marL="106888" marR="106888" marT="50419" marB="50419"/>
                </a:tc>
                <a:tc>
                  <a:txBody>
                    <a:bodyPr/>
                    <a:lstStyle/>
                    <a:p>
                      <a:r>
                        <a:rPr lang="en-US" sz="2000" dirty="0" smtClean="0"/>
                        <a:t>Estimated gain</a:t>
                      </a:r>
                      <a:endParaRPr lang="en-US" sz="2000" dirty="0"/>
                    </a:p>
                  </a:txBody>
                  <a:tcPr marL="106888" marR="106888" marT="50419" marB="50419"/>
                </a:tc>
              </a:tr>
              <a:tr h="414481">
                <a:tc>
                  <a:txBody>
                    <a:bodyPr/>
                    <a:lstStyle/>
                    <a:p>
                      <a:r>
                        <a:rPr lang="en-US" sz="2000" dirty="0" smtClean="0"/>
                        <a:t>Net blotch (accession)</a:t>
                      </a:r>
                      <a:endParaRPr lang="en-US" sz="2000" dirty="0"/>
                    </a:p>
                  </a:txBody>
                  <a:tcPr marL="106888" marR="106888" marT="50419" marB="50419"/>
                </a:tc>
                <a:tc>
                  <a:txBody>
                    <a:bodyPr/>
                    <a:lstStyle/>
                    <a:p>
                      <a:r>
                        <a:rPr lang="en-US" sz="2000" b="1" dirty="0" smtClean="0"/>
                        <a:t>0.54</a:t>
                      </a:r>
                      <a:r>
                        <a:rPr lang="en-US" sz="2000" dirty="0" smtClean="0"/>
                        <a:t> (0.48-0.60)</a:t>
                      </a:r>
                      <a:endParaRPr lang="en-US" sz="2000" dirty="0"/>
                    </a:p>
                  </a:txBody>
                  <a:tcPr marL="106888" marR="106888" marT="50419" marB="50419"/>
                </a:tc>
                <a:tc>
                  <a:txBody>
                    <a:bodyPr/>
                    <a:lstStyle/>
                    <a:p>
                      <a:r>
                        <a:rPr lang="en-US" sz="2000" b="1" dirty="0" smtClean="0"/>
                        <a:t>1.75</a:t>
                      </a:r>
                      <a:r>
                        <a:rPr lang="en-US" sz="2000" dirty="0" smtClean="0"/>
                        <a:t> (1.42-2.17)</a:t>
                      </a:r>
                      <a:endParaRPr lang="en-US" sz="2000" dirty="0"/>
                    </a:p>
                  </a:txBody>
                  <a:tcPr marL="106888" marR="106888" marT="50419" marB="50419"/>
                </a:tc>
                <a:tc>
                  <a:txBody>
                    <a:bodyPr/>
                    <a:lstStyle/>
                    <a:p>
                      <a:r>
                        <a:rPr lang="en-US" sz="2000" b="1" dirty="0" smtClean="0"/>
                        <a:t>1.35</a:t>
                      </a:r>
                      <a:r>
                        <a:rPr lang="en-US" sz="2000" dirty="0" smtClean="0"/>
                        <a:t> (1.19-1.50)</a:t>
                      </a:r>
                      <a:endParaRPr lang="en-US" sz="2000" dirty="0"/>
                    </a:p>
                  </a:txBody>
                  <a:tcPr marL="106888" marR="106888" marT="50419" marB="50419"/>
                </a:tc>
              </a:tr>
              <a:tr h="216024">
                <a:tc>
                  <a:txBody>
                    <a:bodyPr/>
                    <a:lstStyle/>
                    <a:p>
                      <a:r>
                        <a:rPr lang="en-US" sz="2000" dirty="0" smtClean="0">
                          <a:solidFill>
                            <a:srgbClr val="7F7F7F"/>
                          </a:solidFill>
                        </a:rPr>
                        <a:t>Random</a:t>
                      </a:r>
                      <a:endParaRPr lang="en-US" sz="2000" dirty="0">
                        <a:solidFill>
                          <a:srgbClr val="7F7F7F"/>
                        </a:solidFill>
                      </a:endParaRPr>
                    </a:p>
                  </a:txBody>
                  <a:tcPr marL="106888" marR="106888" marT="50419" marB="50419"/>
                </a:tc>
                <a:tc>
                  <a:txBody>
                    <a:bodyPr/>
                    <a:lstStyle/>
                    <a:p>
                      <a:r>
                        <a:rPr lang="en-US" sz="2000" b="1" dirty="0" smtClean="0">
                          <a:solidFill>
                            <a:srgbClr val="7F7F7F"/>
                          </a:solidFill>
                        </a:rPr>
                        <a:t>0.40</a:t>
                      </a:r>
                      <a:r>
                        <a:rPr lang="en-US" sz="2000" dirty="0" smtClean="0">
                          <a:solidFill>
                            <a:srgbClr val="7F7F7F"/>
                          </a:solidFill>
                        </a:rPr>
                        <a:t> (0.35-0.45)</a:t>
                      </a:r>
                      <a:endParaRPr lang="en-US" sz="2000" dirty="0">
                        <a:solidFill>
                          <a:srgbClr val="7F7F7F"/>
                        </a:solidFill>
                      </a:endParaRPr>
                    </a:p>
                  </a:txBody>
                  <a:tcPr marL="106888" marR="106888" marT="50419" marB="50419"/>
                </a:tc>
                <a:tc>
                  <a:txBody>
                    <a:bodyPr/>
                    <a:lstStyle/>
                    <a:p>
                      <a:r>
                        <a:rPr lang="en-US" sz="2000" b="1" dirty="0" smtClean="0">
                          <a:solidFill>
                            <a:srgbClr val="7F7F7F"/>
                          </a:solidFill>
                        </a:rPr>
                        <a:t>0.99</a:t>
                      </a:r>
                      <a:r>
                        <a:rPr lang="en-US" sz="2000" dirty="0" smtClean="0">
                          <a:solidFill>
                            <a:srgbClr val="7F7F7F"/>
                          </a:solidFill>
                        </a:rPr>
                        <a:t> (0.84-1.17)</a:t>
                      </a:r>
                      <a:endParaRPr lang="en-US" sz="2000" dirty="0">
                        <a:solidFill>
                          <a:srgbClr val="7F7F7F"/>
                        </a:solidFill>
                      </a:endParaRPr>
                    </a:p>
                  </a:txBody>
                  <a:tcPr marL="106888" marR="106888" marT="50419" marB="50419"/>
                </a:tc>
                <a:tc>
                  <a:txBody>
                    <a:bodyPr/>
                    <a:lstStyle/>
                    <a:p>
                      <a:r>
                        <a:rPr lang="en-US" sz="2000" b="1" dirty="0" smtClean="0">
                          <a:solidFill>
                            <a:srgbClr val="7F7F7F"/>
                          </a:solidFill>
                        </a:rPr>
                        <a:t>0.99</a:t>
                      </a:r>
                      <a:r>
                        <a:rPr lang="en-US" sz="2000" dirty="0" smtClean="0">
                          <a:solidFill>
                            <a:srgbClr val="7F7F7F"/>
                          </a:solidFill>
                        </a:rPr>
                        <a:t> (0.87-1.12)</a:t>
                      </a:r>
                      <a:endParaRPr lang="en-US" sz="2000" dirty="0">
                        <a:solidFill>
                          <a:srgbClr val="7F7F7F"/>
                        </a:solidFill>
                      </a:endParaRPr>
                    </a:p>
                  </a:txBody>
                  <a:tcPr marL="106888" marR="106888" marT="50419" marB="50419"/>
                </a:tc>
              </a:tr>
              <a:tr h="170426">
                <a:tc gridSpan="4">
                  <a:txBody>
                    <a:bodyPr/>
                    <a:lstStyle/>
                    <a:p>
                      <a:r>
                        <a:rPr lang="en-US" sz="1700" dirty="0" smtClean="0">
                          <a:solidFill>
                            <a:srgbClr val="7F7F7F"/>
                          </a:solidFill>
                        </a:rPr>
                        <a:t>(prevalence 40</a:t>
                      </a:r>
                      <a:r>
                        <a:rPr lang="en-US" sz="1700" baseline="0" dirty="0" smtClean="0">
                          <a:solidFill>
                            <a:srgbClr val="7F7F7F"/>
                          </a:solidFill>
                        </a:rPr>
                        <a:t> </a:t>
                      </a:r>
                      <a:r>
                        <a:rPr lang="en-US" sz="1700" dirty="0" smtClean="0">
                          <a:solidFill>
                            <a:srgbClr val="7F7F7F"/>
                          </a:solidFill>
                        </a:rPr>
                        <a:t>% resistant samples)</a:t>
                      </a:r>
                      <a:endParaRPr lang="en-US" sz="1700" dirty="0">
                        <a:solidFill>
                          <a:srgbClr val="7F7F7F"/>
                        </a:solidFill>
                      </a:endParaRPr>
                    </a:p>
                  </a:txBody>
                  <a:tcPr marL="106888" marR="106888" marT="50419" marB="50419"/>
                </a:tc>
                <a:tc hMerge="1">
                  <a:txBody>
                    <a:bodyPr/>
                    <a:lstStyle/>
                    <a:p>
                      <a:endParaRPr lang="en-US" sz="2000" dirty="0">
                        <a:solidFill>
                          <a:srgbClr val="7F7F7F"/>
                        </a:solidFill>
                      </a:endParaRPr>
                    </a:p>
                  </a:txBody>
                  <a:tcPr marL="106888" marR="106888" marT="50419" marB="50419"/>
                </a:tc>
                <a:tc hMerge="1">
                  <a:txBody>
                    <a:bodyPr/>
                    <a:lstStyle/>
                    <a:p>
                      <a:endParaRPr lang="en-US" sz="2000" dirty="0">
                        <a:solidFill>
                          <a:srgbClr val="7F7F7F"/>
                        </a:solidFill>
                      </a:endParaRPr>
                    </a:p>
                  </a:txBody>
                  <a:tcPr marL="106888" marR="106888" marT="50419" marB="50419"/>
                </a:tc>
                <a:tc hMerge="1">
                  <a:txBody>
                    <a:bodyPr/>
                    <a:lstStyle/>
                    <a:p>
                      <a:endParaRPr lang="en-US" sz="2000" dirty="0">
                        <a:solidFill>
                          <a:srgbClr val="7F7F7F"/>
                        </a:solidFill>
                      </a:endParaRPr>
                    </a:p>
                  </a:txBody>
                  <a:tcPr marL="106888" marR="106888" marT="50419" marB="50419"/>
                </a:tc>
              </a:tr>
            </a:tbl>
          </a:graphicData>
        </a:graphic>
      </p:graphicFrame>
      <p:sp>
        <p:nvSpPr>
          <p:cNvPr id="5" name="Rectangle 4"/>
          <p:cNvSpPr/>
          <p:nvPr/>
        </p:nvSpPr>
        <p:spPr>
          <a:xfrm>
            <a:off x="519782" y="5581625"/>
            <a:ext cx="7948739" cy="923295"/>
          </a:xfrm>
          <a:prstGeom prst="rect">
            <a:avLst/>
          </a:prstGeom>
        </p:spPr>
        <p:txBody>
          <a:bodyPr wrap="square" lIns="91405" tIns="45703" rIns="91405" bIns="45703">
            <a:spAutoFit/>
          </a:bodyPr>
          <a:lstStyle/>
          <a:p>
            <a:pPr defTabSz="520013">
              <a:defRPr/>
            </a:pPr>
            <a:r>
              <a:rPr lang="en-US" dirty="0"/>
              <a:t>Endresen, D.T.F., K. Street, M. Mackay, A. Bari, </a:t>
            </a:r>
            <a:r>
              <a:rPr lang="en-US" dirty="0" smtClean="0"/>
              <a:t>&amp; E</a:t>
            </a:r>
            <a:r>
              <a:rPr lang="en-US" dirty="0"/>
              <a:t>. De Pauw (2011). Predictive association between biotic stress traits and ecogeographic data for wheat and barley landraces. </a:t>
            </a:r>
            <a:r>
              <a:rPr lang="en-US" i="1" dirty="0"/>
              <a:t>Crop Science</a:t>
            </a:r>
            <a:r>
              <a:rPr lang="en-US" dirty="0"/>
              <a:t> 51: 2036-2055. </a:t>
            </a:r>
            <a:r>
              <a:rPr lang="en-US" dirty="0" smtClean="0"/>
              <a:t>doi:10.2135</a:t>
            </a:r>
            <a:r>
              <a:rPr lang="en-US" dirty="0"/>
              <a:t>/cropsci2010.12.0717</a:t>
            </a:r>
          </a:p>
        </p:txBody>
      </p:sp>
      <p:sp>
        <p:nvSpPr>
          <p:cNvPr id="7" name="Rectangle 6"/>
          <p:cNvSpPr/>
          <p:nvPr/>
        </p:nvSpPr>
        <p:spPr>
          <a:xfrm>
            <a:off x="3112071" y="4409787"/>
            <a:ext cx="5528519" cy="307742"/>
          </a:xfrm>
          <a:prstGeom prst="rect">
            <a:avLst/>
          </a:prstGeom>
        </p:spPr>
        <p:txBody>
          <a:bodyPr wrap="none" lIns="91405" tIns="45703" rIns="91405" bIns="45703">
            <a:spAutoFit/>
          </a:bodyPr>
          <a:lstStyle/>
          <a:p>
            <a:r>
              <a:rPr lang="en-US" sz="1400" dirty="0"/>
              <a:t>PPV = Positive Predictive Value; LR+ = Positive Diagnostic Likelihood Ratio</a:t>
            </a:r>
          </a:p>
        </p:txBody>
      </p:sp>
      <p:sp>
        <p:nvSpPr>
          <p:cNvPr id="8" name="Slide Number Placeholder 13"/>
          <p:cNvSpPr>
            <a:spLocks noGrp="1"/>
          </p:cNvSpPr>
          <p:nvPr>
            <p:ph type="sldNum" sz="quarter" idx="12"/>
          </p:nvPr>
        </p:nvSpPr>
        <p:spPr>
          <a:xfrm>
            <a:off x="9992519" y="7112573"/>
            <a:ext cx="534432" cy="402652"/>
          </a:xfrm>
        </p:spPr>
        <p:txBody>
          <a:bodyPr/>
          <a:lstStyle/>
          <a:p>
            <a:pPr>
              <a:defRPr/>
            </a:pPr>
            <a:fld id="{C123A2F8-7B5E-FB4E-B602-4CE3CA3B3DB7}" type="slidenum">
              <a:rPr lang="en-US" smtClean="0">
                <a:solidFill>
                  <a:srgbClr val="FFFF00"/>
                </a:solidFill>
              </a:rPr>
              <a:pPr>
                <a:defRPr/>
              </a:pPr>
              <a:t>70</a:t>
            </a:fld>
            <a:endParaRPr lang="en-US" dirty="0">
              <a:solidFill>
                <a:srgbClr val="FFFF00"/>
              </a:solidFill>
            </a:endParaRPr>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Straight Arrow Connector 104"/>
          <p:cNvCxnSpPr/>
          <p:nvPr/>
        </p:nvCxnSpPr>
        <p:spPr>
          <a:xfrm rot="16200000" flipH="1">
            <a:off x="1520864" y="2841453"/>
            <a:ext cx="788369" cy="623504"/>
          </a:xfrm>
          <a:prstGeom prst="straightConnector1">
            <a:avLst/>
          </a:prstGeom>
          <a:ln>
            <a:solidFill>
              <a:schemeClr val="accent3"/>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rot="10800000" flipV="1">
            <a:off x="979791" y="2506926"/>
            <a:ext cx="1741925" cy="1428536"/>
          </a:xfrm>
          <a:prstGeom prst="straightConnector1">
            <a:avLst/>
          </a:prstGeom>
          <a:ln>
            <a:solidFill>
              <a:schemeClr val="accent3"/>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99" name="Rectangle 98"/>
          <p:cNvSpPr/>
          <p:nvPr/>
        </p:nvSpPr>
        <p:spPr>
          <a:xfrm rot="2949169">
            <a:off x="1491704" y="2369997"/>
            <a:ext cx="743443" cy="1692367"/>
          </a:xfrm>
          <a:prstGeom prst="rect">
            <a:avLst/>
          </a:prstGeom>
          <a:solidFill>
            <a:schemeClr val="accent3">
              <a:alpha val="15000"/>
            </a:schemeClr>
          </a:solidFill>
          <a:ln>
            <a:solidFill>
              <a:schemeClr val="accent3">
                <a:lumMod val="50000"/>
                <a:alpha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Cube 61"/>
          <p:cNvSpPr/>
          <p:nvPr/>
        </p:nvSpPr>
        <p:spPr>
          <a:xfrm>
            <a:off x="2226802" y="4691751"/>
            <a:ext cx="139486" cy="131593"/>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Arrow Connector 2"/>
          <p:cNvCxnSpPr/>
          <p:nvPr/>
        </p:nvCxnSpPr>
        <p:spPr>
          <a:xfrm rot="5400000">
            <a:off x="989194" y="5102507"/>
            <a:ext cx="2030783" cy="2049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rot="16200000" flipH="1">
            <a:off x="1493196" y="4653947"/>
            <a:ext cx="2268858" cy="1336081"/>
          </a:xfrm>
          <a:prstGeom prst="straightConnector1">
            <a:avLst/>
          </a:prstGeom>
          <a:ln>
            <a:solidFill>
              <a:schemeClr val="accent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77" name="Isosceles Triangle 76"/>
          <p:cNvSpPr/>
          <p:nvPr/>
        </p:nvSpPr>
        <p:spPr>
          <a:xfrm rot="10800000">
            <a:off x="4389220" y="4019496"/>
            <a:ext cx="153453" cy="126048"/>
          </a:xfrm>
          <a:prstGeom prst="triangle">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rot="5400000" flipH="1" flipV="1">
            <a:off x="1306237" y="3388769"/>
            <a:ext cx="3444423" cy="18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3028447" y="5111908"/>
            <a:ext cx="3384736" cy="4975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rot="494350">
            <a:off x="4713696" y="5156222"/>
            <a:ext cx="1472979" cy="261610"/>
          </a:xfrm>
          <a:prstGeom prst="rect">
            <a:avLst/>
          </a:prstGeom>
        </p:spPr>
        <p:txBody>
          <a:bodyPr wrap="none">
            <a:spAutoFit/>
          </a:bodyPr>
          <a:lstStyle/>
          <a:p>
            <a:r>
              <a:rPr lang="en-US" sz="1100" dirty="0" smtClean="0"/>
              <a:t>Principal component 1</a:t>
            </a:r>
            <a:endParaRPr lang="en-US" sz="1100" dirty="0"/>
          </a:p>
        </p:txBody>
      </p:sp>
      <p:sp>
        <p:nvSpPr>
          <p:cNvPr id="15" name="Rectangle 14"/>
          <p:cNvSpPr/>
          <p:nvPr/>
        </p:nvSpPr>
        <p:spPr>
          <a:xfrm rot="18824970">
            <a:off x="770929" y="6227384"/>
            <a:ext cx="1472979" cy="261610"/>
          </a:xfrm>
          <a:prstGeom prst="rect">
            <a:avLst/>
          </a:prstGeom>
        </p:spPr>
        <p:txBody>
          <a:bodyPr wrap="none">
            <a:spAutoFit/>
          </a:bodyPr>
          <a:lstStyle/>
          <a:p>
            <a:r>
              <a:rPr lang="en-US" sz="1100" dirty="0" smtClean="0"/>
              <a:t>Principal component 2</a:t>
            </a:r>
            <a:endParaRPr lang="en-US" sz="1100" dirty="0"/>
          </a:p>
        </p:txBody>
      </p:sp>
      <p:sp>
        <p:nvSpPr>
          <p:cNvPr id="16" name="Rectangle 15"/>
          <p:cNvSpPr/>
          <p:nvPr/>
        </p:nvSpPr>
        <p:spPr>
          <a:xfrm rot="16200000">
            <a:off x="2138130" y="2604401"/>
            <a:ext cx="1472979" cy="261610"/>
          </a:xfrm>
          <a:prstGeom prst="rect">
            <a:avLst/>
          </a:prstGeom>
        </p:spPr>
        <p:txBody>
          <a:bodyPr wrap="none">
            <a:spAutoFit/>
          </a:bodyPr>
          <a:lstStyle/>
          <a:p>
            <a:r>
              <a:rPr lang="en-US" sz="1100" dirty="0" smtClean="0"/>
              <a:t>Principal component 3</a:t>
            </a:r>
            <a:endParaRPr lang="en-US" sz="1100" dirty="0"/>
          </a:p>
        </p:txBody>
      </p:sp>
      <p:sp>
        <p:nvSpPr>
          <p:cNvPr id="23" name="Isosceles Triangle 22"/>
          <p:cNvSpPr/>
          <p:nvPr/>
        </p:nvSpPr>
        <p:spPr>
          <a:xfrm rot="10800000">
            <a:off x="4872501" y="3599339"/>
            <a:ext cx="204603" cy="168063"/>
          </a:xfrm>
          <a:prstGeom prst="triangle">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Isosceles Triangle 23"/>
          <p:cNvSpPr/>
          <p:nvPr/>
        </p:nvSpPr>
        <p:spPr>
          <a:xfrm rot="10800000">
            <a:off x="4771968" y="4061512"/>
            <a:ext cx="153453" cy="126048"/>
          </a:xfrm>
          <a:prstGeom prst="triangle">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p:nvSpPr>
        <p:spPr>
          <a:xfrm rot="10800000">
            <a:off x="4961572" y="3347243"/>
            <a:ext cx="204603" cy="168063"/>
          </a:xfrm>
          <a:prstGeom prst="triangle">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Isosceles Triangle 26"/>
          <p:cNvSpPr/>
          <p:nvPr/>
        </p:nvSpPr>
        <p:spPr>
          <a:xfrm rot="10800000">
            <a:off x="4898960" y="4019497"/>
            <a:ext cx="204603" cy="168063"/>
          </a:xfrm>
          <a:prstGeom prst="triangle">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Isosceles Triangle 27"/>
          <p:cNvSpPr/>
          <p:nvPr/>
        </p:nvSpPr>
        <p:spPr>
          <a:xfrm rot="10800000">
            <a:off x="4593823" y="3809417"/>
            <a:ext cx="153453" cy="126048"/>
          </a:xfrm>
          <a:prstGeom prst="triangle">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Isosceles Triangle 29"/>
          <p:cNvSpPr/>
          <p:nvPr/>
        </p:nvSpPr>
        <p:spPr>
          <a:xfrm rot="10800000">
            <a:off x="4453601" y="4523687"/>
            <a:ext cx="204603" cy="168063"/>
          </a:xfrm>
          <a:prstGeom prst="triangle">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Isosceles Triangle 30"/>
          <p:cNvSpPr/>
          <p:nvPr/>
        </p:nvSpPr>
        <p:spPr>
          <a:xfrm rot="10800000">
            <a:off x="5139717" y="4019497"/>
            <a:ext cx="204603" cy="168063"/>
          </a:xfrm>
          <a:prstGeom prst="triangle">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6-Point Star 35"/>
          <p:cNvSpPr/>
          <p:nvPr/>
        </p:nvSpPr>
        <p:spPr>
          <a:xfrm>
            <a:off x="1959583" y="2927085"/>
            <a:ext cx="178145" cy="168063"/>
          </a:xfrm>
          <a:prstGeom prst="star6">
            <a:avLst/>
          </a:prstGeom>
          <a:solidFill>
            <a:schemeClr val="accent3"/>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Cube 37"/>
          <p:cNvSpPr/>
          <p:nvPr/>
        </p:nvSpPr>
        <p:spPr>
          <a:xfrm>
            <a:off x="2494016" y="4775781"/>
            <a:ext cx="154985" cy="146215"/>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Cube 38"/>
          <p:cNvSpPr/>
          <p:nvPr/>
        </p:nvSpPr>
        <p:spPr>
          <a:xfrm>
            <a:off x="2226802" y="4943846"/>
            <a:ext cx="139486" cy="131593"/>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Cube 39"/>
          <p:cNvSpPr/>
          <p:nvPr/>
        </p:nvSpPr>
        <p:spPr>
          <a:xfrm>
            <a:off x="2494015" y="5111908"/>
            <a:ext cx="178145" cy="168063"/>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Cube 40"/>
          <p:cNvSpPr/>
          <p:nvPr/>
        </p:nvSpPr>
        <p:spPr>
          <a:xfrm>
            <a:off x="2226800" y="5364003"/>
            <a:ext cx="178145" cy="168063"/>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Cube 41"/>
          <p:cNvSpPr/>
          <p:nvPr/>
        </p:nvSpPr>
        <p:spPr>
          <a:xfrm>
            <a:off x="2672159" y="5027877"/>
            <a:ext cx="178145" cy="168063"/>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Cube 42"/>
          <p:cNvSpPr/>
          <p:nvPr/>
        </p:nvSpPr>
        <p:spPr>
          <a:xfrm>
            <a:off x="3206590" y="5868191"/>
            <a:ext cx="215554" cy="20335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Cube 43"/>
          <p:cNvSpPr/>
          <p:nvPr/>
        </p:nvSpPr>
        <p:spPr>
          <a:xfrm>
            <a:off x="2761231" y="5700129"/>
            <a:ext cx="195958" cy="184870"/>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Cube 44"/>
          <p:cNvSpPr/>
          <p:nvPr/>
        </p:nvSpPr>
        <p:spPr>
          <a:xfrm>
            <a:off x="2494015" y="5868193"/>
            <a:ext cx="178145" cy="168063"/>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Cube 45"/>
          <p:cNvSpPr/>
          <p:nvPr/>
        </p:nvSpPr>
        <p:spPr>
          <a:xfrm>
            <a:off x="2494015" y="5616098"/>
            <a:ext cx="178145" cy="168063"/>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Cube 46"/>
          <p:cNvSpPr/>
          <p:nvPr/>
        </p:nvSpPr>
        <p:spPr>
          <a:xfrm>
            <a:off x="3028448" y="5700129"/>
            <a:ext cx="195958" cy="184870"/>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Cube 47"/>
          <p:cNvSpPr/>
          <p:nvPr/>
        </p:nvSpPr>
        <p:spPr>
          <a:xfrm>
            <a:off x="2939376" y="5448035"/>
            <a:ext cx="178145" cy="168063"/>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Cube 48"/>
          <p:cNvSpPr/>
          <p:nvPr/>
        </p:nvSpPr>
        <p:spPr>
          <a:xfrm>
            <a:off x="2672159" y="5364003"/>
            <a:ext cx="178145" cy="168063"/>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Cube 49"/>
          <p:cNvSpPr/>
          <p:nvPr/>
        </p:nvSpPr>
        <p:spPr>
          <a:xfrm>
            <a:off x="2939373" y="5952222"/>
            <a:ext cx="215554" cy="20335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Isosceles Triangle 50"/>
          <p:cNvSpPr/>
          <p:nvPr/>
        </p:nvSpPr>
        <p:spPr>
          <a:xfrm rot="10800000">
            <a:off x="3741025" y="4355622"/>
            <a:ext cx="204603" cy="168063"/>
          </a:xfrm>
          <a:prstGeom prst="triangle">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Isosceles Triangle 51"/>
          <p:cNvSpPr/>
          <p:nvPr/>
        </p:nvSpPr>
        <p:spPr>
          <a:xfrm rot="10800000">
            <a:off x="3919168" y="3515307"/>
            <a:ext cx="204603" cy="168063"/>
          </a:xfrm>
          <a:prstGeom prst="triangle">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Isosceles Triangle 52"/>
          <p:cNvSpPr/>
          <p:nvPr/>
        </p:nvSpPr>
        <p:spPr>
          <a:xfrm rot="10800000">
            <a:off x="4211075" y="4229575"/>
            <a:ext cx="153453" cy="126048"/>
          </a:xfrm>
          <a:prstGeom prst="triangle">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Isosceles Triangle 55"/>
          <p:cNvSpPr/>
          <p:nvPr/>
        </p:nvSpPr>
        <p:spPr>
          <a:xfrm rot="10800000">
            <a:off x="4248996" y="3347243"/>
            <a:ext cx="204603" cy="168063"/>
          </a:xfrm>
          <a:prstGeom prst="triangle">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Isosceles Triangle 56"/>
          <p:cNvSpPr/>
          <p:nvPr/>
        </p:nvSpPr>
        <p:spPr>
          <a:xfrm rot="10800000">
            <a:off x="4389220" y="4313605"/>
            <a:ext cx="153453" cy="126048"/>
          </a:xfrm>
          <a:prstGeom prst="triangle">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Isosceles Triangle 58"/>
          <p:cNvSpPr/>
          <p:nvPr/>
        </p:nvSpPr>
        <p:spPr>
          <a:xfrm rot="10800000">
            <a:off x="4453601" y="3599338"/>
            <a:ext cx="204603" cy="168063"/>
          </a:xfrm>
          <a:prstGeom prst="triangle">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Cube 62"/>
          <p:cNvSpPr/>
          <p:nvPr/>
        </p:nvSpPr>
        <p:spPr>
          <a:xfrm>
            <a:off x="1959587" y="4607720"/>
            <a:ext cx="139486" cy="131593"/>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Cube 63"/>
          <p:cNvSpPr/>
          <p:nvPr/>
        </p:nvSpPr>
        <p:spPr>
          <a:xfrm>
            <a:off x="2404947" y="4523688"/>
            <a:ext cx="139486" cy="131593"/>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Cube 64"/>
          <p:cNvSpPr/>
          <p:nvPr/>
        </p:nvSpPr>
        <p:spPr>
          <a:xfrm>
            <a:off x="2137728" y="4859813"/>
            <a:ext cx="154985" cy="146215"/>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rot="5400000">
            <a:off x="3492275" y="3353977"/>
            <a:ext cx="2100792" cy="1247008"/>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rot="16200000" flipH="1">
            <a:off x="3954452" y="3516567"/>
            <a:ext cx="1176441" cy="837798"/>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3741025" y="3935464"/>
            <a:ext cx="1514225" cy="2"/>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9" name="Isosceles Triangle 18"/>
          <p:cNvSpPr/>
          <p:nvPr/>
        </p:nvSpPr>
        <p:spPr>
          <a:xfrm rot="10800000">
            <a:off x="4720816" y="3767402"/>
            <a:ext cx="204603" cy="168063"/>
          </a:xfrm>
          <a:prstGeom prst="triangle">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Isosceles Triangle 28"/>
          <p:cNvSpPr/>
          <p:nvPr/>
        </p:nvSpPr>
        <p:spPr>
          <a:xfrm rot="10800000">
            <a:off x="4809889" y="3767402"/>
            <a:ext cx="204603" cy="168063"/>
          </a:xfrm>
          <a:prstGeom prst="triangle">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Isosceles Triangle 21"/>
          <p:cNvSpPr/>
          <p:nvPr/>
        </p:nvSpPr>
        <p:spPr>
          <a:xfrm rot="10800000">
            <a:off x="4961572" y="3851434"/>
            <a:ext cx="204603" cy="168063"/>
          </a:xfrm>
          <a:prstGeom prst="triangle">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Isosceles Triangle 53"/>
          <p:cNvSpPr/>
          <p:nvPr/>
        </p:nvSpPr>
        <p:spPr>
          <a:xfrm rot="10800000">
            <a:off x="4159925" y="3683370"/>
            <a:ext cx="204603" cy="168063"/>
          </a:xfrm>
          <a:prstGeom prst="triangle">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p:nvSpPr>
        <p:spPr>
          <a:xfrm rot="10800000">
            <a:off x="4542672" y="3935464"/>
            <a:ext cx="204603" cy="168063"/>
          </a:xfrm>
          <a:prstGeom prst="triangle">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Isosceles Triangle 24"/>
          <p:cNvSpPr/>
          <p:nvPr/>
        </p:nvSpPr>
        <p:spPr>
          <a:xfrm rot="10800000">
            <a:off x="4720816" y="4271592"/>
            <a:ext cx="204603" cy="168063"/>
          </a:xfrm>
          <a:prstGeom prst="triangle">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Isosceles Triangle 31"/>
          <p:cNvSpPr/>
          <p:nvPr/>
        </p:nvSpPr>
        <p:spPr>
          <a:xfrm rot="10800000">
            <a:off x="4542672" y="4187560"/>
            <a:ext cx="204603" cy="168063"/>
          </a:xfrm>
          <a:prstGeom prst="triangle">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Isosceles Triangle 54"/>
          <p:cNvSpPr/>
          <p:nvPr/>
        </p:nvSpPr>
        <p:spPr>
          <a:xfrm rot="10800000">
            <a:off x="4248996" y="3935464"/>
            <a:ext cx="204603" cy="168063"/>
          </a:xfrm>
          <a:prstGeom prst="triangle">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Isosceles Triangle 59"/>
          <p:cNvSpPr/>
          <p:nvPr/>
        </p:nvSpPr>
        <p:spPr>
          <a:xfrm rot="10800000">
            <a:off x="4248996" y="4103528"/>
            <a:ext cx="204603" cy="168063"/>
          </a:xfrm>
          <a:prstGeom prst="triangle">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Isosceles Triangle 60"/>
          <p:cNvSpPr/>
          <p:nvPr/>
        </p:nvSpPr>
        <p:spPr>
          <a:xfrm rot="10800000">
            <a:off x="4338068" y="3767402"/>
            <a:ext cx="204603" cy="168063"/>
          </a:xfrm>
          <a:prstGeom prst="triangle">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Isosceles Triangle 20"/>
          <p:cNvSpPr/>
          <p:nvPr/>
        </p:nvSpPr>
        <p:spPr>
          <a:xfrm rot="10800000">
            <a:off x="4720816" y="3515307"/>
            <a:ext cx="204603" cy="168063"/>
          </a:xfrm>
          <a:prstGeom prst="triangle">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Isosceles Triangle 32"/>
          <p:cNvSpPr/>
          <p:nvPr/>
        </p:nvSpPr>
        <p:spPr>
          <a:xfrm rot="10800000">
            <a:off x="3919168" y="3935465"/>
            <a:ext cx="204603" cy="168063"/>
          </a:xfrm>
          <a:prstGeom prst="triangle">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p:nvSpPr>
        <p:spPr>
          <a:xfrm rot="10800000">
            <a:off x="4070853" y="4439653"/>
            <a:ext cx="204603" cy="168063"/>
          </a:xfrm>
          <a:prstGeom prst="triangle">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6-Point Star 80"/>
          <p:cNvSpPr/>
          <p:nvPr/>
        </p:nvSpPr>
        <p:spPr>
          <a:xfrm>
            <a:off x="2137727" y="3179180"/>
            <a:ext cx="178145" cy="168063"/>
          </a:xfrm>
          <a:prstGeom prst="star6">
            <a:avLst/>
          </a:prstGeom>
          <a:solidFill>
            <a:schemeClr val="accent3"/>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6-Point Star 81"/>
          <p:cNvSpPr/>
          <p:nvPr/>
        </p:nvSpPr>
        <p:spPr>
          <a:xfrm>
            <a:off x="1870512" y="3095148"/>
            <a:ext cx="178145" cy="168063"/>
          </a:xfrm>
          <a:prstGeom prst="star6">
            <a:avLst/>
          </a:prstGeom>
          <a:solidFill>
            <a:schemeClr val="accent3"/>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6-Point Star 82"/>
          <p:cNvSpPr/>
          <p:nvPr/>
        </p:nvSpPr>
        <p:spPr>
          <a:xfrm>
            <a:off x="2137728" y="2674990"/>
            <a:ext cx="151422" cy="142853"/>
          </a:xfrm>
          <a:prstGeom prst="star6">
            <a:avLst/>
          </a:prstGeom>
          <a:solidFill>
            <a:schemeClr val="accent3"/>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6-Point Star 83"/>
          <p:cNvSpPr/>
          <p:nvPr/>
        </p:nvSpPr>
        <p:spPr>
          <a:xfrm>
            <a:off x="2137727" y="3011116"/>
            <a:ext cx="178145" cy="168063"/>
          </a:xfrm>
          <a:prstGeom prst="star6">
            <a:avLst/>
          </a:prstGeom>
          <a:solidFill>
            <a:schemeClr val="accent3"/>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6-Point Star 84"/>
          <p:cNvSpPr/>
          <p:nvPr/>
        </p:nvSpPr>
        <p:spPr>
          <a:xfrm>
            <a:off x="1603295" y="2927085"/>
            <a:ext cx="178145" cy="168063"/>
          </a:xfrm>
          <a:prstGeom prst="star6">
            <a:avLst/>
          </a:prstGeom>
          <a:solidFill>
            <a:schemeClr val="accent3"/>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6-Point Star 85"/>
          <p:cNvSpPr/>
          <p:nvPr/>
        </p:nvSpPr>
        <p:spPr>
          <a:xfrm>
            <a:off x="1959584" y="2506926"/>
            <a:ext cx="151422" cy="142853"/>
          </a:xfrm>
          <a:prstGeom prst="star6">
            <a:avLst/>
          </a:prstGeom>
          <a:solidFill>
            <a:schemeClr val="accent3"/>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6-Point Star 86"/>
          <p:cNvSpPr/>
          <p:nvPr/>
        </p:nvSpPr>
        <p:spPr>
          <a:xfrm>
            <a:off x="1870512" y="2759021"/>
            <a:ext cx="178145" cy="168063"/>
          </a:xfrm>
          <a:prstGeom prst="star6">
            <a:avLst/>
          </a:prstGeom>
          <a:solidFill>
            <a:schemeClr val="accent3"/>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6-Point Star 87"/>
          <p:cNvSpPr/>
          <p:nvPr/>
        </p:nvSpPr>
        <p:spPr>
          <a:xfrm>
            <a:off x="1870512" y="3515307"/>
            <a:ext cx="178145" cy="168063"/>
          </a:xfrm>
          <a:prstGeom prst="star6">
            <a:avLst/>
          </a:prstGeom>
          <a:solidFill>
            <a:schemeClr val="accent3"/>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6-Point Star 88"/>
          <p:cNvSpPr/>
          <p:nvPr/>
        </p:nvSpPr>
        <p:spPr>
          <a:xfrm>
            <a:off x="1781440" y="3263211"/>
            <a:ext cx="178145" cy="168063"/>
          </a:xfrm>
          <a:prstGeom prst="star6">
            <a:avLst/>
          </a:prstGeom>
          <a:solidFill>
            <a:schemeClr val="accent3"/>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6-Point Star 89"/>
          <p:cNvSpPr/>
          <p:nvPr/>
        </p:nvSpPr>
        <p:spPr>
          <a:xfrm>
            <a:off x="1425152" y="3431275"/>
            <a:ext cx="178145" cy="168063"/>
          </a:xfrm>
          <a:prstGeom prst="star6">
            <a:avLst/>
          </a:prstGeom>
          <a:solidFill>
            <a:schemeClr val="accent3"/>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6-Point Star 90"/>
          <p:cNvSpPr/>
          <p:nvPr/>
        </p:nvSpPr>
        <p:spPr>
          <a:xfrm>
            <a:off x="2315872" y="2843053"/>
            <a:ext cx="151422" cy="142853"/>
          </a:xfrm>
          <a:prstGeom prst="star6">
            <a:avLst/>
          </a:prstGeom>
          <a:solidFill>
            <a:schemeClr val="accent3"/>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6-Point Star 91"/>
          <p:cNvSpPr/>
          <p:nvPr/>
        </p:nvSpPr>
        <p:spPr>
          <a:xfrm>
            <a:off x="2404943" y="3095148"/>
            <a:ext cx="178145" cy="168063"/>
          </a:xfrm>
          <a:prstGeom prst="star6">
            <a:avLst/>
          </a:prstGeom>
          <a:solidFill>
            <a:schemeClr val="accent3"/>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6-Point Star 92"/>
          <p:cNvSpPr/>
          <p:nvPr/>
        </p:nvSpPr>
        <p:spPr>
          <a:xfrm>
            <a:off x="2404943" y="2506926"/>
            <a:ext cx="151422" cy="142853"/>
          </a:xfrm>
          <a:prstGeom prst="star6">
            <a:avLst/>
          </a:prstGeom>
          <a:solidFill>
            <a:schemeClr val="accent3"/>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6-Point Star 93"/>
          <p:cNvSpPr/>
          <p:nvPr/>
        </p:nvSpPr>
        <p:spPr>
          <a:xfrm>
            <a:off x="1603295" y="3683370"/>
            <a:ext cx="178145" cy="168063"/>
          </a:xfrm>
          <a:prstGeom prst="star6">
            <a:avLst/>
          </a:prstGeom>
          <a:solidFill>
            <a:schemeClr val="accent3"/>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6-Point Star 94"/>
          <p:cNvSpPr/>
          <p:nvPr/>
        </p:nvSpPr>
        <p:spPr>
          <a:xfrm>
            <a:off x="1425152" y="3095148"/>
            <a:ext cx="178145" cy="168063"/>
          </a:xfrm>
          <a:prstGeom prst="star6">
            <a:avLst/>
          </a:prstGeom>
          <a:solidFill>
            <a:schemeClr val="accent3"/>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6-Point Star 95"/>
          <p:cNvSpPr/>
          <p:nvPr/>
        </p:nvSpPr>
        <p:spPr>
          <a:xfrm>
            <a:off x="1247008" y="3683369"/>
            <a:ext cx="197740" cy="184870"/>
          </a:xfrm>
          <a:prstGeom prst="star6">
            <a:avLst/>
          </a:prstGeom>
          <a:solidFill>
            <a:schemeClr val="accent3"/>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6-Point Star 96"/>
          <p:cNvSpPr/>
          <p:nvPr/>
        </p:nvSpPr>
        <p:spPr>
          <a:xfrm>
            <a:off x="1157936" y="3347243"/>
            <a:ext cx="178145" cy="168063"/>
          </a:xfrm>
          <a:prstGeom prst="star6">
            <a:avLst/>
          </a:prstGeom>
          <a:solidFill>
            <a:schemeClr val="accent3"/>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rot="2038322">
            <a:off x="3883181" y="2962054"/>
            <a:ext cx="1157936" cy="2016760"/>
          </a:xfrm>
          <a:prstGeom prst="ellipse">
            <a:avLst/>
          </a:prstGeom>
          <a:solidFill>
            <a:schemeClr val="accent2">
              <a:alpha val="15000"/>
            </a:schemeClr>
          </a:solidFill>
          <a:ln>
            <a:solidFill>
              <a:schemeClr val="accent2">
                <a:lumMod val="50000"/>
                <a:alpha val="38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6-Point Star 99"/>
          <p:cNvSpPr/>
          <p:nvPr/>
        </p:nvSpPr>
        <p:spPr>
          <a:xfrm>
            <a:off x="2583088" y="2759021"/>
            <a:ext cx="151422" cy="142853"/>
          </a:xfrm>
          <a:prstGeom prst="star6">
            <a:avLst/>
          </a:prstGeom>
          <a:solidFill>
            <a:schemeClr val="accent3"/>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Can 100"/>
          <p:cNvSpPr/>
          <p:nvPr/>
        </p:nvSpPr>
        <p:spPr>
          <a:xfrm rot="19856902">
            <a:off x="2408694" y="4279504"/>
            <a:ext cx="418900" cy="2123437"/>
          </a:xfrm>
          <a:prstGeom prst="can">
            <a:avLst/>
          </a:prstGeom>
          <a:solidFill>
            <a:schemeClr val="accent1">
              <a:alpha val="15000"/>
            </a:schemeClr>
          </a:solidFill>
          <a:ln>
            <a:solidFill>
              <a:schemeClr val="accent1">
                <a:lumMod val="50000"/>
                <a:alpha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p:cNvSpPr/>
          <p:nvPr/>
        </p:nvSpPr>
        <p:spPr>
          <a:xfrm>
            <a:off x="4297249" y="2955141"/>
            <a:ext cx="477377" cy="253916"/>
          </a:xfrm>
          <a:prstGeom prst="rect">
            <a:avLst/>
          </a:prstGeom>
        </p:spPr>
        <p:txBody>
          <a:bodyPr wrap="none">
            <a:spAutoFit/>
          </a:bodyPr>
          <a:lstStyle/>
          <a:p>
            <a:r>
              <a:rPr lang="en-US" sz="1050" dirty="0" smtClean="0">
                <a:solidFill>
                  <a:schemeClr val="accent2"/>
                </a:solidFill>
              </a:rPr>
              <a:t>3 PCs</a:t>
            </a:r>
            <a:endParaRPr lang="en-US" dirty="0">
              <a:solidFill>
                <a:schemeClr val="accent2"/>
              </a:solidFill>
            </a:endParaRPr>
          </a:p>
        </p:txBody>
      </p:sp>
      <p:sp>
        <p:nvSpPr>
          <p:cNvPr id="109" name="Rectangle 108"/>
          <p:cNvSpPr/>
          <p:nvPr/>
        </p:nvSpPr>
        <p:spPr>
          <a:xfrm>
            <a:off x="2559503" y="6092369"/>
            <a:ext cx="428322" cy="253916"/>
          </a:xfrm>
          <a:prstGeom prst="rect">
            <a:avLst/>
          </a:prstGeom>
        </p:spPr>
        <p:txBody>
          <a:bodyPr wrap="none">
            <a:spAutoFit/>
          </a:bodyPr>
          <a:lstStyle/>
          <a:p>
            <a:r>
              <a:rPr lang="en-US" sz="1050" dirty="0" smtClean="0">
                <a:solidFill>
                  <a:schemeClr val="accent1"/>
                </a:solidFill>
              </a:rPr>
              <a:t>1 PC</a:t>
            </a:r>
            <a:endParaRPr lang="en-US" dirty="0">
              <a:solidFill>
                <a:schemeClr val="accent1"/>
              </a:solidFill>
            </a:endParaRPr>
          </a:p>
        </p:txBody>
      </p:sp>
      <p:sp>
        <p:nvSpPr>
          <p:cNvPr id="110" name="Rectangle 109"/>
          <p:cNvSpPr/>
          <p:nvPr/>
        </p:nvSpPr>
        <p:spPr>
          <a:xfrm>
            <a:off x="867136" y="3011116"/>
            <a:ext cx="477377" cy="253916"/>
          </a:xfrm>
          <a:prstGeom prst="rect">
            <a:avLst/>
          </a:prstGeom>
        </p:spPr>
        <p:txBody>
          <a:bodyPr wrap="none">
            <a:spAutoFit/>
          </a:bodyPr>
          <a:lstStyle/>
          <a:p>
            <a:r>
              <a:rPr lang="en-US" sz="1050" dirty="0" smtClean="0">
                <a:solidFill>
                  <a:schemeClr val="accent3"/>
                </a:solidFill>
              </a:rPr>
              <a:t>2 PCs</a:t>
            </a:r>
            <a:endParaRPr lang="en-US" dirty="0">
              <a:solidFill>
                <a:schemeClr val="accent3"/>
              </a:solidFill>
            </a:endParaRPr>
          </a:p>
        </p:txBody>
      </p:sp>
      <p:sp>
        <p:nvSpPr>
          <p:cNvPr id="103" name="Rectangle 102"/>
          <p:cNvSpPr/>
          <p:nvPr/>
        </p:nvSpPr>
        <p:spPr>
          <a:xfrm>
            <a:off x="534433" y="529649"/>
            <a:ext cx="9341093" cy="646331"/>
          </a:xfrm>
          <a:prstGeom prst="rect">
            <a:avLst/>
          </a:prstGeom>
        </p:spPr>
        <p:txBody>
          <a:bodyPr wrap="none">
            <a:spAutoFit/>
          </a:bodyPr>
          <a:lstStyle/>
          <a:p>
            <a:r>
              <a:rPr lang="en-US" sz="3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SIMCA analysis (PCA model for each class)</a:t>
            </a:r>
            <a:endParaRPr lang="en-US" sz="3600" dirty="0"/>
          </a:p>
        </p:txBody>
      </p:sp>
      <p:pic>
        <p:nvPicPr>
          <p:cNvPr id="104" name="Picture 103" descr="sr2w_us_bio_simca_simca model 2 pc4 scores 3D.png"/>
          <p:cNvPicPr>
            <a:picLocks noChangeAspect="1"/>
          </p:cNvPicPr>
          <p:nvPr/>
        </p:nvPicPr>
        <p:blipFill>
          <a:blip r:embed="rId3"/>
          <a:stretch>
            <a:fillRect/>
          </a:stretch>
        </p:blipFill>
        <p:spPr>
          <a:xfrm>
            <a:off x="7470046" y="2268856"/>
            <a:ext cx="2997565" cy="2722552"/>
          </a:xfrm>
          <a:prstGeom prst="rect">
            <a:avLst/>
          </a:prstGeom>
        </p:spPr>
      </p:pic>
      <p:cxnSp>
        <p:nvCxnSpPr>
          <p:cNvPr id="111" name="Straight Connector 110"/>
          <p:cNvCxnSpPr/>
          <p:nvPr/>
        </p:nvCxnSpPr>
        <p:spPr>
          <a:xfrm rot="5400000">
            <a:off x="4297718" y="4249684"/>
            <a:ext cx="5476082" cy="1856"/>
          </a:xfrm>
          <a:prstGeom prst="line">
            <a:avLst/>
          </a:prstGeom>
          <a:ln w="9525" cmpd="sng">
            <a:solidFill>
              <a:schemeClr val="bg1">
                <a:lumMod val="50000"/>
              </a:schemeClr>
            </a:solidFill>
            <a:prstDash val="sysDot"/>
          </a:ln>
        </p:spPr>
        <p:style>
          <a:lnRef idx="2">
            <a:schemeClr val="accent1"/>
          </a:lnRef>
          <a:fillRef idx="0">
            <a:schemeClr val="accent1"/>
          </a:fillRef>
          <a:effectRef idx="1">
            <a:schemeClr val="accent1"/>
          </a:effectRef>
          <a:fontRef idx="minor">
            <a:schemeClr val="tx1"/>
          </a:fontRef>
        </p:style>
      </p:cxnSp>
      <p:sp>
        <p:nvSpPr>
          <p:cNvPr id="113" name="Rectangle 112"/>
          <p:cNvSpPr/>
          <p:nvPr/>
        </p:nvSpPr>
        <p:spPr>
          <a:xfrm>
            <a:off x="1687208" y="7198805"/>
            <a:ext cx="5082266" cy="276999"/>
          </a:xfrm>
          <a:prstGeom prst="rect">
            <a:avLst/>
          </a:prstGeom>
        </p:spPr>
        <p:txBody>
          <a:bodyPr wrap="none">
            <a:spAutoFit/>
          </a:bodyPr>
          <a:lstStyle/>
          <a:p>
            <a:pPr algn="r"/>
            <a:r>
              <a:rPr lang="en-US" sz="1200" dirty="0" smtClean="0">
                <a:solidFill>
                  <a:srgbClr val="7F7F7F"/>
                </a:solidFill>
              </a:rPr>
              <a:t>Illustration modified from Wise et al., 2006:201 (PLS Toolbox software manual)</a:t>
            </a:r>
            <a:endParaRPr lang="en-US" sz="1200" dirty="0">
              <a:solidFill>
                <a:srgbClr val="7F7F7F"/>
              </a:solidFill>
            </a:endParaRPr>
          </a:p>
        </p:txBody>
      </p:sp>
      <p:graphicFrame>
        <p:nvGraphicFramePr>
          <p:cNvPr id="115" name="Table 114"/>
          <p:cNvGraphicFramePr>
            <a:graphicFrameLocks noGrp="1"/>
          </p:cNvGraphicFramePr>
          <p:nvPr/>
        </p:nvGraphicFramePr>
        <p:xfrm>
          <a:off x="7749264" y="5546177"/>
          <a:ext cx="1896537" cy="1531803"/>
        </p:xfrm>
        <a:graphic>
          <a:graphicData uri="http://schemas.openxmlformats.org/drawingml/2006/table">
            <a:tbl>
              <a:tblPr firstRow="1" bandRow="1">
                <a:tableStyleId>{2D5ABB26-0587-4C30-8999-92F81FD0307C}</a:tableStyleId>
              </a:tblPr>
              <a:tblGrid>
                <a:gridCol w="391221"/>
                <a:gridCol w="1505316"/>
              </a:tblGrid>
              <a:tr h="510601">
                <a:tc>
                  <a:txBody>
                    <a:bodyPr/>
                    <a:lstStyle/>
                    <a:p>
                      <a:endParaRPr lang="en-US" sz="1300" dirty="0"/>
                    </a:p>
                  </a:txBody>
                  <a:tcPr marL="106887" marR="106887" marT="50419" marB="50419"/>
                </a:tc>
                <a:tc>
                  <a:txBody>
                    <a:bodyPr/>
                    <a:lstStyle/>
                    <a:p>
                      <a:r>
                        <a:rPr lang="en-US" sz="1300" dirty="0" smtClean="0"/>
                        <a:t>Resistant samples</a:t>
                      </a:r>
                      <a:endParaRPr lang="en-US" sz="1300" dirty="0"/>
                    </a:p>
                  </a:txBody>
                  <a:tcPr marL="106887" marR="106887" marT="50419" marB="50419"/>
                </a:tc>
              </a:tr>
              <a:tr h="510601">
                <a:tc>
                  <a:txBody>
                    <a:bodyPr/>
                    <a:lstStyle/>
                    <a:p>
                      <a:endParaRPr lang="en-US" sz="1300" dirty="0">
                        <a:solidFill>
                          <a:schemeClr val="accent3"/>
                        </a:solidFill>
                      </a:endParaRPr>
                    </a:p>
                  </a:txBody>
                  <a:tcPr marL="106887" marR="106887" marT="50419" marB="50419"/>
                </a:tc>
                <a:tc>
                  <a:txBody>
                    <a:bodyPr/>
                    <a:lstStyle/>
                    <a:p>
                      <a:r>
                        <a:rPr lang="en-US" sz="1300" dirty="0" smtClean="0"/>
                        <a:t>Intermediate</a:t>
                      </a:r>
                      <a:endParaRPr lang="en-US" sz="1300" dirty="0"/>
                    </a:p>
                  </a:txBody>
                  <a:tcPr marL="106887" marR="106887" marT="50419" marB="50419"/>
                </a:tc>
              </a:tr>
              <a:tr h="510601">
                <a:tc>
                  <a:txBody>
                    <a:bodyPr/>
                    <a:lstStyle/>
                    <a:p>
                      <a:endParaRPr lang="en-US" sz="1300"/>
                    </a:p>
                  </a:txBody>
                  <a:tcPr marL="106887" marR="106887" marT="50419" marB="50419"/>
                </a:tc>
                <a:tc>
                  <a:txBody>
                    <a:bodyPr/>
                    <a:lstStyle/>
                    <a:p>
                      <a:r>
                        <a:rPr lang="en-US" sz="1300" dirty="0" smtClean="0"/>
                        <a:t>Susceptible</a:t>
                      </a:r>
                      <a:endParaRPr lang="en-US" sz="1300" dirty="0"/>
                    </a:p>
                  </a:txBody>
                  <a:tcPr marL="106887" marR="106887" marT="50419" marB="50419"/>
                </a:tc>
              </a:tr>
            </a:tbl>
          </a:graphicData>
        </a:graphic>
      </p:graphicFrame>
      <p:sp>
        <p:nvSpPr>
          <p:cNvPr id="116" name="Isosceles Triangle 115"/>
          <p:cNvSpPr/>
          <p:nvPr/>
        </p:nvSpPr>
        <p:spPr>
          <a:xfrm>
            <a:off x="7838335" y="5616098"/>
            <a:ext cx="267216" cy="184870"/>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a:off x="7755306" y="5991225"/>
            <a:ext cx="389049" cy="584776"/>
          </a:xfrm>
          <a:prstGeom prst="rect">
            <a:avLst/>
          </a:prstGeom>
        </p:spPr>
        <p:txBody>
          <a:bodyPr wrap="none">
            <a:spAutoFit/>
          </a:bodyPr>
          <a:lstStyle/>
          <a:p>
            <a:r>
              <a:rPr lang="en-US" sz="3200" dirty="0" smtClean="0">
                <a:solidFill>
                  <a:schemeClr val="accent3"/>
                </a:solidFill>
              </a:rPr>
              <a:t>*</a:t>
            </a:r>
            <a:endParaRPr lang="en-US" sz="2400" dirty="0"/>
          </a:p>
        </p:txBody>
      </p:sp>
      <p:sp>
        <p:nvSpPr>
          <p:cNvPr id="118" name="Rectangle 117"/>
          <p:cNvSpPr/>
          <p:nvPr/>
        </p:nvSpPr>
        <p:spPr>
          <a:xfrm>
            <a:off x="7869195" y="6630925"/>
            <a:ext cx="210406" cy="198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7346064" y="1677351"/>
            <a:ext cx="3075359" cy="307777"/>
          </a:xfrm>
          <a:prstGeom prst="rect">
            <a:avLst/>
          </a:prstGeom>
        </p:spPr>
        <p:txBody>
          <a:bodyPr wrap="square">
            <a:spAutoFit/>
          </a:bodyPr>
          <a:lstStyle/>
          <a:p>
            <a:r>
              <a:rPr lang="en-US" sz="1400" dirty="0" smtClean="0">
                <a:solidFill>
                  <a:srgbClr val="7F7F7F"/>
                </a:solidFill>
              </a:rPr>
              <a:t>Example from the stem rust set:</a:t>
            </a:r>
            <a:endParaRPr lang="en-US" sz="1400" dirty="0"/>
          </a:p>
        </p:txBody>
      </p:sp>
      <p:sp>
        <p:nvSpPr>
          <p:cNvPr id="106" name="Slide Number Placeholder 13"/>
          <p:cNvSpPr>
            <a:spLocks noGrp="1"/>
          </p:cNvSpPr>
          <p:nvPr>
            <p:ph type="sldNum" sz="quarter" idx="12"/>
          </p:nvPr>
        </p:nvSpPr>
        <p:spPr>
          <a:xfrm>
            <a:off x="9992519" y="7112573"/>
            <a:ext cx="534432" cy="402652"/>
          </a:xfrm>
        </p:spPr>
        <p:txBody>
          <a:bodyPr/>
          <a:lstStyle/>
          <a:p>
            <a:pPr>
              <a:defRPr/>
            </a:pPr>
            <a:fld id="{C123A2F8-7B5E-FB4E-B602-4CE3CA3B3DB7}" type="slidenum">
              <a:rPr lang="en-US" smtClean="0">
                <a:solidFill>
                  <a:srgbClr val="7F7F7F"/>
                </a:solidFill>
              </a:rPr>
              <a:pPr>
                <a:defRPr/>
              </a:pPr>
              <a:t>71</a:t>
            </a:fld>
            <a:endParaRPr lang="en-US" dirty="0">
              <a:solidFill>
                <a:srgbClr val="7F7F7F"/>
              </a:solidFill>
            </a:endParaRPr>
          </a:p>
        </p:txBody>
      </p:sp>
    </p:spTree>
    <p:extLst>
      <p:ext uri="{BB962C8B-B14F-4D97-AF65-F5344CB8AC3E}">
        <p14:creationId xmlns:p14="http://schemas.microsoft.com/office/powerpoint/2010/main" val="92655131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1" name="Picture 1" descr="Screen Shot 2013-10-02 at 17.07.12 .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512671" y="18120"/>
            <a:ext cx="2209800" cy="7544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59745" y="181025"/>
            <a:ext cx="8146421" cy="769256"/>
          </a:xfrm>
          <a:prstGeom prst="rect">
            <a:avLst/>
          </a:prstGeom>
          <a:noFill/>
        </p:spPr>
        <p:txBody>
          <a:bodyPr lIns="91225" tIns="45611" rIns="91225" bIns="45611">
            <a:spAutoFit/>
          </a:bodyPr>
          <a:lstStyle/>
          <a:p>
            <a:pPr algn="ctr">
              <a:defRPr/>
            </a:pPr>
            <a:r>
              <a:rPr lang="en-US"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j-lt"/>
                <a:ea typeface="+mj-ea"/>
                <a:cs typeface="+mj-cs"/>
              </a:rPr>
              <a:t>Stem rust on wheat landraces</a:t>
            </a:r>
          </a:p>
        </p:txBody>
      </p:sp>
      <p:pic>
        <p:nvPicPr>
          <p:cNvPr id="133123" name="Picture 9" descr="sr_collecting_sites_stem_rust_set.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4615" y="1123953"/>
            <a:ext cx="10583862"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4" name="Rectangle 11"/>
          <p:cNvSpPr>
            <a:spLocks noChangeArrowheads="1"/>
          </p:cNvSpPr>
          <p:nvPr/>
        </p:nvSpPr>
        <p:spPr bwMode="auto">
          <a:xfrm>
            <a:off x="177808" y="5235565"/>
            <a:ext cx="7470767" cy="147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94" tIns="45698" rIns="91394" bIns="45698">
            <a:spAutoFit/>
          </a:bodyPr>
          <a:lstStyle/>
          <a:p>
            <a:pPr>
              <a:spcAft>
                <a:spcPts val="600"/>
              </a:spcAft>
            </a:pPr>
            <a:r>
              <a:rPr lang="en-US" sz="2000" dirty="0"/>
              <a:t>Green dots indicate collecting sites for resistant wheat landraces and red dots collecting sites for susceptible landraces</a:t>
            </a:r>
            <a:r>
              <a:rPr lang="en-US" sz="2000" dirty="0" smtClean="0"/>
              <a:t>.</a:t>
            </a:r>
          </a:p>
          <a:p>
            <a:pPr>
              <a:spcAft>
                <a:spcPts val="600"/>
              </a:spcAft>
            </a:pPr>
            <a:endParaRPr lang="en-US" sz="2000" dirty="0"/>
          </a:p>
          <a:p>
            <a:pPr>
              <a:spcAft>
                <a:spcPts val="600"/>
              </a:spcAft>
            </a:pPr>
            <a:r>
              <a:rPr lang="en-US" sz="2000" dirty="0"/>
              <a:t>USDA trait data: </a:t>
            </a:r>
            <a:r>
              <a:rPr lang="en-US" sz="2000" dirty="0">
                <a:hlinkClick r:id="rId5"/>
              </a:rPr>
              <a:t>www.ars-grin.gov/cgi-bin/npgs/html/desc.pl?65049</a:t>
            </a:r>
            <a:r>
              <a:rPr lang="en-US" sz="2000" dirty="0"/>
              <a:t> </a:t>
            </a:r>
          </a:p>
        </p:txBody>
      </p:sp>
      <p:pic>
        <p:nvPicPr>
          <p:cNvPr id="7" name="Picture 6" descr="ARS_sr.png"/>
          <p:cNvPicPr>
            <a:picLocks noChangeAspect="1"/>
          </p:cNvPicPr>
          <p:nvPr/>
        </p:nvPicPr>
        <p:blipFill>
          <a:blip r:embed="rId6"/>
          <a:stretch>
            <a:fillRect/>
          </a:stretch>
        </p:blipFill>
        <p:spPr>
          <a:xfrm>
            <a:off x="7792591" y="3739460"/>
            <a:ext cx="2597150" cy="2202205"/>
          </a:xfrm>
          <a:prstGeom prst="rect">
            <a:avLst/>
          </a:prstGeom>
          <a:ln>
            <a:solidFill>
              <a:schemeClr val="accent1"/>
            </a:solidFill>
          </a:ln>
          <a:effectLst>
            <a:outerShdw blurRad="50800" dist="38100" dir="2700000" algn="tl" rotWithShape="0">
              <a:srgbClr val="000000">
                <a:alpha val="43000"/>
              </a:srgbClr>
            </a:outerShdw>
          </a:effectLst>
        </p:spPr>
      </p:pic>
      <p:sp>
        <p:nvSpPr>
          <p:cNvPr id="110598" name="Rectangle 7"/>
          <p:cNvSpPr>
            <a:spLocks noChangeArrowheads="1"/>
          </p:cNvSpPr>
          <p:nvPr/>
        </p:nvSpPr>
        <p:spPr bwMode="auto">
          <a:xfrm>
            <a:off x="7864602" y="5293595"/>
            <a:ext cx="2376264" cy="52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94" tIns="45698" rIns="91394" bIns="45698">
            <a:spAutoFit/>
          </a:bodyPr>
          <a:lstStyle/>
          <a:p>
            <a:pPr>
              <a:defRPr/>
            </a:pPr>
            <a:r>
              <a:rPr lang="en-US" sz="1400" dirty="0">
                <a:solidFill>
                  <a:schemeClr val="bg1">
                    <a:lumMod val="95000"/>
                  </a:schemeClr>
                </a:solidFill>
              </a:rPr>
              <a:t>Field experiments were made in Minnesota by Don McVey</a:t>
            </a:r>
          </a:p>
        </p:txBody>
      </p:sp>
      <p:sp>
        <p:nvSpPr>
          <p:cNvPr id="133127" name="Slide Number Placeholder 13"/>
          <p:cNvSpPr>
            <a:spLocks noGrp="1"/>
          </p:cNvSpPr>
          <p:nvPr>
            <p:ph type="sldNum" sz="quarter" idx="12"/>
          </p:nvPr>
        </p:nvSpPr>
        <p:spPr bwMode="auto">
          <a:xfrm>
            <a:off x="8926525" y="7058025"/>
            <a:ext cx="534987" cy="401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520507" eaLnBrk="0" hangingPunct="0">
              <a:defRPr sz="2400">
                <a:solidFill>
                  <a:schemeClr val="tx1"/>
                </a:solidFill>
                <a:latin typeface="Arial" charset="0"/>
                <a:ea typeface="ＭＳ Ｐゴシック" charset="0"/>
                <a:cs typeface="ＭＳ Ｐゴシック" charset="0"/>
              </a:defRPr>
            </a:lvl1pPr>
            <a:lvl2pPr marL="742675" indent="-285644" defTabSz="520507" eaLnBrk="0" hangingPunct="0">
              <a:defRPr sz="2400">
                <a:solidFill>
                  <a:schemeClr val="tx1"/>
                </a:solidFill>
                <a:latin typeface="Arial" charset="0"/>
                <a:ea typeface="ＭＳ Ｐゴシック" charset="0"/>
              </a:defRPr>
            </a:lvl2pPr>
            <a:lvl3pPr marL="1142576" indent="-228516" defTabSz="520507" eaLnBrk="0" hangingPunct="0">
              <a:defRPr sz="2400">
                <a:solidFill>
                  <a:schemeClr val="tx1"/>
                </a:solidFill>
                <a:latin typeface="Arial" charset="0"/>
                <a:ea typeface="ＭＳ Ｐゴシック" charset="0"/>
              </a:defRPr>
            </a:lvl3pPr>
            <a:lvl4pPr marL="1599606" indent="-228516" defTabSz="520507" eaLnBrk="0" hangingPunct="0">
              <a:defRPr sz="2400">
                <a:solidFill>
                  <a:schemeClr val="tx1"/>
                </a:solidFill>
                <a:latin typeface="Arial" charset="0"/>
                <a:ea typeface="ＭＳ Ｐゴシック" charset="0"/>
              </a:defRPr>
            </a:lvl4pPr>
            <a:lvl5pPr marL="2056637" indent="-228516" defTabSz="520507" eaLnBrk="0" hangingPunct="0">
              <a:defRPr sz="2400">
                <a:solidFill>
                  <a:schemeClr val="tx1"/>
                </a:solidFill>
                <a:latin typeface="Arial" charset="0"/>
                <a:ea typeface="ＭＳ Ｐゴシック" charset="0"/>
              </a:defRPr>
            </a:lvl5pPr>
            <a:lvl6pPr marL="2513668" indent="-228516" defTabSz="520507" eaLnBrk="0" fontAlgn="base" hangingPunct="0">
              <a:spcBef>
                <a:spcPct val="0"/>
              </a:spcBef>
              <a:spcAft>
                <a:spcPct val="0"/>
              </a:spcAft>
              <a:defRPr sz="2400">
                <a:solidFill>
                  <a:schemeClr val="tx1"/>
                </a:solidFill>
                <a:latin typeface="Arial" charset="0"/>
                <a:ea typeface="ＭＳ Ｐゴシック" charset="0"/>
              </a:defRPr>
            </a:lvl6pPr>
            <a:lvl7pPr marL="2970697" indent="-228516" defTabSz="520507" eaLnBrk="0" fontAlgn="base" hangingPunct="0">
              <a:spcBef>
                <a:spcPct val="0"/>
              </a:spcBef>
              <a:spcAft>
                <a:spcPct val="0"/>
              </a:spcAft>
              <a:defRPr sz="2400">
                <a:solidFill>
                  <a:schemeClr val="tx1"/>
                </a:solidFill>
                <a:latin typeface="Arial" charset="0"/>
                <a:ea typeface="ＭＳ Ｐゴシック" charset="0"/>
              </a:defRPr>
            </a:lvl7pPr>
            <a:lvl8pPr marL="3427729" indent="-228516" defTabSz="520507" eaLnBrk="0" fontAlgn="base" hangingPunct="0">
              <a:spcBef>
                <a:spcPct val="0"/>
              </a:spcBef>
              <a:spcAft>
                <a:spcPct val="0"/>
              </a:spcAft>
              <a:defRPr sz="2400">
                <a:solidFill>
                  <a:schemeClr val="tx1"/>
                </a:solidFill>
                <a:latin typeface="Arial" charset="0"/>
                <a:ea typeface="ＭＳ Ｐゴシック" charset="0"/>
              </a:defRPr>
            </a:lvl8pPr>
            <a:lvl9pPr marL="3884760" indent="-228516" defTabSz="520507"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3D7DA65-FB20-A14E-B951-0C3852220332}" type="slidenum">
              <a:rPr lang="en-US" sz="1400">
                <a:solidFill>
                  <a:srgbClr val="FFFF00"/>
                </a:solidFill>
                <a:latin typeface="Calibri" charset="0"/>
              </a:rPr>
              <a:pPr eaLnBrk="1" hangingPunct="1"/>
              <a:t>72</a:t>
            </a:fld>
            <a:endParaRPr lang="en-US" sz="1400">
              <a:solidFill>
                <a:srgbClr val="FFFF00"/>
              </a:solidFill>
              <a:latin typeface="Calibri" charset="0"/>
            </a:endParaRPr>
          </a:p>
        </p:txBody>
      </p:sp>
    </p:spTree>
    <p:extLst>
      <p:ext uri="{BB962C8B-B14F-4D97-AF65-F5344CB8AC3E}">
        <p14:creationId xmlns:p14="http://schemas.microsoft.com/office/powerpoint/2010/main" val="212764219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20" y="397049"/>
            <a:ext cx="8305800" cy="1260475"/>
          </a:xfrm>
        </p:spPr>
        <p:txBody>
          <a:bodyPr>
            <a:noAutofit/>
          </a:bodyPr>
          <a:lstStyle/>
          <a:p>
            <a:r>
              <a:rPr 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Multivariate SIMCA results: </a:t>
            </a:r>
            <a:br>
              <a:rPr 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Stem rust on wheat</a:t>
            </a:r>
            <a:endPar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81284389"/>
              </p:ext>
            </p:extLst>
          </p:nvPr>
        </p:nvGraphicFramePr>
        <p:xfrm>
          <a:off x="309419" y="2485281"/>
          <a:ext cx="7915220" cy="1622552"/>
        </p:xfrm>
        <a:graphic>
          <a:graphicData uri="http://schemas.openxmlformats.org/drawingml/2006/table">
            <a:tbl>
              <a:tblPr firstRow="1" bandRow="1">
                <a:tableStyleId>{93296810-A885-4BE3-A3E7-6D5BEEA58F35}</a:tableStyleId>
              </a:tblPr>
              <a:tblGrid>
                <a:gridCol w="2342099"/>
                <a:gridCol w="1857707"/>
                <a:gridCol w="1857707"/>
                <a:gridCol w="1857707"/>
              </a:tblGrid>
              <a:tr h="405638">
                <a:tc>
                  <a:txBody>
                    <a:bodyPr/>
                    <a:lstStyle/>
                    <a:p>
                      <a:r>
                        <a:rPr lang="en-US" sz="2000" dirty="0" smtClean="0"/>
                        <a:t>SIMCA classification</a:t>
                      </a:r>
                      <a:endParaRPr lang="en-US" sz="2000" dirty="0"/>
                    </a:p>
                  </a:txBody>
                  <a:tcPr marL="106888" marR="106888" marT="50419" marB="50419"/>
                </a:tc>
                <a:tc>
                  <a:txBody>
                    <a:bodyPr/>
                    <a:lstStyle/>
                    <a:p>
                      <a:r>
                        <a:rPr lang="en-US" sz="2000" dirty="0" smtClean="0"/>
                        <a:t>PPV</a:t>
                      </a:r>
                      <a:endParaRPr lang="en-US" sz="2000" dirty="0"/>
                    </a:p>
                  </a:txBody>
                  <a:tcPr marL="106888" marR="106888" marT="50419" marB="50419"/>
                </a:tc>
                <a:tc>
                  <a:txBody>
                    <a:bodyPr/>
                    <a:lstStyle/>
                    <a:p>
                      <a:r>
                        <a:rPr lang="en-US" sz="2000" dirty="0" smtClean="0"/>
                        <a:t>LR+</a:t>
                      </a:r>
                      <a:endParaRPr lang="en-US" sz="2000" dirty="0"/>
                    </a:p>
                  </a:txBody>
                  <a:tcPr marL="106888" marR="106888" marT="50419" marB="50419"/>
                </a:tc>
                <a:tc>
                  <a:txBody>
                    <a:bodyPr/>
                    <a:lstStyle/>
                    <a:p>
                      <a:r>
                        <a:rPr lang="en-US" sz="2000" dirty="0" smtClean="0"/>
                        <a:t>Estimated gain</a:t>
                      </a:r>
                      <a:endParaRPr lang="en-US" sz="2000" dirty="0"/>
                    </a:p>
                  </a:txBody>
                  <a:tcPr marL="106888" marR="106888" marT="50419" marB="50419"/>
                </a:tc>
              </a:tr>
              <a:tr h="405638">
                <a:tc>
                  <a:txBody>
                    <a:bodyPr/>
                    <a:lstStyle/>
                    <a:p>
                      <a:r>
                        <a:rPr lang="en-US" sz="2000" dirty="0" smtClean="0"/>
                        <a:t>Stem rust (site)</a:t>
                      </a:r>
                      <a:endParaRPr lang="en-US" sz="2000" dirty="0"/>
                    </a:p>
                  </a:txBody>
                  <a:tcPr marL="106888" marR="106888" marT="50419" marB="50419"/>
                </a:tc>
                <a:tc>
                  <a:txBody>
                    <a:bodyPr/>
                    <a:lstStyle/>
                    <a:p>
                      <a:r>
                        <a:rPr lang="en-US" sz="2000" b="1" dirty="0" smtClean="0"/>
                        <a:t>0.50</a:t>
                      </a:r>
                      <a:r>
                        <a:rPr lang="en-US" sz="2000" dirty="0" smtClean="0"/>
                        <a:t> (0.40-0.60)</a:t>
                      </a:r>
                      <a:endParaRPr lang="en-US" sz="2000" dirty="0"/>
                    </a:p>
                  </a:txBody>
                  <a:tcPr marL="106888" marR="106888" marT="50419" marB="50419"/>
                </a:tc>
                <a:tc>
                  <a:txBody>
                    <a:bodyPr/>
                    <a:lstStyle/>
                    <a:p>
                      <a:r>
                        <a:rPr lang="en-US" sz="2000" b="1" dirty="0" smtClean="0"/>
                        <a:t>4.00</a:t>
                      </a:r>
                      <a:r>
                        <a:rPr lang="en-US" sz="2000" dirty="0" smtClean="0"/>
                        <a:t> (2.85-5.66)</a:t>
                      </a:r>
                      <a:endParaRPr lang="en-US" sz="2000" dirty="0"/>
                    </a:p>
                  </a:txBody>
                  <a:tcPr marL="106888" marR="106888" marT="50419" marB="50419"/>
                </a:tc>
                <a:tc>
                  <a:txBody>
                    <a:bodyPr/>
                    <a:lstStyle/>
                    <a:p>
                      <a:r>
                        <a:rPr lang="en-US" sz="2000" b="1" dirty="0" smtClean="0"/>
                        <a:t>2.51</a:t>
                      </a:r>
                      <a:r>
                        <a:rPr lang="en-US" sz="2000" dirty="0" smtClean="0"/>
                        <a:t> (2.02-2.98)</a:t>
                      </a:r>
                      <a:endParaRPr lang="en-US" sz="2000" dirty="0"/>
                    </a:p>
                  </a:txBody>
                  <a:tcPr marL="106888" marR="106888" marT="50419" marB="50419"/>
                </a:tc>
              </a:tr>
              <a:tr h="405638">
                <a:tc>
                  <a:txBody>
                    <a:bodyPr/>
                    <a:lstStyle/>
                    <a:p>
                      <a:r>
                        <a:rPr lang="en-US" sz="2000" dirty="0" smtClean="0">
                          <a:solidFill>
                            <a:srgbClr val="7F7F7F"/>
                          </a:solidFill>
                        </a:rPr>
                        <a:t>Random</a:t>
                      </a:r>
                      <a:endParaRPr lang="en-US" sz="2000" dirty="0">
                        <a:solidFill>
                          <a:srgbClr val="7F7F7F"/>
                        </a:solidFill>
                      </a:endParaRPr>
                    </a:p>
                  </a:txBody>
                  <a:tcPr marL="106888" marR="106888" marT="50419" marB="50419"/>
                </a:tc>
                <a:tc>
                  <a:txBody>
                    <a:bodyPr/>
                    <a:lstStyle/>
                    <a:p>
                      <a:r>
                        <a:rPr lang="en-US" sz="2000" b="1" dirty="0" smtClean="0">
                          <a:solidFill>
                            <a:srgbClr val="7F7F7F"/>
                          </a:solidFill>
                        </a:rPr>
                        <a:t>0.19</a:t>
                      </a:r>
                      <a:r>
                        <a:rPr lang="en-US" sz="2000" dirty="0" smtClean="0">
                          <a:solidFill>
                            <a:srgbClr val="7F7F7F"/>
                          </a:solidFill>
                        </a:rPr>
                        <a:t> (0.13-0.26)</a:t>
                      </a:r>
                      <a:endParaRPr lang="en-US" sz="2000" dirty="0">
                        <a:solidFill>
                          <a:srgbClr val="7F7F7F"/>
                        </a:solidFill>
                      </a:endParaRPr>
                    </a:p>
                  </a:txBody>
                  <a:tcPr marL="106888" marR="106888" marT="50419" marB="50419"/>
                </a:tc>
                <a:tc>
                  <a:txBody>
                    <a:bodyPr/>
                    <a:lstStyle/>
                    <a:p>
                      <a:r>
                        <a:rPr lang="en-US" sz="2000" b="1" dirty="0" smtClean="0">
                          <a:solidFill>
                            <a:srgbClr val="7F7F7F"/>
                          </a:solidFill>
                        </a:rPr>
                        <a:t>0.94</a:t>
                      </a:r>
                      <a:r>
                        <a:rPr lang="en-US" sz="2000" dirty="0" smtClean="0">
                          <a:solidFill>
                            <a:srgbClr val="7F7F7F"/>
                          </a:solidFill>
                        </a:rPr>
                        <a:t> (0.63-1.39)</a:t>
                      </a:r>
                      <a:endParaRPr lang="en-US" sz="2000" dirty="0">
                        <a:solidFill>
                          <a:srgbClr val="7F7F7F"/>
                        </a:solidFill>
                      </a:endParaRPr>
                    </a:p>
                  </a:txBody>
                  <a:tcPr marL="106888" marR="106888" marT="50419" marB="50419"/>
                </a:tc>
                <a:tc>
                  <a:txBody>
                    <a:bodyPr/>
                    <a:lstStyle/>
                    <a:p>
                      <a:r>
                        <a:rPr lang="en-US" sz="2000" b="1" dirty="0" smtClean="0">
                          <a:solidFill>
                            <a:srgbClr val="7F7F7F"/>
                          </a:solidFill>
                        </a:rPr>
                        <a:t>0.95</a:t>
                      </a:r>
                      <a:r>
                        <a:rPr lang="en-US" sz="2000" dirty="0" smtClean="0">
                          <a:solidFill>
                            <a:srgbClr val="7F7F7F"/>
                          </a:solidFill>
                        </a:rPr>
                        <a:t> (0.66-1.33)</a:t>
                      </a:r>
                      <a:endParaRPr lang="en-US" sz="2000" dirty="0">
                        <a:solidFill>
                          <a:srgbClr val="7F7F7F"/>
                        </a:solidFill>
                      </a:endParaRPr>
                    </a:p>
                  </a:txBody>
                  <a:tcPr marL="106888" marR="106888" marT="50419" marB="50419"/>
                </a:tc>
              </a:tr>
              <a:tr h="405638">
                <a:tc gridSpan="4">
                  <a:txBody>
                    <a:bodyPr/>
                    <a:lstStyle/>
                    <a:p>
                      <a:r>
                        <a:rPr lang="en-US" sz="1700" dirty="0" smtClean="0">
                          <a:solidFill>
                            <a:srgbClr val="7F7F7F"/>
                          </a:solidFill>
                        </a:rPr>
                        <a:t>(prevalence 20 % resistant samples)</a:t>
                      </a:r>
                      <a:endParaRPr lang="en-US" sz="1700" dirty="0">
                        <a:solidFill>
                          <a:srgbClr val="7F7F7F"/>
                        </a:solidFill>
                      </a:endParaRPr>
                    </a:p>
                  </a:txBody>
                  <a:tcPr marL="106888" marR="106888" marT="50419" marB="50419"/>
                </a:tc>
                <a:tc hMerge="1">
                  <a:txBody>
                    <a:bodyPr/>
                    <a:lstStyle/>
                    <a:p>
                      <a:endParaRPr lang="en-US" sz="2000" dirty="0">
                        <a:solidFill>
                          <a:srgbClr val="7F7F7F"/>
                        </a:solidFill>
                      </a:endParaRPr>
                    </a:p>
                  </a:txBody>
                  <a:tcPr marL="106888" marR="106888" marT="50419" marB="50419"/>
                </a:tc>
                <a:tc hMerge="1">
                  <a:txBody>
                    <a:bodyPr/>
                    <a:lstStyle/>
                    <a:p>
                      <a:endParaRPr lang="en-US" sz="2000" dirty="0">
                        <a:solidFill>
                          <a:srgbClr val="7F7F7F"/>
                        </a:solidFill>
                      </a:endParaRPr>
                    </a:p>
                  </a:txBody>
                  <a:tcPr marL="106888" marR="106888" marT="50419" marB="50419"/>
                </a:tc>
                <a:tc hMerge="1">
                  <a:txBody>
                    <a:bodyPr/>
                    <a:lstStyle/>
                    <a:p>
                      <a:pPr marL="0" marR="0" indent="0" algn="l" defTabSz="455724" rtl="0" eaLnBrk="1" fontAlgn="auto" latinLnBrk="0" hangingPunct="1">
                        <a:lnSpc>
                          <a:spcPct val="100000"/>
                        </a:lnSpc>
                        <a:spcBef>
                          <a:spcPts val="0"/>
                        </a:spcBef>
                        <a:spcAft>
                          <a:spcPts val="0"/>
                        </a:spcAft>
                        <a:buClrTx/>
                        <a:buSzTx/>
                        <a:buFontTx/>
                        <a:buNone/>
                        <a:tabLst/>
                        <a:defRPr/>
                      </a:pPr>
                      <a:endParaRPr lang="en-US" sz="2000" dirty="0" smtClean="0">
                        <a:solidFill>
                          <a:srgbClr val="7F7F7F"/>
                        </a:solidFill>
                      </a:endParaRPr>
                    </a:p>
                  </a:txBody>
                  <a:tcPr marL="106888" marR="106888" marT="50419" marB="50419"/>
                </a:tc>
              </a:tr>
            </a:tbl>
          </a:graphicData>
        </a:graphic>
      </p:graphicFrame>
      <p:sp>
        <p:nvSpPr>
          <p:cNvPr id="9" name="Rectangle 8"/>
          <p:cNvSpPr/>
          <p:nvPr/>
        </p:nvSpPr>
        <p:spPr>
          <a:xfrm>
            <a:off x="238923" y="5797649"/>
            <a:ext cx="8129734" cy="923295"/>
          </a:xfrm>
          <a:prstGeom prst="rect">
            <a:avLst/>
          </a:prstGeom>
        </p:spPr>
        <p:txBody>
          <a:bodyPr wrap="square" lIns="91405" tIns="45703" rIns="91405" bIns="45703">
            <a:spAutoFit/>
          </a:bodyPr>
          <a:lstStyle/>
          <a:p>
            <a:pPr>
              <a:spcAft>
                <a:spcPts val="600"/>
              </a:spcAft>
            </a:pPr>
            <a:r>
              <a:rPr lang="en-US" dirty="0"/>
              <a:t>Endresen, D.T.F., K. Street, M. Mackay, A. Bari, </a:t>
            </a:r>
            <a:r>
              <a:rPr lang="en-US" dirty="0" smtClean="0"/>
              <a:t>&amp; E</a:t>
            </a:r>
            <a:r>
              <a:rPr lang="en-US" dirty="0"/>
              <a:t>. De Pauw (2011). Predictive association between biotic stress traits and ecogeographic data for wheat and barley landraces. </a:t>
            </a:r>
            <a:r>
              <a:rPr lang="en-US" i="1" dirty="0"/>
              <a:t>Crop Science</a:t>
            </a:r>
            <a:r>
              <a:rPr lang="en-US" dirty="0"/>
              <a:t> 51: 2036-2055. </a:t>
            </a:r>
            <a:r>
              <a:rPr lang="en-US" dirty="0" smtClean="0"/>
              <a:t>doi:10.2135</a:t>
            </a:r>
            <a:r>
              <a:rPr lang="en-US" dirty="0"/>
              <a:t>/cropsci2010.12.0717</a:t>
            </a:r>
          </a:p>
        </p:txBody>
      </p:sp>
      <p:pic>
        <p:nvPicPr>
          <p:cNvPr id="6" name="Picture 5" descr="USDA ARS Image k1192-1.png"/>
          <p:cNvPicPr>
            <a:picLocks noChangeAspect="1"/>
          </p:cNvPicPr>
          <p:nvPr/>
        </p:nvPicPr>
        <p:blipFill>
          <a:blip r:embed="rId3"/>
          <a:stretch>
            <a:fillRect/>
          </a:stretch>
        </p:blipFill>
        <p:spPr>
          <a:xfrm>
            <a:off x="8648648" y="-27386"/>
            <a:ext cx="2039994" cy="7590236"/>
          </a:xfrm>
          <a:prstGeom prst="rect">
            <a:avLst/>
          </a:prstGeom>
        </p:spPr>
      </p:pic>
      <p:sp>
        <p:nvSpPr>
          <p:cNvPr id="7" name="Rectangle 6"/>
          <p:cNvSpPr/>
          <p:nvPr/>
        </p:nvSpPr>
        <p:spPr>
          <a:xfrm>
            <a:off x="2463999" y="4265771"/>
            <a:ext cx="5528519" cy="307742"/>
          </a:xfrm>
          <a:prstGeom prst="rect">
            <a:avLst/>
          </a:prstGeom>
        </p:spPr>
        <p:txBody>
          <a:bodyPr wrap="none" lIns="91405" tIns="45703" rIns="91405" bIns="45703">
            <a:spAutoFit/>
          </a:bodyPr>
          <a:lstStyle/>
          <a:p>
            <a:r>
              <a:rPr lang="en-US" sz="1400" dirty="0"/>
              <a:t>PPV = Positive Predictive Value; LR+ = Positive Diagnostic Likelihood Ratio</a:t>
            </a:r>
          </a:p>
        </p:txBody>
      </p:sp>
      <p:sp>
        <p:nvSpPr>
          <p:cNvPr id="8" name="Slide Number Placeholder 13"/>
          <p:cNvSpPr>
            <a:spLocks noGrp="1"/>
          </p:cNvSpPr>
          <p:nvPr>
            <p:ph type="sldNum" sz="quarter" idx="12"/>
          </p:nvPr>
        </p:nvSpPr>
        <p:spPr>
          <a:xfrm>
            <a:off x="9992519" y="7112573"/>
            <a:ext cx="534432" cy="402652"/>
          </a:xfrm>
        </p:spPr>
        <p:txBody>
          <a:bodyPr/>
          <a:lstStyle/>
          <a:p>
            <a:pPr>
              <a:defRPr/>
            </a:pPr>
            <a:fld id="{C123A2F8-7B5E-FB4E-B602-4CE3CA3B3DB7}" type="slidenum">
              <a:rPr lang="en-US" smtClean="0">
                <a:solidFill>
                  <a:srgbClr val="FFFF00"/>
                </a:solidFill>
              </a:rPr>
              <a:pPr>
                <a:defRPr/>
              </a:pPr>
              <a:t>73</a:t>
            </a:fld>
            <a:endParaRPr lang="en-US" dirty="0">
              <a:solidFill>
                <a:srgbClr val="FFFF00"/>
              </a:solidFill>
            </a:endParaRPr>
          </a:p>
        </p:txBody>
      </p:sp>
      <p:sp>
        <p:nvSpPr>
          <p:cNvPr id="3" name="Rectangle 2"/>
          <p:cNvSpPr/>
          <p:nvPr/>
        </p:nvSpPr>
        <p:spPr>
          <a:xfrm>
            <a:off x="8722964" y="7040958"/>
            <a:ext cx="1229867" cy="400110"/>
          </a:xfrm>
          <a:prstGeom prst="rect">
            <a:avLst/>
          </a:prstGeom>
        </p:spPr>
        <p:txBody>
          <a:bodyPr wrap="square" lIns="91405" tIns="45703" rIns="91405" bIns="45703">
            <a:spAutoFit/>
          </a:bodyPr>
          <a:lstStyle/>
          <a:p>
            <a:r>
              <a:rPr lang="en-US" sz="1000" dirty="0">
                <a:solidFill>
                  <a:srgbClr val="FFFF00"/>
                </a:solidFill>
              </a:rPr>
              <a:t>Photo: USDA ARS Image k1192-1</a:t>
            </a:r>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1-24 at 14.23.31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12674" y="0"/>
            <a:ext cx="2175967" cy="7562850"/>
          </a:xfrm>
          <a:prstGeom prst="rect">
            <a:avLst/>
          </a:prstGeom>
        </p:spPr>
      </p:pic>
      <p:sp>
        <p:nvSpPr>
          <p:cNvPr id="2" name="Title 1"/>
          <p:cNvSpPr>
            <a:spLocks noGrp="1"/>
          </p:cNvSpPr>
          <p:nvPr>
            <p:ph type="title"/>
          </p:nvPr>
        </p:nvSpPr>
        <p:spPr>
          <a:xfrm>
            <a:off x="315132" y="397049"/>
            <a:ext cx="6757380" cy="1224136"/>
          </a:xfrm>
        </p:spPr>
        <p:txBody>
          <a:bodyPr>
            <a:noAutofit/>
          </a:bodyPr>
          <a:lstStyle/>
          <a:p>
            <a:r>
              <a:rPr 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Multivariate results: </a:t>
            </a:r>
            <a:br>
              <a:rPr 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Stem rust on wheat</a:t>
            </a:r>
            <a:endPar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79952845"/>
              </p:ext>
            </p:extLst>
          </p:nvPr>
        </p:nvGraphicFramePr>
        <p:xfrm>
          <a:off x="156167" y="2302889"/>
          <a:ext cx="8222660" cy="2486648"/>
        </p:xfrm>
        <a:graphic>
          <a:graphicData uri="http://schemas.openxmlformats.org/drawingml/2006/table">
            <a:tbl>
              <a:tblPr firstRow="1" bandRow="1">
                <a:tableStyleId>{93296810-A885-4BE3-A3E7-6D5BEEA58F35}</a:tableStyleId>
              </a:tblPr>
              <a:tblGrid>
                <a:gridCol w="4252048"/>
                <a:gridCol w="1944216"/>
                <a:gridCol w="2026396"/>
              </a:tblGrid>
              <a:tr h="405638">
                <a:tc>
                  <a:txBody>
                    <a:bodyPr/>
                    <a:lstStyle/>
                    <a:p>
                      <a:r>
                        <a:rPr lang="en-US" sz="2000" dirty="0" smtClean="0"/>
                        <a:t>Classifier</a:t>
                      </a:r>
                      <a:r>
                        <a:rPr lang="en-US" sz="2000" baseline="0" dirty="0" smtClean="0"/>
                        <a:t> method</a:t>
                      </a:r>
                      <a:endParaRPr lang="en-US" sz="2000" dirty="0"/>
                    </a:p>
                  </a:txBody>
                  <a:tcPr marL="106888" marR="106888" marT="50419" marB="50419"/>
                </a:tc>
                <a:tc>
                  <a:txBody>
                    <a:bodyPr/>
                    <a:lstStyle/>
                    <a:p>
                      <a:r>
                        <a:rPr lang="en-US" sz="2000" dirty="0" smtClean="0"/>
                        <a:t>AUC</a:t>
                      </a:r>
                      <a:endParaRPr lang="en-US" sz="2000" dirty="0"/>
                    </a:p>
                  </a:txBody>
                  <a:tcPr marL="106888" marR="106888" marT="50419" marB="50419"/>
                </a:tc>
                <a:tc>
                  <a:txBody>
                    <a:bodyPr/>
                    <a:lstStyle/>
                    <a:p>
                      <a:r>
                        <a:rPr lang="en-US" sz="2000" dirty="0" smtClean="0"/>
                        <a:t>Cohen’s Kappa</a:t>
                      </a:r>
                      <a:endParaRPr lang="en-US" sz="2000" dirty="0"/>
                    </a:p>
                  </a:txBody>
                  <a:tcPr marL="106888" marR="106888" marT="50419" marB="50419"/>
                </a:tc>
              </a:tr>
              <a:tr h="458458">
                <a:tc>
                  <a:txBody>
                    <a:bodyPr/>
                    <a:lstStyle/>
                    <a:p>
                      <a:r>
                        <a:rPr lang="en-US" sz="2000" dirty="0" smtClean="0"/>
                        <a:t>Principal Component</a:t>
                      </a:r>
                      <a:r>
                        <a:rPr lang="en-US" sz="2000" baseline="0" dirty="0" smtClean="0"/>
                        <a:t> Regression (</a:t>
                      </a:r>
                      <a:r>
                        <a:rPr lang="en-US" sz="2000" dirty="0" smtClean="0"/>
                        <a:t>PCR)</a:t>
                      </a:r>
                      <a:endParaRPr lang="en-US" sz="2000" dirty="0"/>
                    </a:p>
                  </a:txBody>
                  <a:tcPr marL="106888" marR="106888" marT="50419" marB="50419"/>
                </a:tc>
                <a:tc>
                  <a:txBody>
                    <a:bodyPr/>
                    <a:lstStyle/>
                    <a:p>
                      <a:r>
                        <a:rPr lang="en-US" sz="2000" b="1" dirty="0" smtClean="0"/>
                        <a:t>0.69</a:t>
                      </a:r>
                      <a:r>
                        <a:rPr lang="en-US" sz="2000" dirty="0" smtClean="0"/>
                        <a:t> (0.68-0.70)</a:t>
                      </a:r>
                      <a:endParaRPr lang="en-US" sz="2000" dirty="0"/>
                    </a:p>
                  </a:txBody>
                  <a:tcPr marL="106888" marR="106888" marT="50419" marB="50419"/>
                </a:tc>
                <a:tc>
                  <a:txBody>
                    <a:bodyPr/>
                    <a:lstStyle/>
                    <a:p>
                      <a:r>
                        <a:rPr lang="en-US" sz="2000" b="1" dirty="0" smtClean="0"/>
                        <a:t>0.40</a:t>
                      </a:r>
                      <a:r>
                        <a:rPr lang="en-US" sz="2000" dirty="0" smtClean="0"/>
                        <a:t> (0.37-0.42)</a:t>
                      </a:r>
                      <a:endParaRPr lang="en-US" sz="2000" dirty="0"/>
                    </a:p>
                  </a:txBody>
                  <a:tcPr marL="106888" marR="106888" marT="50419" marB="50419"/>
                </a:tc>
              </a:tr>
              <a:tr h="405638">
                <a:tc>
                  <a:txBody>
                    <a:bodyPr/>
                    <a:lstStyle/>
                    <a:p>
                      <a:r>
                        <a:rPr lang="en-US" sz="2000" dirty="0" smtClean="0"/>
                        <a:t>Partial Least Squares (PLS)</a:t>
                      </a:r>
                      <a:endParaRPr lang="en-US" sz="2000" dirty="0"/>
                    </a:p>
                  </a:txBody>
                  <a:tcPr marL="106888" marR="106888" marT="50419" marB="50419"/>
                </a:tc>
                <a:tc>
                  <a:txBody>
                    <a:bodyPr/>
                    <a:lstStyle/>
                    <a:p>
                      <a:r>
                        <a:rPr lang="en-US" sz="2000" b="1" dirty="0" smtClean="0"/>
                        <a:t>0.69</a:t>
                      </a:r>
                      <a:r>
                        <a:rPr lang="en-US" sz="2000" dirty="0" smtClean="0"/>
                        <a:t> (0.68-0.70)</a:t>
                      </a:r>
                      <a:endParaRPr lang="en-US" sz="2000" dirty="0"/>
                    </a:p>
                  </a:txBody>
                  <a:tcPr marL="106888" marR="106888" marT="50419" marB="50419"/>
                </a:tc>
                <a:tc>
                  <a:txBody>
                    <a:bodyPr/>
                    <a:lstStyle/>
                    <a:p>
                      <a:r>
                        <a:rPr lang="en-US" sz="2000" b="1" dirty="0" smtClean="0"/>
                        <a:t>0.41</a:t>
                      </a:r>
                      <a:r>
                        <a:rPr lang="en-US" sz="2000" dirty="0" smtClean="0"/>
                        <a:t> (0.39-0.43)</a:t>
                      </a:r>
                      <a:endParaRPr lang="en-US" sz="2000" dirty="0"/>
                    </a:p>
                  </a:txBody>
                  <a:tcPr marL="106888" marR="106888" marT="50419" marB="50419"/>
                </a:tc>
              </a:tr>
              <a:tr h="405638">
                <a:tc>
                  <a:txBody>
                    <a:bodyPr/>
                    <a:lstStyle/>
                    <a:p>
                      <a:r>
                        <a:rPr lang="en-US" sz="2000" dirty="0" smtClean="0">
                          <a:solidFill>
                            <a:srgbClr val="000000"/>
                          </a:solidFill>
                        </a:rPr>
                        <a:t>Random Forest (RF)</a:t>
                      </a:r>
                      <a:endParaRPr lang="en-US" sz="2000" dirty="0">
                        <a:solidFill>
                          <a:srgbClr val="000000"/>
                        </a:solidFill>
                      </a:endParaRPr>
                    </a:p>
                  </a:txBody>
                  <a:tcPr marL="106888" marR="106888" marT="50419" marB="50419"/>
                </a:tc>
                <a:tc>
                  <a:txBody>
                    <a:bodyPr/>
                    <a:lstStyle/>
                    <a:p>
                      <a:r>
                        <a:rPr lang="en-US" sz="2000" b="1" dirty="0" smtClean="0">
                          <a:solidFill>
                            <a:srgbClr val="000000"/>
                          </a:solidFill>
                        </a:rPr>
                        <a:t>0.70</a:t>
                      </a:r>
                      <a:r>
                        <a:rPr lang="en-US" sz="2000" dirty="0" smtClean="0">
                          <a:solidFill>
                            <a:srgbClr val="000000"/>
                          </a:solidFill>
                        </a:rPr>
                        <a:t> (0.69-0.71)</a:t>
                      </a:r>
                      <a:endParaRPr lang="en-US" sz="2000" dirty="0">
                        <a:solidFill>
                          <a:srgbClr val="000000"/>
                        </a:solidFill>
                      </a:endParaRPr>
                    </a:p>
                  </a:txBody>
                  <a:tcPr marL="106888" marR="106888" marT="50419" marB="50419"/>
                </a:tc>
                <a:tc>
                  <a:txBody>
                    <a:bodyPr/>
                    <a:lstStyle/>
                    <a:p>
                      <a:r>
                        <a:rPr lang="en-US" sz="2000" b="1" dirty="0" smtClean="0">
                          <a:solidFill>
                            <a:srgbClr val="000000"/>
                          </a:solidFill>
                        </a:rPr>
                        <a:t>0.42</a:t>
                      </a:r>
                      <a:r>
                        <a:rPr lang="en-US" sz="2000" dirty="0" smtClean="0">
                          <a:solidFill>
                            <a:srgbClr val="000000"/>
                          </a:solidFill>
                        </a:rPr>
                        <a:t> (0.40-0.44)</a:t>
                      </a:r>
                      <a:endParaRPr lang="en-US" sz="2000" dirty="0">
                        <a:solidFill>
                          <a:srgbClr val="000000"/>
                        </a:solidFill>
                      </a:endParaRPr>
                    </a:p>
                  </a:txBody>
                  <a:tcPr marL="106888" marR="106888" marT="50419" marB="50419"/>
                </a:tc>
              </a:tr>
              <a:tr h="405638">
                <a:tc>
                  <a:txBody>
                    <a:bodyPr/>
                    <a:lstStyle/>
                    <a:p>
                      <a:r>
                        <a:rPr lang="en-US" sz="2000" dirty="0" smtClean="0">
                          <a:solidFill>
                            <a:schemeClr val="tx1"/>
                          </a:solidFill>
                        </a:rPr>
                        <a:t>Support</a:t>
                      </a:r>
                      <a:r>
                        <a:rPr lang="en-US" sz="2000" baseline="0" dirty="0" smtClean="0">
                          <a:solidFill>
                            <a:schemeClr val="tx1"/>
                          </a:solidFill>
                        </a:rPr>
                        <a:t> Vector Machines (SVM)</a:t>
                      </a:r>
                      <a:endParaRPr lang="en-US" sz="2000" dirty="0">
                        <a:solidFill>
                          <a:schemeClr val="tx1"/>
                        </a:solidFill>
                      </a:endParaRPr>
                    </a:p>
                  </a:txBody>
                  <a:tcPr marL="106888" marR="106888" marT="50419" marB="50419"/>
                </a:tc>
                <a:tc>
                  <a:txBody>
                    <a:bodyPr/>
                    <a:lstStyle/>
                    <a:p>
                      <a:r>
                        <a:rPr lang="en-US" sz="2000" b="1" dirty="0" smtClean="0">
                          <a:solidFill>
                            <a:schemeClr val="tx1"/>
                          </a:solidFill>
                        </a:rPr>
                        <a:t>0.71</a:t>
                      </a:r>
                      <a:r>
                        <a:rPr lang="en-US" sz="2000" dirty="0" smtClean="0">
                          <a:solidFill>
                            <a:schemeClr val="tx1"/>
                          </a:solidFill>
                        </a:rPr>
                        <a:t> (0.70-0.72)</a:t>
                      </a:r>
                      <a:endParaRPr lang="en-US" sz="2000" dirty="0">
                        <a:solidFill>
                          <a:schemeClr val="tx1"/>
                        </a:solidFill>
                      </a:endParaRPr>
                    </a:p>
                  </a:txBody>
                  <a:tcPr marL="106888" marR="106888" marT="50419" marB="50419"/>
                </a:tc>
                <a:tc>
                  <a:txBody>
                    <a:bodyPr/>
                    <a:lstStyle/>
                    <a:p>
                      <a:r>
                        <a:rPr lang="en-US" sz="2000" b="1" dirty="0" smtClean="0">
                          <a:solidFill>
                            <a:schemeClr val="tx1"/>
                          </a:solidFill>
                        </a:rPr>
                        <a:t>0.44</a:t>
                      </a:r>
                      <a:r>
                        <a:rPr lang="en-US" sz="2000" dirty="0" smtClean="0">
                          <a:solidFill>
                            <a:schemeClr val="tx1"/>
                          </a:solidFill>
                        </a:rPr>
                        <a:t> (0.42-0.45)</a:t>
                      </a:r>
                      <a:endParaRPr lang="en-US" sz="2000" dirty="0">
                        <a:solidFill>
                          <a:schemeClr val="tx1"/>
                        </a:solidFill>
                      </a:endParaRPr>
                    </a:p>
                  </a:txBody>
                  <a:tcPr marL="106888" marR="106888" marT="50419" marB="50419"/>
                </a:tc>
              </a:tr>
              <a:tr h="405638">
                <a:tc>
                  <a:txBody>
                    <a:bodyPr/>
                    <a:lstStyle/>
                    <a:p>
                      <a:r>
                        <a:rPr lang="en-US" sz="2000" dirty="0" smtClean="0">
                          <a:solidFill>
                            <a:schemeClr val="tx1"/>
                          </a:solidFill>
                        </a:rPr>
                        <a:t>Artificial Neural</a:t>
                      </a:r>
                      <a:r>
                        <a:rPr lang="en-US" sz="2000" baseline="0" dirty="0" smtClean="0">
                          <a:solidFill>
                            <a:schemeClr val="tx1"/>
                          </a:solidFill>
                        </a:rPr>
                        <a:t> Networks (ANN)</a:t>
                      </a:r>
                      <a:endParaRPr lang="en-US" sz="2000" dirty="0">
                        <a:solidFill>
                          <a:schemeClr val="tx1"/>
                        </a:solidFill>
                      </a:endParaRPr>
                    </a:p>
                  </a:txBody>
                  <a:tcPr marL="106888" marR="106888" marT="50419" marB="50419"/>
                </a:tc>
                <a:tc>
                  <a:txBody>
                    <a:bodyPr/>
                    <a:lstStyle/>
                    <a:p>
                      <a:r>
                        <a:rPr lang="en-US" sz="2000" b="1" dirty="0" smtClean="0">
                          <a:solidFill>
                            <a:schemeClr val="tx1"/>
                          </a:solidFill>
                        </a:rPr>
                        <a:t>0.71</a:t>
                      </a:r>
                      <a:r>
                        <a:rPr lang="en-US" sz="2000" dirty="0" smtClean="0">
                          <a:solidFill>
                            <a:schemeClr val="tx1"/>
                          </a:solidFill>
                        </a:rPr>
                        <a:t> (0.70-0.72)</a:t>
                      </a:r>
                      <a:endParaRPr lang="en-US" sz="2000" dirty="0">
                        <a:solidFill>
                          <a:schemeClr val="tx1"/>
                        </a:solidFill>
                      </a:endParaRPr>
                    </a:p>
                  </a:txBody>
                  <a:tcPr marL="106888" marR="106888" marT="50419" marB="50419"/>
                </a:tc>
                <a:tc>
                  <a:txBody>
                    <a:bodyPr/>
                    <a:lstStyle/>
                    <a:p>
                      <a:r>
                        <a:rPr lang="en-US" sz="2000" b="1" dirty="0" smtClean="0">
                          <a:solidFill>
                            <a:schemeClr val="tx1"/>
                          </a:solidFill>
                        </a:rPr>
                        <a:t>0.44</a:t>
                      </a:r>
                      <a:r>
                        <a:rPr lang="en-US" sz="2000" dirty="0" smtClean="0">
                          <a:solidFill>
                            <a:schemeClr val="tx1"/>
                          </a:solidFill>
                        </a:rPr>
                        <a:t> (0.42-0.46)</a:t>
                      </a:r>
                      <a:endParaRPr lang="en-US" sz="2000" dirty="0">
                        <a:solidFill>
                          <a:schemeClr val="tx1"/>
                        </a:solidFill>
                      </a:endParaRPr>
                    </a:p>
                  </a:txBody>
                  <a:tcPr marL="106888" marR="106888" marT="50419" marB="50419"/>
                </a:tc>
              </a:tr>
            </a:tbl>
          </a:graphicData>
        </a:graphic>
      </p:graphicFrame>
      <p:sp>
        <p:nvSpPr>
          <p:cNvPr id="9" name="Rectangle 8"/>
          <p:cNvSpPr/>
          <p:nvPr/>
        </p:nvSpPr>
        <p:spPr>
          <a:xfrm>
            <a:off x="447775" y="6013673"/>
            <a:ext cx="7753319" cy="1200294"/>
          </a:xfrm>
          <a:prstGeom prst="rect">
            <a:avLst/>
          </a:prstGeom>
        </p:spPr>
        <p:txBody>
          <a:bodyPr wrap="square" lIns="91405" tIns="45703" rIns="91405" bIns="45703">
            <a:spAutoFit/>
          </a:bodyPr>
          <a:lstStyle/>
          <a:p>
            <a:pPr defTabSz="520013">
              <a:defRPr/>
            </a:pPr>
            <a:r>
              <a:rPr lang="en-US" dirty="0"/>
              <a:t>Bari, A., K. Street, , M. Mackay, D.T.F. Endresen, E. De Pauw, </a:t>
            </a:r>
            <a:r>
              <a:rPr lang="en-US" dirty="0" smtClean="0"/>
              <a:t>&amp; A</a:t>
            </a:r>
            <a:r>
              <a:rPr lang="en-US" dirty="0"/>
              <a:t>. Amri (2012). Focused Identification of Germplasm Strategy (FIGS) detects wheat stem rust resistance linked to environment variables. </a:t>
            </a:r>
            <a:r>
              <a:rPr lang="en-US" i="1" dirty="0"/>
              <a:t>Genetic Resources and Crop Evolution</a:t>
            </a:r>
            <a:r>
              <a:rPr lang="en-US" dirty="0"/>
              <a:t> 59(7):1465-1481. doi:10.1007/s10722-011-9775-5</a:t>
            </a:r>
          </a:p>
        </p:txBody>
      </p:sp>
      <p:sp>
        <p:nvSpPr>
          <p:cNvPr id="7" name="Rectangle 6"/>
          <p:cNvSpPr/>
          <p:nvPr/>
        </p:nvSpPr>
        <p:spPr>
          <a:xfrm>
            <a:off x="2968055" y="4985851"/>
            <a:ext cx="5016297" cy="307742"/>
          </a:xfrm>
          <a:prstGeom prst="rect">
            <a:avLst/>
          </a:prstGeom>
        </p:spPr>
        <p:txBody>
          <a:bodyPr wrap="none" lIns="91405" tIns="45703" rIns="91405" bIns="45703">
            <a:spAutoFit/>
          </a:bodyPr>
          <a:lstStyle/>
          <a:p>
            <a:r>
              <a:rPr lang="en-US" sz="1400" dirty="0"/>
              <a:t>AUC = Area Under the ROC Curve (ROC, Receiver Operating Curve)</a:t>
            </a:r>
          </a:p>
        </p:txBody>
      </p:sp>
      <p:sp>
        <p:nvSpPr>
          <p:cNvPr id="10" name="Slide Number Placeholder 13"/>
          <p:cNvSpPr>
            <a:spLocks noGrp="1"/>
          </p:cNvSpPr>
          <p:nvPr>
            <p:ph type="sldNum" sz="quarter" idx="12"/>
          </p:nvPr>
        </p:nvSpPr>
        <p:spPr>
          <a:xfrm>
            <a:off x="9992519" y="7112573"/>
            <a:ext cx="534432" cy="402652"/>
          </a:xfrm>
        </p:spPr>
        <p:txBody>
          <a:bodyPr/>
          <a:lstStyle/>
          <a:p>
            <a:pPr>
              <a:defRPr/>
            </a:pPr>
            <a:fld id="{C123A2F8-7B5E-FB4E-B602-4CE3CA3B3DB7}" type="slidenum">
              <a:rPr lang="en-US" smtClean="0">
                <a:solidFill>
                  <a:srgbClr val="FFFF00"/>
                </a:solidFill>
              </a:rPr>
              <a:pPr>
                <a:defRPr/>
              </a:pPr>
              <a:t>74</a:t>
            </a:fld>
            <a:endParaRPr lang="en-US" dirty="0">
              <a:solidFill>
                <a:srgbClr val="FFFF00"/>
              </a:solidFill>
            </a:endParaRPr>
          </a:p>
        </p:txBody>
      </p:sp>
      <p:sp>
        <p:nvSpPr>
          <p:cNvPr id="11" name="Rectangle 10"/>
          <p:cNvSpPr/>
          <p:nvPr/>
        </p:nvSpPr>
        <p:spPr>
          <a:xfrm>
            <a:off x="8584679" y="6876754"/>
            <a:ext cx="1305669" cy="553963"/>
          </a:xfrm>
          <a:prstGeom prst="rect">
            <a:avLst/>
          </a:prstGeom>
        </p:spPr>
        <p:txBody>
          <a:bodyPr wrap="square" lIns="91405" tIns="45703" rIns="91405" bIns="45703">
            <a:spAutoFit/>
          </a:bodyPr>
          <a:lstStyle/>
          <a:p>
            <a:r>
              <a:rPr lang="en-US" sz="1000" dirty="0">
                <a:solidFill>
                  <a:srgbClr val="FFFF00"/>
                </a:solidFill>
              </a:rPr>
              <a:t>Photo Ug99 stem rust on wheat, by </a:t>
            </a:r>
            <a:r>
              <a:rPr lang="en-US" sz="1000" dirty="0" err="1">
                <a:solidFill>
                  <a:srgbClr val="FFFF00"/>
                </a:solidFill>
              </a:rPr>
              <a:t>Petr</a:t>
            </a:r>
            <a:r>
              <a:rPr lang="en-US" sz="1000" dirty="0">
                <a:solidFill>
                  <a:srgbClr val="FFFF00"/>
                </a:solidFill>
              </a:rPr>
              <a:t> </a:t>
            </a:r>
            <a:r>
              <a:rPr lang="en-US" sz="1000" dirty="0" err="1">
                <a:solidFill>
                  <a:srgbClr val="FFFF00"/>
                </a:solidFill>
              </a:rPr>
              <a:t>Kosina</a:t>
            </a:r>
            <a:r>
              <a:rPr lang="en-US" sz="1000" dirty="0">
                <a:solidFill>
                  <a:srgbClr val="FFFF00"/>
                </a:solidFill>
              </a:rPr>
              <a:t>/CIMMYT</a:t>
            </a:r>
          </a:p>
        </p:txBody>
      </p:sp>
      <p:pic>
        <p:nvPicPr>
          <p:cNvPr id="12" name="Picture 11" descr="Abdallah Bari at CIAT.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00353" y="369262"/>
            <a:ext cx="1000741" cy="1194915"/>
          </a:xfrm>
          <a:prstGeom prst="rect">
            <a:avLst/>
          </a:prstGeom>
          <a:ln>
            <a:solidFill>
              <a:schemeClr val="bg1">
                <a:lumMod val="50000"/>
              </a:schemeClr>
            </a:solidFill>
          </a:ln>
        </p:spPr>
      </p:pic>
      <p:sp>
        <p:nvSpPr>
          <p:cNvPr id="13" name="Rectangle 23"/>
          <p:cNvSpPr>
            <a:spLocks noChangeArrowheads="1"/>
          </p:cNvSpPr>
          <p:nvPr/>
        </p:nvSpPr>
        <p:spPr bwMode="auto">
          <a:xfrm>
            <a:off x="7072511" y="1562910"/>
            <a:ext cx="11464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100" dirty="0" smtClean="0">
                <a:latin typeface="Calibri" charset="0"/>
              </a:rPr>
              <a:t>Abdallah Bari</a:t>
            </a:r>
            <a:endParaRPr lang="en-US" sz="1100" dirty="0">
              <a:latin typeface="Calibri" charset="0"/>
            </a:endParaRPr>
          </a:p>
          <a:p>
            <a:r>
              <a:rPr lang="en-US" sz="1100" dirty="0" smtClean="0">
                <a:latin typeface="Calibri" charset="0"/>
              </a:rPr>
              <a:t>Scientist ICARDA</a:t>
            </a:r>
            <a:endParaRPr lang="en-US" sz="1100" dirty="0">
              <a:latin typeface="Calibri" charset="0"/>
            </a:endParaRPr>
          </a:p>
        </p:txBody>
      </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69" name="Picture 2" descr="Screen Shot 2013-10-02 at 17.09.05 .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423284" y="0"/>
            <a:ext cx="2265355" cy="756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44961" y="99360"/>
            <a:ext cx="8178026" cy="773853"/>
          </a:xfrm>
          <a:extLst/>
        </p:spPr>
        <p:txBody>
          <a:bodyPr>
            <a:noAutofit/>
          </a:bodyPr>
          <a:lstStyle/>
          <a:p>
            <a:pPr>
              <a:defRPr/>
            </a:pPr>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Stem </a:t>
            </a: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rust (Ug99) on wheat</a:t>
            </a:r>
          </a:p>
        </p:txBody>
      </p:sp>
      <p:pic>
        <p:nvPicPr>
          <p:cNvPr id="135171" name="Picture 6" descr="Yemen Ug99 predictions for the 3738 test set samples (including the 825 training samples).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0" y="996950"/>
            <a:ext cx="10688638" cy="391318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35172" name="Rectangle 7"/>
          <p:cNvSpPr>
            <a:spLocks noChangeArrowheads="1"/>
          </p:cNvSpPr>
          <p:nvPr/>
        </p:nvSpPr>
        <p:spPr bwMode="auto">
          <a:xfrm>
            <a:off x="244961" y="5024456"/>
            <a:ext cx="7970355" cy="236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94" tIns="45698" rIns="91394" bIns="45698">
            <a:spAutoFit/>
          </a:bodyPr>
          <a:lstStyle/>
          <a:p>
            <a:r>
              <a:rPr lang="en-US" sz="1600" dirty="0"/>
              <a:t>Ug99 set with 4563 wheat landraces screened for Ug99 in Yemen in 2007, with prevalence of </a:t>
            </a:r>
            <a:r>
              <a:rPr lang="en-US" sz="1600" b="1" dirty="0"/>
              <a:t>10.2 % resistant </a:t>
            </a:r>
            <a:r>
              <a:rPr lang="en-US" sz="1600" dirty="0"/>
              <a:t>accessions. True trait scores were reported for 20% of the accessions (</a:t>
            </a:r>
            <a:r>
              <a:rPr lang="en-US" sz="1600" dirty="0">
                <a:solidFill>
                  <a:srgbClr val="0000FF"/>
                </a:solidFill>
              </a:rPr>
              <a:t>825 samples</a:t>
            </a:r>
            <a:r>
              <a:rPr lang="en-US" sz="1600" dirty="0"/>
              <a:t>) as training set. </a:t>
            </a:r>
            <a:r>
              <a:rPr lang="en-US" sz="1600" dirty="0" smtClean="0"/>
              <a:t>We then </a:t>
            </a:r>
            <a:r>
              <a:rPr lang="en-US" sz="1600" dirty="0"/>
              <a:t>used SIMCA to select 500 accessions more likely to be resistant from the remaining 3728 accessions (</a:t>
            </a:r>
            <a:r>
              <a:rPr lang="en-US" sz="1600" dirty="0">
                <a:solidFill>
                  <a:srgbClr val="FF0000"/>
                </a:solidFill>
              </a:rPr>
              <a:t>with the </a:t>
            </a:r>
            <a:r>
              <a:rPr lang="en-US" sz="1600" dirty="0" smtClean="0">
                <a:solidFill>
                  <a:srgbClr val="FF0000"/>
                </a:solidFill>
              </a:rPr>
              <a:t>true trait scores in the larger set of 3728 accessions </a:t>
            </a:r>
            <a:r>
              <a:rPr lang="en-US" sz="1600" dirty="0">
                <a:solidFill>
                  <a:srgbClr val="FF0000"/>
                </a:solidFill>
              </a:rPr>
              <a:t>hidden to the person making the analysis</a:t>
            </a:r>
            <a:r>
              <a:rPr lang="en-US" sz="1600" dirty="0"/>
              <a:t>). This set of 500 accessions held </a:t>
            </a:r>
            <a:r>
              <a:rPr lang="en-US" sz="1600" b="1" dirty="0"/>
              <a:t>25.8 % resistant </a:t>
            </a:r>
            <a:r>
              <a:rPr lang="en-US" sz="1600" dirty="0"/>
              <a:t>samples and thus </a:t>
            </a:r>
            <a:r>
              <a:rPr lang="en-US" sz="1600" b="1" dirty="0"/>
              <a:t>2.3 times higher </a:t>
            </a:r>
            <a:r>
              <a:rPr lang="en-US" sz="1600" dirty="0"/>
              <a:t>than expected by chance.</a:t>
            </a:r>
          </a:p>
          <a:p>
            <a:endParaRPr lang="en-US" sz="1300" dirty="0"/>
          </a:p>
          <a:p>
            <a:r>
              <a:rPr lang="en-US" sz="1300" dirty="0"/>
              <a:t>Endresen, D.T.F., K. Street, M. Mackay, A. Bari, E. De Pauw, K. Nazari, </a:t>
            </a:r>
            <a:r>
              <a:rPr lang="en-US" sz="1300" dirty="0" smtClean="0"/>
              <a:t>&amp; A</a:t>
            </a:r>
            <a:r>
              <a:rPr lang="en-US" sz="1300" dirty="0"/>
              <a:t>. Yahyaoui (2012). Sources of Resistance to Stem Rust (Ug99) in Bread Wheat and Durum Wheat Identified Using Focused Identification of Germplasm Strategy (FIGS). </a:t>
            </a:r>
            <a:r>
              <a:rPr lang="en-US" sz="1300" i="1" dirty="0"/>
              <a:t>Crop Science</a:t>
            </a:r>
            <a:r>
              <a:rPr lang="en-US" sz="1300" dirty="0"/>
              <a:t> 52(2):764-773. doi</a:t>
            </a:r>
            <a:r>
              <a:rPr lang="en-US" sz="1300" dirty="0" smtClean="0"/>
              <a:t>:10.2135</a:t>
            </a:r>
            <a:r>
              <a:rPr lang="en-US" sz="1300" dirty="0"/>
              <a:t>/cropsci2011.08.0427</a:t>
            </a:r>
          </a:p>
        </p:txBody>
      </p:sp>
      <p:sp>
        <p:nvSpPr>
          <p:cNvPr id="135173" name="Slide Number Placeholder 13"/>
          <p:cNvSpPr>
            <a:spLocks noGrp="1"/>
          </p:cNvSpPr>
          <p:nvPr>
            <p:ph type="sldNum" sz="quarter" idx="12"/>
          </p:nvPr>
        </p:nvSpPr>
        <p:spPr bwMode="auto">
          <a:xfrm>
            <a:off x="8926525" y="7058025"/>
            <a:ext cx="534987" cy="401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520507" eaLnBrk="0" hangingPunct="0">
              <a:defRPr sz="2400">
                <a:solidFill>
                  <a:schemeClr val="tx1"/>
                </a:solidFill>
                <a:latin typeface="Arial" charset="0"/>
                <a:ea typeface="ＭＳ Ｐゴシック" charset="0"/>
                <a:cs typeface="ＭＳ Ｐゴシック" charset="0"/>
              </a:defRPr>
            </a:lvl1pPr>
            <a:lvl2pPr marL="742675" indent="-285644" defTabSz="520507" eaLnBrk="0" hangingPunct="0">
              <a:defRPr sz="2400">
                <a:solidFill>
                  <a:schemeClr val="tx1"/>
                </a:solidFill>
                <a:latin typeface="Arial" charset="0"/>
                <a:ea typeface="ＭＳ Ｐゴシック" charset="0"/>
              </a:defRPr>
            </a:lvl2pPr>
            <a:lvl3pPr marL="1142576" indent="-228516" defTabSz="520507" eaLnBrk="0" hangingPunct="0">
              <a:defRPr sz="2400">
                <a:solidFill>
                  <a:schemeClr val="tx1"/>
                </a:solidFill>
                <a:latin typeface="Arial" charset="0"/>
                <a:ea typeface="ＭＳ Ｐゴシック" charset="0"/>
              </a:defRPr>
            </a:lvl3pPr>
            <a:lvl4pPr marL="1599606" indent="-228516" defTabSz="520507" eaLnBrk="0" hangingPunct="0">
              <a:defRPr sz="2400">
                <a:solidFill>
                  <a:schemeClr val="tx1"/>
                </a:solidFill>
                <a:latin typeface="Arial" charset="0"/>
                <a:ea typeface="ＭＳ Ｐゴシック" charset="0"/>
              </a:defRPr>
            </a:lvl4pPr>
            <a:lvl5pPr marL="2056637" indent="-228516" defTabSz="520507" eaLnBrk="0" hangingPunct="0">
              <a:defRPr sz="2400">
                <a:solidFill>
                  <a:schemeClr val="tx1"/>
                </a:solidFill>
                <a:latin typeface="Arial" charset="0"/>
                <a:ea typeface="ＭＳ Ｐゴシック" charset="0"/>
              </a:defRPr>
            </a:lvl5pPr>
            <a:lvl6pPr marL="2513668" indent="-228516" defTabSz="520507" eaLnBrk="0" fontAlgn="base" hangingPunct="0">
              <a:spcBef>
                <a:spcPct val="0"/>
              </a:spcBef>
              <a:spcAft>
                <a:spcPct val="0"/>
              </a:spcAft>
              <a:defRPr sz="2400">
                <a:solidFill>
                  <a:schemeClr val="tx1"/>
                </a:solidFill>
                <a:latin typeface="Arial" charset="0"/>
                <a:ea typeface="ＭＳ Ｐゴシック" charset="0"/>
              </a:defRPr>
            </a:lvl6pPr>
            <a:lvl7pPr marL="2970697" indent="-228516" defTabSz="520507" eaLnBrk="0" fontAlgn="base" hangingPunct="0">
              <a:spcBef>
                <a:spcPct val="0"/>
              </a:spcBef>
              <a:spcAft>
                <a:spcPct val="0"/>
              </a:spcAft>
              <a:defRPr sz="2400">
                <a:solidFill>
                  <a:schemeClr val="tx1"/>
                </a:solidFill>
                <a:latin typeface="Arial" charset="0"/>
                <a:ea typeface="ＭＳ Ｐゴシック" charset="0"/>
              </a:defRPr>
            </a:lvl7pPr>
            <a:lvl8pPr marL="3427729" indent="-228516" defTabSz="520507" eaLnBrk="0" fontAlgn="base" hangingPunct="0">
              <a:spcBef>
                <a:spcPct val="0"/>
              </a:spcBef>
              <a:spcAft>
                <a:spcPct val="0"/>
              </a:spcAft>
              <a:defRPr sz="2400">
                <a:solidFill>
                  <a:schemeClr val="tx1"/>
                </a:solidFill>
                <a:latin typeface="Arial" charset="0"/>
                <a:ea typeface="ＭＳ Ｐゴシック" charset="0"/>
              </a:defRPr>
            </a:lvl8pPr>
            <a:lvl9pPr marL="3884760" indent="-228516" defTabSz="520507"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3806E4-8249-4449-A0B4-57CBE8858A2C}" type="slidenum">
              <a:rPr lang="en-US" sz="1400">
                <a:solidFill>
                  <a:srgbClr val="FFFF00"/>
                </a:solidFill>
                <a:latin typeface="Calibri" charset="0"/>
              </a:rPr>
              <a:pPr eaLnBrk="1" hangingPunct="1"/>
              <a:t>75</a:t>
            </a:fld>
            <a:endParaRPr lang="en-US" sz="1400" dirty="0">
              <a:solidFill>
                <a:srgbClr val="FFFF00"/>
              </a:solidFill>
              <a:latin typeface="Calibri" charset="0"/>
            </a:endParaRPr>
          </a:p>
        </p:txBody>
      </p:sp>
    </p:spTree>
    <p:extLst>
      <p:ext uri="{BB962C8B-B14F-4D97-AF65-F5344CB8AC3E}">
        <p14:creationId xmlns:p14="http://schemas.microsoft.com/office/powerpoint/2010/main" val="206646713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1-24 at 14.28.14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10020" y="0"/>
            <a:ext cx="2304258" cy="7562850"/>
          </a:xfrm>
          <a:prstGeom prst="rect">
            <a:avLst/>
          </a:prstGeom>
        </p:spPr>
      </p:pic>
      <p:sp>
        <p:nvSpPr>
          <p:cNvPr id="2" name="Title 1"/>
          <p:cNvSpPr>
            <a:spLocks noGrp="1"/>
          </p:cNvSpPr>
          <p:nvPr>
            <p:ph type="title"/>
          </p:nvPr>
        </p:nvSpPr>
        <p:spPr>
          <a:xfrm>
            <a:off x="238920" y="181025"/>
            <a:ext cx="8305800" cy="1260475"/>
          </a:xfrm>
        </p:spPr>
        <p:txBody>
          <a:bodyPr>
            <a:normAutofit fontScale="90000"/>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Multivariate results:</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Stem rust (Ug99) on wheat</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2448553"/>
              </p:ext>
            </p:extLst>
          </p:nvPr>
        </p:nvGraphicFramePr>
        <p:xfrm>
          <a:off x="159743" y="1909217"/>
          <a:ext cx="8100250" cy="3924318"/>
        </p:xfrm>
        <a:graphic>
          <a:graphicData uri="http://schemas.openxmlformats.org/drawingml/2006/table">
            <a:tbl>
              <a:tblPr firstRow="1" bandRow="1">
                <a:tableStyleId>{93296810-A885-4BE3-A3E7-6D5BEEA58F35}</a:tableStyleId>
              </a:tblPr>
              <a:tblGrid>
                <a:gridCol w="2515639"/>
                <a:gridCol w="1939325"/>
                <a:gridCol w="1982720"/>
                <a:gridCol w="1662566"/>
              </a:tblGrid>
              <a:tr h="405638">
                <a:tc>
                  <a:txBody>
                    <a:bodyPr/>
                    <a:lstStyle/>
                    <a:p>
                      <a:r>
                        <a:rPr lang="en-US" sz="1600" dirty="0" smtClean="0"/>
                        <a:t>Classifier method</a:t>
                      </a:r>
                      <a:endParaRPr lang="en-US" sz="1600" dirty="0"/>
                    </a:p>
                  </a:txBody>
                  <a:tcPr marL="106888" marR="106888" marT="50419" marB="50419"/>
                </a:tc>
                <a:tc>
                  <a:txBody>
                    <a:bodyPr/>
                    <a:lstStyle/>
                    <a:p>
                      <a:r>
                        <a:rPr lang="en-US" sz="1600" dirty="0" smtClean="0"/>
                        <a:t>PPV</a:t>
                      </a:r>
                      <a:endParaRPr lang="en-US" sz="1600" dirty="0"/>
                    </a:p>
                  </a:txBody>
                  <a:tcPr marL="106888" marR="106888" marT="50419" marB="50419"/>
                </a:tc>
                <a:tc>
                  <a:txBody>
                    <a:bodyPr/>
                    <a:lstStyle/>
                    <a:p>
                      <a:r>
                        <a:rPr lang="en-US" sz="1600" dirty="0" smtClean="0"/>
                        <a:t>LR+</a:t>
                      </a:r>
                      <a:endParaRPr lang="en-US" sz="1600" dirty="0"/>
                    </a:p>
                  </a:txBody>
                  <a:tcPr marL="106888" marR="106888" marT="50419" marB="50419"/>
                </a:tc>
                <a:tc>
                  <a:txBody>
                    <a:bodyPr/>
                    <a:lstStyle/>
                    <a:p>
                      <a:r>
                        <a:rPr lang="en-US" sz="1600" dirty="0" smtClean="0"/>
                        <a:t>Estimated gain</a:t>
                      </a:r>
                      <a:endParaRPr lang="en-US" sz="1600" dirty="0"/>
                    </a:p>
                  </a:txBody>
                  <a:tcPr marL="106888" marR="106888" marT="50419" marB="50419"/>
                </a:tc>
              </a:tr>
              <a:tr h="355618">
                <a:tc gridSpan="4">
                  <a:txBody>
                    <a:bodyPr/>
                    <a:lstStyle/>
                    <a:p>
                      <a:pPr marL="0" marR="0" indent="0" algn="l" defTabSz="455553" rtl="0" eaLnBrk="1" fontAlgn="auto" latinLnBrk="0" hangingPunct="1">
                        <a:lnSpc>
                          <a:spcPct val="100000"/>
                        </a:lnSpc>
                        <a:spcBef>
                          <a:spcPts val="0"/>
                        </a:spcBef>
                        <a:spcAft>
                          <a:spcPts val="0"/>
                        </a:spcAft>
                        <a:buClrTx/>
                        <a:buSzTx/>
                        <a:buFontTx/>
                        <a:buNone/>
                        <a:tabLst/>
                        <a:defRPr/>
                      </a:pPr>
                      <a:r>
                        <a:rPr lang="en-US" sz="2000" b="1" dirty="0" smtClean="0">
                          <a:solidFill>
                            <a:srgbClr val="0000FF"/>
                          </a:solidFill>
                        </a:rPr>
                        <a:t>Pre-study, training set 550 accessions</a:t>
                      </a:r>
                      <a:r>
                        <a:rPr lang="en-US" sz="2000" b="1" baseline="0" dirty="0" smtClean="0">
                          <a:solidFill>
                            <a:srgbClr val="0000FF"/>
                          </a:solidFill>
                        </a:rPr>
                        <a:t> </a:t>
                      </a:r>
                      <a:r>
                        <a:rPr lang="mr-IN" sz="2000" b="1" baseline="0" dirty="0" smtClean="0">
                          <a:solidFill>
                            <a:srgbClr val="0000FF"/>
                          </a:solidFill>
                        </a:rPr>
                        <a:t>–</a:t>
                      </a:r>
                      <a:r>
                        <a:rPr lang="en-US" sz="2000" b="1" baseline="0" dirty="0" smtClean="0">
                          <a:solidFill>
                            <a:srgbClr val="0000FF"/>
                          </a:solidFill>
                        </a:rPr>
                        <a:t> validation test set 275 accessions</a:t>
                      </a:r>
                      <a:endParaRPr lang="en-US" sz="2000" b="1" dirty="0" smtClean="0">
                        <a:solidFill>
                          <a:srgbClr val="0000FF"/>
                        </a:solidFill>
                      </a:endParaRPr>
                    </a:p>
                  </a:txBody>
                  <a:tcPr marL="106888" marR="106888" marT="50419" marB="50419"/>
                </a:tc>
                <a:tc hMerge="1">
                  <a:txBody>
                    <a:bodyPr/>
                    <a:lstStyle/>
                    <a:p>
                      <a:endParaRPr lang="en-US" sz="1600" dirty="0"/>
                    </a:p>
                  </a:txBody>
                  <a:tcPr marL="106888" marR="106888" marT="50419" marB="50419"/>
                </a:tc>
                <a:tc hMerge="1">
                  <a:txBody>
                    <a:bodyPr/>
                    <a:lstStyle/>
                    <a:p>
                      <a:endParaRPr lang="en-US" sz="1600" dirty="0"/>
                    </a:p>
                  </a:txBody>
                  <a:tcPr marL="106888" marR="106888" marT="50419" marB="50419"/>
                </a:tc>
                <a:tc hMerge="1">
                  <a:txBody>
                    <a:bodyPr/>
                    <a:lstStyle/>
                    <a:p>
                      <a:endParaRPr lang="en-US" sz="1600" dirty="0"/>
                    </a:p>
                  </a:txBody>
                  <a:tcPr marL="106888" marR="106888" marT="50419" marB="50419"/>
                </a:tc>
              </a:tr>
              <a:tr h="355618">
                <a:tc>
                  <a:txBody>
                    <a:bodyPr/>
                    <a:lstStyle/>
                    <a:p>
                      <a:r>
                        <a:rPr lang="en-US" sz="1600" dirty="0" err="1" smtClean="0"/>
                        <a:t>kNN</a:t>
                      </a:r>
                      <a:r>
                        <a:rPr lang="en-US" sz="1600" dirty="0" smtClean="0"/>
                        <a:t> (pre-study)</a:t>
                      </a:r>
                      <a:endParaRPr lang="en-US" sz="1600" dirty="0"/>
                    </a:p>
                  </a:txBody>
                  <a:tcPr marL="106888" marR="106888" marT="50419" marB="50419"/>
                </a:tc>
                <a:tc>
                  <a:txBody>
                    <a:bodyPr/>
                    <a:lstStyle/>
                    <a:p>
                      <a:r>
                        <a:rPr lang="en-US" sz="1600" b="1" dirty="0" smtClean="0"/>
                        <a:t>0.29</a:t>
                      </a:r>
                      <a:r>
                        <a:rPr lang="en-US" sz="1600" dirty="0" smtClean="0"/>
                        <a:t> (0.13-0.53)</a:t>
                      </a:r>
                      <a:endParaRPr lang="en-US" sz="1600" dirty="0"/>
                    </a:p>
                  </a:txBody>
                  <a:tcPr marL="106888" marR="106888" marT="50419" marB="50419"/>
                </a:tc>
                <a:tc>
                  <a:txBody>
                    <a:bodyPr/>
                    <a:lstStyle/>
                    <a:p>
                      <a:r>
                        <a:rPr lang="en-US" sz="1600" b="1" dirty="0" smtClean="0"/>
                        <a:t>5.61</a:t>
                      </a:r>
                      <a:r>
                        <a:rPr lang="en-US" sz="1600" dirty="0" smtClean="0"/>
                        <a:t> (2.21-14.28)</a:t>
                      </a:r>
                      <a:endParaRPr lang="en-US" sz="1600" dirty="0"/>
                    </a:p>
                  </a:txBody>
                  <a:tcPr marL="106888" marR="106888" marT="50419" marB="50419"/>
                </a:tc>
                <a:tc>
                  <a:txBody>
                    <a:bodyPr/>
                    <a:lstStyle/>
                    <a:p>
                      <a:r>
                        <a:rPr lang="en-US" sz="1600" b="1" dirty="0" smtClean="0"/>
                        <a:t>4.14</a:t>
                      </a:r>
                      <a:r>
                        <a:rPr lang="en-US" sz="1600" dirty="0" smtClean="0"/>
                        <a:t> (1.86-7.57)</a:t>
                      </a:r>
                      <a:endParaRPr lang="en-US" sz="1600" dirty="0"/>
                    </a:p>
                  </a:txBody>
                  <a:tcPr marL="106888" marR="106888" marT="50419" marB="50419"/>
                </a:tc>
              </a:tr>
              <a:tr h="216024">
                <a:tc>
                  <a:txBody>
                    <a:bodyPr/>
                    <a:lstStyle/>
                    <a:p>
                      <a:r>
                        <a:rPr lang="en-US" sz="1600" dirty="0" smtClean="0"/>
                        <a:t>SIMCA</a:t>
                      </a:r>
                      <a:endParaRPr lang="en-US" sz="1600" dirty="0"/>
                    </a:p>
                  </a:txBody>
                  <a:tcPr marL="106888" marR="106888" marT="50419" marB="50419"/>
                </a:tc>
                <a:tc>
                  <a:txBody>
                    <a:bodyPr/>
                    <a:lstStyle/>
                    <a:p>
                      <a:r>
                        <a:rPr lang="en-US" sz="1600" b="1" dirty="0" smtClean="0"/>
                        <a:t>0.28</a:t>
                      </a:r>
                      <a:r>
                        <a:rPr lang="en-US" sz="1600" baseline="0" dirty="0" smtClean="0"/>
                        <a:t> (0.14-0.48)</a:t>
                      </a:r>
                      <a:endParaRPr lang="en-US" sz="1600" dirty="0"/>
                    </a:p>
                  </a:txBody>
                  <a:tcPr marL="106888" marR="106888" marT="50419" marB="50419"/>
                </a:tc>
                <a:tc>
                  <a:txBody>
                    <a:bodyPr/>
                    <a:lstStyle/>
                    <a:p>
                      <a:r>
                        <a:rPr lang="en-US" sz="1600" b="1" dirty="0" smtClean="0"/>
                        <a:t>5.26</a:t>
                      </a:r>
                      <a:r>
                        <a:rPr lang="en-US" sz="1600" dirty="0" smtClean="0"/>
                        <a:t> (2.51-11.01)</a:t>
                      </a:r>
                      <a:endParaRPr lang="en-US" sz="1600" dirty="0"/>
                    </a:p>
                  </a:txBody>
                  <a:tcPr marL="106888" marR="106888" marT="50419" marB="50419"/>
                </a:tc>
                <a:tc>
                  <a:txBody>
                    <a:bodyPr/>
                    <a:lstStyle/>
                    <a:p>
                      <a:r>
                        <a:rPr lang="en-US" sz="1600" b="1" dirty="0" smtClean="0"/>
                        <a:t>4.00</a:t>
                      </a:r>
                      <a:r>
                        <a:rPr lang="en-US" sz="1600" dirty="0" smtClean="0"/>
                        <a:t> (2.00-6.86)</a:t>
                      </a:r>
                      <a:endParaRPr lang="en-US" sz="1600" dirty="0"/>
                    </a:p>
                  </a:txBody>
                  <a:tcPr marL="106888" marR="106888" marT="50419" marB="50419"/>
                </a:tc>
              </a:tr>
              <a:tr h="231386">
                <a:tc>
                  <a:txBody>
                    <a:bodyPr/>
                    <a:lstStyle/>
                    <a:p>
                      <a:r>
                        <a:rPr lang="en-US" sz="1600" dirty="0" smtClean="0"/>
                        <a:t>Ensemble classifier</a:t>
                      </a:r>
                      <a:endParaRPr lang="en-US" sz="1600" dirty="0"/>
                    </a:p>
                  </a:txBody>
                  <a:tcPr marL="106888" marR="106888" marT="50419" marB="50419"/>
                </a:tc>
                <a:tc>
                  <a:txBody>
                    <a:bodyPr/>
                    <a:lstStyle/>
                    <a:p>
                      <a:r>
                        <a:rPr lang="en-US" sz="1600" b="1" dirty="0" smtClean="0"/>
                        <a:t>0.33</a:t>
                      </a:r>
                      <a:r>
                        <a:rPr lang="en-US" sz="1600" dirty="0" smtClean="0"/>
                        <a:t> (0.12-0.65)</a:t>
                      </a:r>
                      <a:endParaRPr lang="en-US" sz="1600" dirty="0"/>
                    </a:p>
                  </a:txBody>
                  <a:tcPr marL="106888" marR="106888" marT="50419" marB="50419"/>
                </a:tc>
                <a:tc>
                  <a:txBody>
                    <a:bodyPr/>
                    <a:lstStyle/>
                    <a:p>
                      <a:r>
                        <a:rPr lang="en-US" sz="1600" b="1" dirty="0" smtClean="0"/>
                        <a:t>8.09</a:t>
                      </a:r>
                      <a:r>
                        <a:rPr lang="en-US" sz="1600" dirty="0" smtClean="0"/>
                        <a:t> (2.23-29.42)</a:t>
                      </a:r>
                      <a:endParaRPr lang="en-US" sz="1600" dirty="0"/>
                    </a:p>
                  </a:txBody>
                  <a:tcPr marL="106888" marR="106888" marT="50419" marB="50419"/>
                </a:tc>
                <a:tc>
                  <a:txBody>
                    <a:bodyPr/>
                    <a:lstStyle/>
                    <a:p>
                      <a:r>
                        <a:rPr lang="en-US" sz="1600" b="1" dirty="0" smtClean="0"/>
                        <a:t>6.47</a:t>
                      </a:r>
                      <a:r>
                        <a:rPr lang="en-US" sz="1600" dirty="0" smtClean="0"/>
                        <a:t> (2.05-11.06)</a:t>
                      </a:r>
                      <a:endParaRPr lang="en-US" sz="1600" dirty="0"/>
                    </a:p>
                  </a:txBody>
                  <a:tcPr marL="106888" marR="106888" marT="50419" marB="50419"/>
                </a:tc>
              </a:tr>
              <a:tr h="216024">
                <a:tc>
                  <a:txBody>
                    <a:bodyPr/>
                    <a:lstStyle/>
                    <a:p>
                      <a:r>
                        <a:rPr lang="en-US" sz="1600" dirty="0" smtClean="0">
                          <a:solidFill>
                            <a:srgbClr val="7F7F7F"/>
                          </a:solidFill>
                        </a:rPr>
                        <a:t>Random</a:t>
                      </a:r>
                      <a:endParaRPr lang="en-US" sz="1600" dirty="0">
                        <a:solidFill>
                          <a:srgbClr val="7F7F7F"/>
                        </a:solidFill>
                      </a:endParaRPr>
                    </a:p>
                  </a:txBody>
                  <a:tcPr marL="106888" marR="106888" marT="50419" marB="50419"/>
                </a:tc>
                <a:tc>
                  <a:txBody>
                    <a:bodyPr/>
                    <a:lstStyle/>
                    <a:p>
                      <a:r>
                        <a:rPr lang="en-US" sz="1600" b="1" dirty="0" smtClean="0">
                          <a:solidFill>
                            <a:srgbClr val="7F7F7F"/>
                          </a:solidFill>
                        </a:rPr>
                        <a:t>0.06</a:t>
                      </a:r>
                      <a:r>
                        <a:rPr lang="en-US" sz="1600" dirty="0" smtClean="0">
                          <a:solidFill>
                            <a:srgbClr val="7F7F7F"/>
                          </a:solidFill>
                        </a:rPr>
                        <a:t> (0.01-0.27)</a:t>
                      </a:r>
                      <a:endParaRPr lang="en-US" sz="1600" dirty="0">
                        <a:solidFill>
                          <a:srgbClr val="7F7F7F"/>
                        </a:solidFill>
                      </a:endParaRPr>
                    </a:p>
                  </a:txBody>
                  <a:tcPr marL="106888" marR="106888" marT="50419" marB="50419"/>
                </a:tc>
                <a:tc>
                  <a:txBody>
                    <a:bodyPr/>
                    <a:lstStyle/>
                    <a:p>
                      <a:r>
                        <a:rPr lang="en-US" sz="1600" b="1" dirty="0" smtClean="0">
                          <a:solidFill>
                            <a:srgbClr val="7F7F7F"/>
                          </a:solidFill>
                        </a:rPr>
                        <a:t>0.95</a:t>
                      </a:r>
                      <a:r>
                        <a:rPr lang="en-US" sz="1600" dirty="0" smtClean="0">
                          <a:solidFill>
                            <a:srgbClr val="7F7F7F"/>
                          </a:solidFill>
                        </a:rPr>
                        <a:t> (0.13-6.73)</a:t>
                      </a:r>
                      <a:endParaRPr lang="en-US" sz="1600" dirty="0">
                        <a:solidFill>
                          <a:srgbClr val="7F7F7F"/>
                        </a:solidFill>
                      </a:endParaRPr>
                    </a:p>
                  </a:txBody>
                  <a:tcPr marL="106888" marR="106888" marT="50419" marB="50419"/>
                </a:tc>
                <a:tc>
                  <a:txBody>
                    <a:bodyPr/>
                    <a:lstStyle/>
                    <a:p>
                      <a:r>
                        <a:rPr lang="en-US" sz="1600" b="1" dirty="0" smtClean="0">
                          <a:solidFill>
                            <a:srgbClr val="7F7F7F"/>
                          </a:solidFill>
                        </a:rPr>
                        <a:t>0.97</a:t>
                      </a:r>
                      <a:r>
                        <a:rPr lang="en-US" sz="1600" dirty="0" smtClean="0">
                          <a:solidFill>
                            <a:srgbClr val="7F7F7F"/>
                          </a:solidFill>
                        </a:rPr>
                        <a:t> (0.16-4.35)</a:t>
                      </a:r>
                      <a:endParaRPr lang="en-US" sz="1600" dirty="0">
                        <a:solidFill>
                          <a:srgbClr val="7F7F7F"/>
                        </a:solidFill>
                      </a:endParaRPr>
                    </a:p>
                  </a:txBody>
                  <a:tcPr marL="106888" marR="106888" marT="50419" marB="50419"/>
                </a:tc>
              </a:tr>
              <a:tr h="0">
                <a:tc gridSpan="3">
                  <a:txBody>
                    <a:bodyPr/>
                    <a:lstStyle/>
                    <a:p>
                      <a:pPr marL="0" marR="0" indent="0" algn="l" defTabSz="455724" rtl="0" eaLnBrk="1" fontAlgn="auto" latinLnBrk="0" hangingPunct="1">
                        <a:lnSpc>
                          <a:spcPct val="100000"/>
                        </a:lnSpc>
                        <a:spcBef>
                          <a:spcPts val="0"/>
                        </a:spcBef>
                        <a:spcAft>
                          <a:spcPts val="0"/>
                        </a:spcAft>
                        <a:buClrTx/>
                        <a:buSzTx/>
                        <a:buFontTx/>
                        <a:buNone/>
                        <a:tabLst/>
                        <a:defRPr/>
                      </a:pPr>
                      <a:endParaRPr lang="en-US" sz="1400" dirty="0" smtClean="0">
                        <a:solidFill>
                          <a:srgbClr val="7F7F7F"/>
                        </a:solidFill>
                      </a:endParaRPr>
                    </a:p>
                  </a:txBody>
                  <a:tcPr marL="106888" marR="106888" marT="50419" marB="50419"/>
                </a:tc>
                <a:tc hMerge="1">
                  <a:txBody>
                    <a:bodyPr/>
                    <a:lstStyle/>
                    <a:p>
                      <a:endParaRPr lang="en-US" sz="2000" dirty="0"/>
                    </a:p>
                  </a:txBody>
                  <a:tcPr marL="106887" marR="106887" marT="50419" marB="50419"/>
                </a:tc>
                <a:tc hMerge="1">
                  <a:txBody>
                    <a:bodyPr/>
                    <a:lstStyle/>
                    <a:p>
                      <a:endParaRPr lang="en-US" sz="1400" dirty="0"/>
                    </a:p>
                  </a:txBody>
                  <a:tcPr marL="106888" marR="106888" marT="50419" marB="50419"/>
                </a:tc>
                <a:tc>
                  <a:txBody>
                    <a:bodyPr/>
                    <a:lstStyle/>
                    <a:p>
                      <a:endParaRPr lang="en-US" sz="1400" dirty="0"/>
                    </a:p>
                  </a:txBody>
                  <a:tcPr marL="106888" marR="106888" marT="50419" marB="50419"/>
                </a:tc>
              </a:tr>
              <a:tr h="235944">
                <a:tc gridSpan="4">
                  <a:txBody>
                    <a:bodyPr/>
                    <a:lstStyle/>
                    <a:p>
                      <a:pPr marL="0" marR="0" indent="0" algn="l" defTabSz="455553" rtl="0" eaLnBrk="1" fontAlgn="auto" latinLnBrk="0" hangingPunct="1">
                        <a:lnSpc>
                          <a:spcPct val="100000"/>
                        </a:lnSpc>
                        <a:spcBef>
                          <a:spcPts val="0"/>
                        </a:spcBef>
                        <a:spcAft>
                          <a:spcPts val="0"/>
                        </a:spcAft>
                        <a:buClrTx/>
                        <a:buSzTx/>
                        <a:buFontTx/>
                        <a:buNone/>
                        <a:tabLst/>
                        <a:defRPr/>
                      </a:pPr>
                      <a:r>
                        <a:rPr lang="en-US" sz="2000" b="1" dirty="0" smtClean="0">
                          <a:solidFill>
                            <a:srgbClr val="0000FF"/>
                          </a:solidFill>
                        </a:rPr>
                        <a:t>Blind study, training set 825</a:t>
                      </a:r>
                      <a:r>
                        <a:rPr lang="en-US" sz="2000" b="1" baseline="0" dirty="0" smtClean="0">
                          <a:solidFill>
                            <a:srgbClr val="0000FF"/>
                          </a:solidFill>
                        </a:rPr>
                        <a:t> </a:t>
                      </a:r>
                      <a:r>
                        <a:rPr lang="mr-IN" sz="2000" b="1" baseline="0" dirty="0" smtClean="0">
                          <a:solidFill>
                            <a:srgbClr val="0000FF"/>
                          </a:solidFill>
                        </a:rPr>
                        <a:t>–</a:t>
                      </a:r>
                      <a:r>
                        <a:rPr lang="en-US" sz="2000" b="1" baseline="0" dirty="0" smtClean="0">
                          <a:solidFill>
                            <a:srgbClr val="0000FF"/>
                          </a:solidFill>
                        </a:rPr>
                        <a:t> blind validation test set 3738 accessions</a:t>
                      </a:r>
                      <a:endParaRPr lang="en-US" sz="2000" b="1" dirty="0" smtClean="0">
                        <a:solidFill>
                          <a:srgbClr val="0000FF"/>
                        </a:solidFill>
                      </a:endParaRPr>
                    </a:p>
                  </a:txBody>
                  <a:tcPr marL="106888" marR="106888" marT="50419" marB="50419"/>
                </a:tc>
                <a:tc hMerge="1">
                  <a:txBody>
                    <a:bodyPr/>
                    <a:lstStyle/>
                    <a:p>
                      <a:endParaRPr lang="en-US" sz="1600" dirty="0"/>
                    </a:p>
                  </a:txBody>
                  <a:tcPr marL="106888" marR="106888" marT="50419" marB="50419"/>
                </a:tc>
                <a:tc hMerge="1">
                  <a:txBody>
                    <a:bodyPr/>
                    <a:lstStyle/>
                    <a:p>
                      <a:endParaRPr lang="en-US" sz="1600" dirty="0"/>
                    </a:p>
                  </a:txBody>
                  <a:tcPr marL="106888" marR="106888" marT="50419" marB="50419"/>
                </a:tc>
                <a:tc hMerge="1">
                  <a:txBody>
                    <a:bodyPr/>
                    <a:lstStyle/>
                    <a:p>
                      <a:endParaRPr lang="en-US" sz="1600" dirty="0"/>
                    </a:p>
                  </a:txBody>
                  <a:tcPr marL="106888" marR="106888" marT="50419" marB="50419"/>
                </a:tc>
              </a:tr>
              <a:tr h="179298">
                <a:tc>
                  <a:txBody>
                    <a:bodyPr/>
                    <a:lstStyle/>
                    <a:p>
                      <a:r>
                        <a:rPr lang="en-US" sz="1600" dirty="0" smtClean="0"/>
                        <a:t>Ensemble classifier</a:t>
                      </a:r>
                      <a:endParaRPr lang="en-US" sz="1600" dirty="0"/>
                    </a:p>
                  </a:txBody>
                  <a:tcPr marL="106888" marR="106888" marT="50419" marB="50419"/>
                </a:tc>
                <a:tc>
                  <a:txBody>
                    <a:bodyPr/>
                    <a:lstStyle/>
                    <a:p>
                      <a:r>
                        <a:rPr lang="en-US" sz="1600" b="1" dirty="0" smtClean="0"/>
                        <a:t>0.26</a:t>
                      </a:r>
                      <a:r>
                        <a:rPr lang="en-US" sz="1600" dirty="0" smtClean="0"/>
                        <a:t> (0.22-0.30)</a:t>
                      </a:r>
                      <a:endParaRPr lang="en-US" sz="1600" dirty="0"/>
                    </a:p>
                  </a:txBody>
                  <a:tcPr marL="106888" marR="106888" marT="50419" marB="50419"/>
                </a:tc>
                <a:tc>
                  <a:txBody>
                    <a:bodyPr/>
                    <a:lstStyle/>
                    <a:p>
                      <a:r>
                        <a:rPr lang="en-US" sz="1600" b="1" dirty="0" smtClean="0"/>
                        <a:t>2.78</a:t>
                      </a:r>
                      <a:r>
                        <a:rPr lang="en-US" sz="1600" dirty="0" smtClean="0"/>
                        <a:t> (2.34-3.31)</a:t>
                      </a:r>
                      <a:endParaRPr lang="en-US" sz="1600" dirty="0"/>
                    </a:p>
                  </a:txBody>
                  <a:tcPr marL="106888" marR="106888" marT="50419" marB="50419"/>
                </a:tc>
                <a:tc>
                  <a:txBody>
                    <a:bodyPr/>
                    <a:lstStyle/>
                    <a:p>
                      <a:r>
                        <a:rPr lang="en-US" sz="1600" b="1" dirty="0" smtClean="0"/>
                        <a:t>2.32</a:t>
                      </a:r>
                      <a:r>
                        <a:rPr lang="en-US" sz="1600" dirty="0" smtClean="0"/>
                        <a:t> (2.00-2.68)</a:t>
                      </a:r>
                      <a:endParaRPr lang="en-US" sz="1600" dirty="0"/>
                    </a:p>
                  </a:txBody>
                  <a:tcPr marL="106888" marR="106888" marT="50419" marB="50419"/>
                </a:tc>
              </a:tr>
              <a:tr h="0">
                <a:tc>
                  <a:txBody>
                    <a:bodyPr/>
                    <a:lstStyle/>
                    <a:p>
                      <a:r>
                        <a:rPr lang="en-US" sz="1600" dirty="0" smtClean="0">
                          <a:solidFill>
                            <a:srgbClr val="7F7F7F"/>
                          </a:solidFill>
                        </a:rPr>
                        <a:t>Random</a:t>
                      </a:r>
                      <a:endParaRPr lang="en-US" sz="1600" dirty="0">
                        <a:solidFill>
                          <a:srgbClr val="7F7F7F"/>
                        </a:solidFill>
                      </a:endParaRPr>
                    </a:p>
                  </a:txBody>
                  <a:tcPr marL="106888" marR="106888" marT="50419" marB="50419"/>
                </a:tc>
                <a:tc>
                  <a:txBody>
                    <a:bodyPr/>
                    <a:lstStyle/>
                    <a:p>
                      <a:r>
                        <a:rPr lang="en-US" sz="1600" b="1" dirty="0" smtClean="0">
                          <a:solidFill>
                            <a:srgbClr val="7F7F7F"/>
                          </a:solidFill>
                        </a:rPr>
                        <a:t>0.11</a:t>
                      </a:r>
                      <a:r>
                        <a:rPr lang="en-US" sz="1600" dirty="0" smtClean="0">
                          <a:solidFill>
                            <a:srgbClr val="7F7F7F"/>
                          </a:solidFill>
                        </a:rPr>
                        <a:t> (0.09-0.15)</a:t>
                      </a:r>
                      <a:endParaRPr lang="en-US" sz="1600" dirty="0">
                        <a:solidFill>
                          <a:srgbClr val="7F7F7F"/>
                        </a:solidFill>
                      </a:endParaRPr>
                    </a:p>
                  </a:txBody>
                  <a:tcPr marL="106888" marR="106888" marT="50419" marB="50419"/>
                </a:tc>
                <a:tc>
                  <a:txBody>
                    <a:bodyPr/>
                    <a:lstStyle/>
                    <a:p>
                      <a:r>
                        <a:rPr lang="en-US" sz="1600" b="1" dirty="0" smtClean="0">
                          <a:solidFill>
                            <a:srgbClr val="7F7F7F"/>
                          </a:solidFill>
                        </a:rPr>
                        <a:t>1.02</a:t>
                      </a:r>
                      <a:r>
                        <a:rPr lang="en-US" sz="1600" dirty="0" smtClean="0">
                          <a:solidFill>
                            <a:srgbClr val="7F7F7F"/>
                          </a:solidFill>
                        </a:rPr>
                        <a:t> (0.77-1.36)</a:t>
                      </a:r>
                      <a:endParaRPr lang="en-US" sz="1600" dirty="0">
                        <a:solidFill>
                          <a:srgbClr val="7F7F7F"/>
                        </a:solidFill>
                      </a:endParaRPr>
                    </a:p>
                  </a:txBody>
                  <a:tcPr marL="106888" marR="106888" marT="50419" marB="50419"/>
                </a:tc>
                <a:tc>
                  <a:txBody>
                    <a:bodyPr/>
                    <a:lstStyle/>
                    <a:p>
                      <a:r>
                        <a:rPr lang="en-US" sz="1600" b="1" dirty="0" smtClean="0">
                          <a:solidFill>
                            <a:srgbClr val="7F7F7F"/>
                          </a:solidFill>
                        </a:rPr>
                        <a:t>0.95</a:t>
                      </a:r>
                      <a:r>
                        <a:rPr lang="en-US" sz="1600" dirty="0" smtClean="0">
                          <a:solidFill>
                            <a:srgbClr val="7F7F7F"/>
                          </a:solidFill>
                        </a:rPr>
                        <a:t> (0.77-1.32)</a:t>
                      </a:r>
                      <a:endParaRPr lang="en-US" sz="1600" dirty="0">
                        <a:solidFill>
                          <a:srgbClr val="7F7F7F"/>
                        </a:solidFill>
                      </a:endParaRPr>
                    </a:p>
                  </a:txBody>
                  <a:tcPr marL="106888" marR="106888" marT="50419" marB="50419"/>
                </a:tc>
              </a:tr>
              <a:tr h="138014">
                <a:tc gridSpan="4">
                  <a:txBody>
                    <a:bodyPr/>
                    <a:lstStyle/>
                    <a:p>
                      <a:pPr marL="0" marR="0" indent="0" algn="r" defTabSz="455553" rtl="0" eaLnBrk="1" fontAlgn="auto" latinLnBrk="0" hangingPunct="1">
                        <a:lnSpc>
                          <a:spcPct val="100000"/>
                        </a:lnSpc>
                        <a:spcBef>
                          <a:spcPts val="0"/>
                        </a:spcBef>
                        <a:spcAft>
                          <a:spcPts val="0"/>
                        </a:spcAft>
                        <a:buClrTx/>
                        <a:buSzTx/>
                        <a:buFontTx/>
                        <a:buNone/>
                        <a:tabLst/>
                        <a:defRPr/>
                      </a:pPr>
                      <a:r>
                        <a:rPr lang="en-US" sz="1400" dirty="0" smtClean="0"/>
                        <a:t>PPV = Positive Predictive Value; LR+ = Positive Diagnostic Likelihood Ratio</a:t>
                      </a:r>
                    </a:p>
                  </a:txBody>
                  <a:tcPr marL="106888" marR="106888" marT="50419" marB="50419"/>
                </a:tc>
                <a:tc hMerge="1">
                  <a:txBody>
                    <a:bodyPr/>
                    <a:lstStyle/>
                    <a:p>
                      <a:endParaRPr lang="en-US" sz="2000" dirty="0">
                        <a:solidFill>
                          <a:srgbClr val="7F7F7F"/>
                        </a:solidFill>
                      </a:endParaRPr>
                    </a:p>
                  </a:txBody>
                  <a:tcPr marL="106887" marR="106887" marT="50419" marB="50419"/>
                </a:tc>
                <a:tc hMerge="1">
                  <a:txBody>
                    <a:bodyPr/>
                    <a:lstStyle/>
                    <a:p>
                      <a:endParaRPr lang="en-US" sz="1600" dirty="0">
                        <a:solidFill>
                          <a:srgbClr val="7F7F7F"/>
                        </a:solidFill>
                      </a:endParaRPr>
                    </a:p>
                  </a:txBody>
                  <a:tcPr marL="106888" marR="106888" marT="50419" marB="50419"/>
                </a:tc>
                <a:tc hMerge="1">
                  <a:txBody>
                    <a:bodyPr/>
                    <a:lstStyle/>
                    <a:p>
                      <a:pPr marL="0" marR="0" indent="0" algn="l" defTabSz="455724" rtl="0" eaLnBrk="1" fontAlgn="auto" latinLnBrk="0" hangingPunct="1">
                        <a:lnSpc>
                          <a:spcPct val="100000"/>
                        </a:lnSpc>
                        <a:spcBef>
                          <a:spcPts val="0"/>
                        </a:spcBef>
                        <a:spcAft>
                          <a:spcPts val="0"/>
                        </a:spcAft>
                        <a:buClrTx/>
                        <a:buSzTx/>
                        <a:buFontTx/>
                        <a:buNone/>
                        <a:tabLst/>
                        <a:defRPr/>
                      </a:pPr>
                      <a:endParaRPr lang="en-US" sz="1600" dirty="0" smtClean="0">
                        <a:solidFill>
                          <a:srgbClr val="7F7F7F"/>
                        </a:solidFill>
                      </a:endParaRPr>
                    </a:p>
                  </a:txBody>
                  <a:tcPr marL="106888" marR="106888" marT="50419" marB="50419"/>
                </a:tc>
              </a:tr>
            </a:tbl>
          </a:graphicData>
        </a:graphic>
      </p:graphicFrame>
      <p:sp>
        <p:nvSpPr>
          <p:cNvPr id="9" name="Rectangle 8"/>
          <p:cNvSpPr/>
          <p:nvPr/>
        </p:nvSpPr>
        <p:spPr>
          <a:xfrm>
            <a:off x="238919" y="6301705"/>
            <a:ext cx="7694703" cy="1077184"/>
          </a:xfrm>
          <a:prstGeom prst="rect">
            <a:avLst/>
          </a:prstGeom>
        </p:spPr>
        <p:txBody>
          <a:bodyPr wrap="square" lIns="91405" tIns="45703" rIns="91405" bIns="45703">
            <a:spAutoFit/>
          </a:bodyPr>
          <a:lstStyle/>
          <a:p>
            <a:pPr defTabSz="520013">
              <a:defRPr/>
            </a:pPr>
            <a:r>
              <a:rPr lang="en-US" sz="1600" dirty="0"/>
              <a:t>Endresen, D.T.F., K. Street, M. Mackay, A. Bari, E. De Pauw, K. Nazari, </a:t>
            </a:r>
            <a:r>
              <a:rPr lang="en-US" sz="1600" dirty="0" smtClean="0"/>
              <a:t>&amp; A</a:t>
            </a:r>
            <a:r>
              <a:rPr lang="en-US" sz="1600" dirty="0"/>
              <a:t>. Yahyaoui (2012). Sources of Resistance to Stem Rust (Ug99) in Bread Wheat and Durum Wheat Identified Using Focused Identification of Germplasm Strategy (FIGS). </a:t>
            </a:r>
            <a:r>
              <a:rPr lang="en-US" sz="1600" i="1" dirty="0"/>
              <a:t>Crop Science</a:t>
            </a:r>
            <a:r>
              <a:rPr lang="en-US" sz="1600" dirty="0"/>
              <a:t> 52(2):764-773. doi</a:t>
            </a:r>
            <a:r>
              <a:rPr lang="en-US" sz="1600" dirty="0" smtClean="0"/>
              <a:t>:10.2135</a:t>
            </a:r>
            <a:r>
              <a:rPr lang="en-US" sz="1600" dirty="0"/>
              <a:t>/cropsci2011.08.0427</a:t>
            </a:r>
          </a:p>
        </p:txBody>
      </p:sp>
      <p:sp>
        <p:nvSpPr>
          <p:cNvPr id="8" name="Slide Number Placeholder 13"/>
          <p:cNvSpPr>
            <a:spLocks noGrp="1"/>
          </p:cNvSpPr>
          <p:nvPr>
            <p:ph type="sldNum" sz="quarter" idx="12"/>
          </p:nvPr>
        </p:nvSpPr>
        <p:spPr>
          <a:xfrm>
            <a:off x="9992519" y="7112573"/>
            <a:ext cx="534432" cy="402652"/>
          </a:xfrm>
        </p:spPr>
        <p:txBody>
          <a:bodyPr/>
          <a:lstStyle/>
          <a:p>
            <a:pPr>
              <a:defRPr/>
            </a:pPr>
            <a:fld id="{C123A2F8-7B5E-FB4E-B602-4CE3CA3B3DB7}" type="slidenum">
              <a:rPr lang="en-US" smtClean="0">
                <a:solidFill>
                  <a:srgbClr val="FFFF00"/>
                </a:solidFill>
              </a:rPr>
              <a:pPr>
                <a:defRPr/>
              </a:pPr>
              <a:t>76</a:t>
            </a:fld>
            <a:endParaRPr lang="en-US" dirty="0">
              <a:solidFill>
                <a:srgbClr val="FFFF00"/>
              </a:solidFill>
            </a:endParaRPr>
          </a:p>
        </p:txBody>
      </p:sp>
      <p:sp>
        <p:nvSpPr>
          <p:cNvPr id="6" name="Rectangle 5"/>
          <p:cNvSpPr/>
          <p:nvPr/>
        </p:nvSpPr>
        <p:spPr>
          <a:xfrm>
            <a:off x="8440663" y="6683846"/>
            <a:ext cx="1800200" cy="553963"/>
          </a:xfrm>
          <a:prstGeom prst="rect">
            <a:avLst/>
          </a:prstGeom>
        </p:spPr>
        <p:txBody>
          <a:bodyPr wrap="square" lIns="91405" tIns="45703" rIns="91405" bIns="45703">
            <a:spAutoFit/>
          </a:bodyPr>
          <a:lstStyle/>
          <a:p>
            <a:r>
              <a:rPr lang="en-US" sz="1000" dirty="0">
                <a:solidFill>
                  <a:srgbClr val="FFFF00"/>
                </a:solidFill>
              </a:rPr>
              <a:t>Ug99 rust resistance trials on wheat at </a:t>
            </a:r>
            <a:r>
              <a:rPr lang="en-US" sz="1000" dirty="0" err="1">
                <a:solidFill>
                  <a:srgbClr val="FFFF00"/>
                </a:solidFill>
              </a:rPr>
              <a:t>Njoro</a:t>
            </a:r>
            <a:r>
              <a:rPr lang="en-US" sz="1000" dirty="0">
                <a:solidFill>
                  <a:srgbClr val="FFFF00"/>
                </a:solidFill>
              </a:rPr>
              <a:t>, Kenya. By </a:t>
            </a:r>
            <a:r>
              <a:rPr lang="en-US" sz="1000" dirty="0" err="1">
                <a:solidFill>
                  <a:srgbClr val="FFFF00"/>
                </a:solidFill>
              </a:rPr>
              <a:t>Petr</a:t>
            </a:r>
            <a:r>
              <a:rPr lang="en-US" sz="1000" dirty="0">
                <a:solidFill>
                  <a:srgbClr val="FFFF00"/>
                </a:solidFill>
              </a:rPr>
              <a:t> </a:t>
            </a:r>
            <a:r>
              <a:rPr lang="en-US" sz="1000" dirty="0" err="1">
                <a:solidFill>
                  <a:srgbClr val="FFFF00"/>
                </a:solidFill>
              </a:rPr>
              <a:t>Kosina</a:t>
            </a:r>
            <a:r>
              <a:rPr lang="en-US" sz="1000" dirty="0">
                <a:solidFill>
                  <a:srgbClr val="FFFF00"/>
                </a:solidFill>
              </a:rPr>
              <a:t>/CIMMYT, CC-by-</a:t>
            </a:r>
            <a:r>
              <a:rPr lang="en-US" sz="1000" dirty="0" err="1">
                <a:solidFill>
                  <a:srgbClr val="FFFF00"/>
                </a:solidFill>
              </a:rPr>
              <a:t>sa</a:t>
            </a:r>
            <a:r>
              <a:rPr lang="en-US" sz="1000" dirty="0">
                <a:solidFill>
                  <a:srgbClr val="FFFF00"/>
                </a:solidFill>
              </a:rPr>
              <a:t>-</a:t>
            </a:r>
            <a:r>
              <a:rPr lang="en-US" sz="1000" dirty="0" err="1">
                <a:solidFill>
                  <a:srgbClr val="FFFF00"/>
                </a:solidFill>
              </a:rPr>
              <a:t>nc</a:t>
            </a:r>
            <a:r>
              <a:rPr lang="en-US" sz="1000" dirty="0">
                <a:solidFill>
                  <a:srgbClr val="FFFF00"/>
                </a:solidFill>
              </a:rPr>
              <a:t>.</a:t>
            </a:r>
          </a:p>
        </p:txBody>
      </p: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36406" y="829097"/>
            <a:ext cx="4032449" cy="6093977"/>
          </a:xfrm>
          <a:prstGeom prst="rect">
            <a:avLst/>
          </a:prstGeom>
        </p:spPr>
        <p:txBody>
          <a:bodyPr wrap="square">
            <a:spAutoFit/>
          </a:bodyPr>
          <a:lstStyle/>
          <a:p>
            <a:r>
              <a:rPr lang="en-US" sz="5400" b="1" dirty="0" smtClean="0">
                <a:solidFill>
                  <a:srgbClr val="008000"/>
                </a:solidFill>
              </a:rPr>
              <a:t>Try yourself!</a:t>
            </a:r>
          </a:p>
          <a:p>
            <a:endParaRPr lang="en-US" sz="2800" dirty="0"/>
          </a:p>
          <a:p>
            <a:endParaRPr lang="en-US" sz="2800" dirty="0"/>
          </a:p>
          <a:p>
            <a:r>
              <a:rPr lang="en-US" sz="2800" dirty="0" smtClean="0"/>
              <a:t>Documented </a:t>
            </a:r>
            <a:r>
              <a:rPr lang="en-US" sz="2800" u="sng" dirty="0"/>
              <a:t>R-</a:t>
            </a:r>
            <a:r>
              <a:rPr lang="en-US" sz="2800" u="sng" dirty="0" smtClean="0"/>
              <a:t>scripts</a:t>
            </a:r>
            <a:r>
              <a:rPr lang="en-US" sz="2800" dirty="0" smtClean="0"/>
              <a:t>, </a:t>
            </a:r>
            <a:r>
              <a:rPr lang="en-US" sz="2800" u="sng" dirty="0" smtClean="0"/>
              <a:t>test data</a:t>
            </a:r>
            <a:r>
              <a:rPr lang="en-US" sz="2800" dirty="0" smtClean="0"/>
              <a:t>, and step-wise </a:t>
            </a:r>
            <a:r>
              <a:rPr lang="en-US" sz="2800" dirty="0"/>
              <a:t>instructions</a:t>
            </a:r>
            <a:r>
              <a:rPr lang="en-US" sz="2800" dirty="0" smtClean="0"/>
              <a:t>.</a:t>
            </a:r>
          </a:p>
          <a:p>
            <a:endParaRPr lang="en-US" dirty="0" smtClean="0"/>
          </a:p>
          <a:p>
            <a:endParaRPr lang="en-US" dirty="0" smtClean="0"/>
          </a:p>
          <a:p>
            <a:endParaRPr lang="en-US" dirty="0"/>
          </a:p>
          <a:p>
            <a:r>
              <a:rPr lang="en-US" sz="1600" dirty="0" smtClean="0">
                <a:solidFill>
                  <a:schemeClr val="tx1">
                    <a:lumMod val="50000"/>
                    <a:lumOff val="50000"/>
                  </a:schemeClr>
                </a:solidFill>
              </a:rPr>
              <a:t>Thormann I, Parra-Quijano M, </a:t>
            </a:r>
            <a:r>
              <a:rPr lang="en-US" sz="1600" u="sng" dirty="0" smtClean="0">
                <a:solidFill>
                  <a:schemeClr val="tx1">
                    <a:lumMod val="50000"/>
                    <a:lumOff val="50000"/>
                  </a:schemeClr>
                </a:solidFill>
              </a:rPr>
              <a:t>Endresen DTF</a:t>
            </a:r>
            <a:r>
              <a:rPr lang="en-US" sz="1600" dirty="0" smtClean="0">
                <a:solidFill>
                  <a:schemeClr val="tx1">
                    <a:lumMod val="50000"/>
                    <a:lumOff val="50000"/>
                  </a:schemeClr>
                </a:solidFill>
              </a:rPr>
              <a:t>, Rubio-Teso ML, Iriondo JM &amp; Maxted N. (2014) Predictive characterization of crop wild relatives and landraces: Technical guidelines version 1.Bioversity International, Rome, Italy. 44 pp. </a:t>
            </a:r>
            <a:r>
              <a:rPr lang="en-US" sz="1600" dirty="0">
                <a:solidFill>
                  <a:schemeClr val="tx1">
                    <a:lumMod val="50000"/>
                    <a:lumOff val="50000"/>
                  </a:schemeClr>
                </a:solidFill>
              </a:rPr>
              <a:t>ISBN: </a:t>
            </a:r>
            <a:r>
              <a:rPr lang="en-US" sz="1600" dirty="0" smtClean="0">
                <a:solidFill>
                  <a:schemeClr val="tx1">
                    <a:lumMod val="50000"/>
                    <a:lumOff val="50000"/>
                  </a:schemeClr>
                </a:solidFill>
              </a:rPr>
              <a:t>978</a:t>
            </a:r>
            <a:r>
              <a:rPr lang="en-US" sz="1600" dirty="0">
                <a:solidFill>
                  <a:schemeClr val="tx1">
                    <a:lumMod val="50000"/>
                    <a:lumOff val="50000"/>
                  </a:schemeClr>
                </a:solidFill>
              </a:rPr>
              <a:t>-92-9255-004-</a:t>
            </a:r>
            <a:r>
              <a:rPr lang="en-US" sz="1600" dirty="0" smtClean="0">
                <a:solidFill>
                  <a:schemeClr val="tx1">
                    <a:lumMod val="50000"/>
                    <a:lumOff val="50000"/>
                  </a:schemeClr>
                </a:solidFill>
              </a:rPr>
              <a:t>2</a:t>
            </a:r>
            <a:r>
              <a:rPr lang="en-US" sz="1600" dirty="0">
                <a:solidFill>
                  <a:schemeClr val="tx1">
                    <a:lumMod val="50000"/>
                    <a:lumOff val="50000"/>
                  </a:schemeClr>
                </a:solidFill>
              </a:rPr>
              <a:t>. </a:t>
            </a:r>
            <a:endParaRPr lang="en-US" sz="1600" dirty="0" smtClean="0">
              <a:solidFill>
                <a:schemeClr val="tx1">
                  <a:lumMod val="50000"/>
                  <a:lumOff val="50000"/>
                </a:schemeClr>
              </a:solidFill>
            </a:endParaRPr>
          </a:p>
          <a:p>
            <a:endParaRPr lang="en-US" sz="1600" dirty="0" smtClean="0">
              <a:solidFill>
                <a:schemeClr val="tx1">
                  <a:lumMod val="50000"/>
                  <a:lumOff val="50000"/>
                </a:schemeClr>
              </a:solidFill>
            </a:endParaRPr>
          </a:p>
          <a:p>
            <a:r>
              <a:rPr lang="en-US" sz="1600" dirty="0" smtClean="0">
                <a:solidFill>
                  <a:schemeClr val="tx1">
                    <a:lumMod val="50000"/>
                    <a:lumOff val="50000"/>
                  </a:schemeClr>
                </a:solidFill>
              </a:rPr>
              <a:t>doi:</a:t>
            </a:r>
            <a:r>
              <a:rPr lang="hr-HR" sz="1600" dirty="0" smtClean="0">
                <a:solidFill>
                  <a:schemeClr val="tx1">
                    <a:lumMod val="50000"/>
                    <a:lumOff val="50000"/>
                  </a:schemeClr>
                </a:solidFill>
              </a:rPr>
              <a:t>10.13140</a:t>
            </a:r>
            <a:r>
              <a:rPr lang="hr-HR" sz="1600" dirty="0">
                <a:solidFill>
                  <a:schemeClr val="tx1">
                    <a:lumMod val="50000"/>
                    <a:lumOff val="50000"/>
                  </a:schemeClr>
                </a:solidFill>
              </a:rPr>
              <a:t>/RG.</a:t>
            </a:r>
            <a:r>
              <a:rPr lang="hr-HR" sz="1600" dirty="0" smtClean="0">
                <a:solidFill>
                  <a:schemeClr val="tx1">
                    <a:lumMod val="50000"/>
                    <a:lumOff val="50000"/>
                  </a:schemeClr>
                </a:solidFill>
              </a:rPr>
              <a:t>2.1.1359.0487</a:t>
            </a:r>
            <a:endParaRPr lang="en-US" sz="1600" dirty="0" smtClean="0">
              <a:solidFill>
                <a:schemeClr val="tx1">
                  <a:lumMod val="50000"/>
                  <a:lumOff val="50000"/>
                </a:schemeClr>
              </a:solidFill>
            </a:endParaRPr>
          </a:p>
          <a:p>
            <a:r>
              <a:rPr lang="en-US" sz="1400" dirty="0">
                <a:solidFill>
                  <a:schemeClr val="tx1">
                    <a:lumMod val="50000"/>
                    <a:lumOff val="50000"/>
                  </a:schemeClr>
                </a:solidFill>
                <a:hlinkClick r:id="rId3"/>
              </a:rPr>
              <a:t>https://www.duo.uio.no/handle/10852/</a:t>
            </a:r>
            <a:r>
              <a:rPr lang="en-US" sz="1400" dirty="0" smtClean="0">
                <a:solidFill>
                  <a:schemeClr val="tx1">
                    <a:lumMod val="50000"/>
                    <a:lumOff val="50000"/>
                  </a:schemeClr>
                </a:solidFill>
                <a:hlinkClick r:id="rId3"/>
              </a:rPr>
              <a:t>41681</a:t>
            </a:r>
            <a:r>
              <a:rPr lang="en-US" sz="1400" dirty="0" smtClean="0">
                <a:solidFill>
                  <a:schemeClr val="tx1">
                    <a:lumMod val="50000"/>
                    <a:lumOff val="50000"/>
                  </a:schemeClr>
                </a:solidFill>
              </a:rPr>
              <a:t> </a:t>
            </a:r>
          </a:p>
        </p:txBody>
      </p:sp>
      <p:pic>
        <p:nvPicPr>
          <p:cNvPr id="4" name="Picture 3" descr="Screen Shot 2014-10-25 at 24.01.03 .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9743" y="109017"/>
            <a:ext cx="5218532" cy="7364393"/>
          </a:xfrm>
          <a:prstGeom prst="rect">
            <a:avLst/>
          </a:prstGeom>
          <a:ln>
            <a:solidFill>
              <a:schemeClr val="bg1">
                <a:lumMod val="50000"/>
              </a:schemeClr>
            </a:solidFill>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9863458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433" y="109017"/>
            <a:ext cx="9619774" cy="814242"/>
          </a:xfrm>
        </p:spPr>
        <p:txBody>
          <a:bodyPr/>
          <a:lstStyle/>
          <a:p>
            <a:r>
              <a:rPr lang="en-US" dirty="0" smtClean="0"/>
              <a:t>References, DM on genes</a:t>
            </a:r>
            <a:endParaRPr lang="en-US" dirty="0"/>
          </a:p>
        </p:txBody>
      </p:sp>
      <p:sp>
        <p:nvSpPr>
          <p:cNvPr id="3" name="Content Placeholder 2"/>
          <p:cNvSpPr>
            <a:spLocks noGrp="1"/>
          </p:cNvSpPr>
          <p:nvPr>
            <p:ph idx="1"/>
          </p:nvPr>
        </p:nvSpPr>
        <p:spPr>
          <a:xfrm>
            <a:off x="231751" y="923259"/>
            <a:ext cx="10153128" cy="6530574"/>
          </a:xfrm>
        </p:spPr>
        <p:txBody>
          <a:bodyPr numCol="2" spcCol="396000">
            <a:noAutofit/>
          </a:bodyPr>
          <a:lstStyle/>
          <a:p>
            <a:pPr marL="0" indent="0">
              <a:spcAft>
                <a:spcPts val="600"/>
              </a:spcAft>
              <a:buNone/>
            </a:pPr>
            <a:r>
              <a:rPr lang="en-US" sz="1000" b="1" dirty="0" smtClean="0"/>
              <a:t>Food security</a:t>
            </a:r>
            <a:endParaRPr lang="en-US" sz="800" dirty="0"/>
          </a:p>
          <a:p>
            <a:pPr marL="0" indent="0">
              <a:spcAft>
                <a:spcPts val="600"/>
              </a:spcAft>
              <a:buNone/>
            </a:pPr>
            <a:r>
              <a:rPr lang="en-US" sz="800" dirty="0"/>
              <a:t>FAO, IFAD and WFP. 2014. The State of Food Insecurity in the World 2014. Strengthening the enabling environment for food security and nutrition. Rome, FAO. ISBN: 978-92-5-108543-1. http://</a:t>
            </a:r>
            <a:r>
              <a:rPr lang="en-US" sz="800" dirty="0" err="1"/>
              <a:t>www.fao.org</a:t>
            </a:r>
            <a:r>
              <a:rPr lang="en-US" sz="800" dirty="0"/>
              <a:t>/publications/</a:t>
            </a:r>
            <a:r>
              <a:rPr lang="en-US" sz="800" dirty="0" err="1"/>
              <a:t>sofi</a:t>
            </a:r>
            <a:r>
              <a:rPr lang="en-US" sz="800" dirty="0"/>
              <a:t>/2014/en/, http://</a:t>
            </a:r>
            <a:r>
              <a:rPr lang="en-US" sz="800" dirty="0" err="1"/>
              <a:t>www.fao.org</a:t>
            </a:r>
            <a:r>
              <a:rPr lang="en-US" sz="800" dirty="0"/>
              <a:t>/3/a-</a:t>
            </a:r>
            <a:r>
              <a:rPr lang="en-US" sz="800" dirty="0" smtClean="0"/>
              <a:t>i4030e.pdf</a:t>
            </a:r>
            <a:endParaRPr lang="en-US" sz="800" dirty="0"/>
          </a:p>
          <a:p>
            <a:pPr marL="0" indent="0">
              <a:spcAft>
                <a:spcPts val="600"/>
              </a:spcAft>
              <a:buNone/>
            </a:pPr>
            <a:r>
              <a:rPr lang="en-US" sz="800" dirty="0"/>
              <a:t>FAO (2011). Looking ahead in world food and agriculture: Perspectives to 2050. Edited by </a:t>
            </a:r>
            <a:r>
              <a:rPr lang="en-US" sz="800" dirty="0" err="1"/>
              <a:t>Piero</a:t>
            </a:r>
            <a:r>
              <a:rPr lang="en-US" sz="800" dirty="0"/>
              <a:t> </a:t>
            </a:r>
            <a:r>
              <a:rPr lang="en-US" sz="800" dirty="0" err="1"/>
              <a:t>Conforti</a:t>
            </a:r>
            <a:r>
              <a:rPr lang="en-US" sz="800" dirty="0"/>
              <a:t>. FAO, Economic and Social Development Department, Rome. ISBN 978-92-5-106903-5</a:t>
            </a:r>
            <a:r>
              <a:rPr lang="en-US" sz="800" dirty="0" smtClean="0"/>
              <a:t>.</a:t>
            </a:r>
            <a:endParaRPr lang="en-US" sz="800" dirty="0"/>
          </a:p>
          <a:p>
            <a:pPr marL="0" indent="0">
              <a:spcAft>
                <a:spcPts val="600"/>
              </a:spcAft>
              <a:buNone/>
            </a:pPr>
            <a:r>
              <a:rPr lang="en-US" sz="800" dirty="0"/>
              <a:t>William R. Cline (2007). Global Warming and Agriculture: Impacts estimated by country. Washington: Center for Global Development and </a:t>
            </a:r>
          </a:p>
          <a:p>
            <a:pPr marL="0" indent="0">
              <a:spcAft>
                <a:spcPts val="600"/>
              </a:spcAft>
              <a:buNone/>
            </a:pPr>
            <a:r>
              <a:rPr lang="en-US" sz="800" dirty="0"/>
              <a:t>Peterson Institute for International Economics. ISBN 978-0-88132-403-7. http://</a:t>
            </a:r>
            <a:r>
              <a:rPr lang="en-US" sz="800" dirty="0" err="1"/>
              <a:t>bookstore.piie.com</a:t>
            </a:r>
            <a:r>
              <a:rPr lang="en-US" sz="800" dirty="0"/>
              <a:t>/book-store/4037.html, http://</a:t>
            </a:r>
            <a:r>
              <a:rPr lang="en-US" sz="800" dirty="0" err="1"/>
              <a:t>www.google.se</a:t>
            </a:r>
            <a:r>
              <a:rPr lang="en-US" sz="800" dirty="0"/>
              <a:t>/</a:t>
            </a:r>
            <a:r>
              <a:rPr lang="en-US" sz="800" dirty="0" err="1"/>
              <a:t>books?id</a:t>
            </a:r>
            <a:r>
              <a:rPr lang="en-US" sz="800" dirty="0"/>
              <a:t>=CwIQ-</a:t>
            </a:r>
            <a:r>
              <a:rPr lang="en-US" sz="800" dirty="0" smtClean="0"/>
              <a:t>9YdjzQC</a:t>
            </a:r>
            <a:endParaRPr lang="en-US" sz="800" dirty="0"/>
          </a:p>
          <a:p>
            <a:pPr marL="0" indent="0">
              <a:spcAft>
                <a:spcPts val="600"/>
              </a:spcAft>
              <a:buNone/>
            </a:pPr>
            <a:r>
              <a:rPr lang="en-US" sz="800" dirty="0"/>
              <a:t>William R. Cline (2008). Global Warming and Agriculture. Finance and Development March 2008. https://</a:t>
            </a:r>
            <a:r>
              <a:rPr lang="en-US" sz="800" dirty="0" err="1"/>
              <a:t>www.imf.org</a:t>
            </a:r>
            <a:r>
              <a:rPr lang="en-US" sz="800" dirty="0"/>
              <a:t>/external/pubs/</a:t>
            </a:r>
            <a:r>
              <a:rPr lang="en-US" sz="800" dirty="0" err="1"/>
              <a:t>ft</a:t>
            </a:r>
            <a:r>
              <a:rPr lang="en-US" sz="800" dirty="0"/>
              <a:t>/</a:t>
            </a:r>
            <a:r>
              <a:rPr lang="en-US" sz="800" dirty="0" err="1"/>
              <a:t>fandd</a:t>
            </a:r>
            <a:r>
              <a:rPr lang="en-US" sz="800" dirty="0"/>
              <a:t>/2008/03/</a:t>
            </a:r>
            <a:r>
              <a:rPr lang="en-US" sz="800" dirty="0" err="1"/>
              <a:t>pdf</a:t>
            </a:r>
            <a:r>
              <a:rPr lang="en-US" sz="800" dirty="0"/>
              <a:t>/</a:t>
            </a:r>
            <a:r>
              <a:rPr lang="en-US" sz="800" dirty="0" err="1" smtClean="0"/>
              <a:t>cline.pdf</a:t>
            </a:r>
            <a:endParaRPr lang="en-US" sz="800" dirty="0"/>
          </a:p>
          <a:p>
            <a:pPr marL="0" indent="0">
              <a:spcAft>
                <a:spcPts val="600"/>
              </a:spcAft>
              <a:buNone/>
            </a:pPr>
            <a:r>
              <a:rPr lang="en-US" sz="800" dirty="0"/>
              <a:t>David B. </a:t>
            </a:r>
            <a:r>
              <a:rPr lang="en-US" sz="800" dirty="0" err="1"/>
              <a:t>Lobell</a:t>
            </a:r>
            <a:r>
              <a:rPr lang="en-US" sz="800" dirty="0"/>
              <a:t>, Marshall B. Burke, Claudia Tebaldi, Michael D. </a:t>
            </a:r>
            <a:r>
              <a:rPr lang="en-US" sz="800" dirty="0" err="1"/>
              <a:t>Mastrandrea</a:t>
            </a:r>
            <a:r>
              <a:rPr lang="en-US" sz="800" dirty="0"/>
              <a:t>, Walter P. Falcon, and Rosamond L. Naylor (2008). Prioritizing Climate Change Adaptation Needs for Food Security in 2030. Science 1 February 2008: 319 (5863), 607-610. [DOI:10.1126/science.1152339] </a:t>
            </a:r>
          </a:p>
          <a:p>
            <a:pPr marL="0" indent="0">
              <a:spcAft>
                <a:spcPts val="600"/>
              </a:spcAft>
              <a:buNone/>
            </a:pPr>
            <a:r>
              <a:rPr lang="en-US" sz="800" dirty="0"/>
              <a:t>GRID Arendal (2008). Projected agriculture in 2080 due to climate change. http://</a:t>
            </a:r>
            <a:r>
              <a:rPr lang="en-US" sz="800" dirty="0" err="1"/>
              <a:t>www.grida.no</a:t>
            </a:r>
            <a:r>
              <a:rPr lang="en-US" sz="800" dirty="0"/>
              <a:t>/</a:t>
            </a:r>
            <a:r>
              <a:rPr lang="en-US" sz="800" dirty="0" err="1"/>
              <a:t>graphicslib</a:t>
            </a:r>
            <a:r>
              <a:rPr lang="en-US" sz="800" dirty="0"/>
              <a:t>/detail/projected-agriculture-in-2080-due-to-climate-</a:t>
            </a:r>
            <a:r>
              <a:rPr lang="en-US" sz="800" dirty="0" smtClean="0"/>
              <a:t>change_15f0</a:t>
            </a:r>
            <a:endParaRPr lang="en-US" sz="800" dirty="0"/>
          </a:p>
          <a:p>
            <a:pPr marL="0" indent="0">
              <a:spcAft>
                <a:spcPts val="600"/>
              </a:spcAft>
              <a:buNone/>
            </a:pPr>
            <a:r>
              <a:rPr lang="en-US" sz="800" dirty="0"/>
              <a:t>Intergovernmental Panel on Climate Change (IPCC) (2014). The Fifth Assessment Report (AR5). WG II: Impacts, Adaptation and Vulnerability – 31 March 2014. </a:t>
            </a:r>
          </a:p>
          <a:p>
            <a:pPr marL="0" indent="0">
              <a:spcAft>
                <a:spcPts val="600"/>
              </a:spcAft>
              <a:buNone/>
            </a:pPr>
            <a:r>
              <a:rPr lang="en-US" sz="800" dirty="0"/>
              <a:t>http://</a:t>
            </a:r>
            <a:r>
              <a:rPr lang="en-US" sz="800" dirty="0" err="1"/>
              <a:t>www.ipcc.ch</a:t>
            </a:r>
            <a:r>
              <a:rPr lang="en-US" sz="800" dirty="0"/>
              <a:t>/report/ar5/</a:t>
            </a:r>
            <a:r>
              <a:rPr lang="en-US" sz="800" dirty="0" err="1" smtClean="0"/>
              <a:t>index.shtml</a:t>
            </a:r>
            <a:endParaRPr lang="en-US" sz="800" dirty="0"/>
          </a:p>
          <a:p>
            <a:pPr marL="0" indent="0">
              <a:spcAft>
                <a:spcPts val="600"/>
              </a:spcAft>
              <a:buNone/>
            </a:pPr>
            <a:r>
              <a:rPr lang="en-US" sz="800" dirty="0"/>
              <a:t>IPCC AR5 (2014). Chapter 7. Food Security and Food production systems, http://ipcc-wg2.gov/AR5/images/uploads/WGIIAR5-</a:t>
            </a:r>
            <a:r>
              <a:rPr lang="en-US" sz="800" dirty="0" smtClean="0"/>
              <a:t>Chap7_FGDall.pdf</a:t>
            </a:r>
            <a:endParaRPr lang="en-US" sz="800" dirty="0"/>
          </a:p>
          <a:p>
            <a:pPr marL="0" indent="0">
              <a:spcAft>
                <a:spcPts val="600"/>
              </a:spcAft>
              <a:buNone/>
            </a:pPr>
            <a:endParaRPr lang="en-US" sz="800" b="1" dirty="0" smtClean="0"/>
          </a:p>
          <a:p>
            <a:pPr marL="0" indent="0">
              <a:spcAft>
                <a:spcPts val="600"/>
              </a:spcAft>
              <a:buNone/>
            </a:pPr>
            <a:r>
              <a:rPr lang="en-US" sz="1000" b="1" dirty="0" smtClean="0"/>
              <a:t>Crop Wild Relatives</a:t>
            </a:r>
            <a:endParaRPr lang="en-US" sz="800" dirty="0"/>
          </a:p>
          <a:p>
            <a:pPr marL="0" indent="0">
              <a:spcAft>
                <a:spcPts val="600"/>
              </a:spcAft>
              <a:buNone/>
            </a:pPr>
            <a:r>
              <a:rPr lang="en-US" sz="800" dirty="0"/>
              <a:t>Maxted N, and Kell S (2009). Establishment of a Global Network for the In Situ Conservation of Crop Wild Relatives: Status and Needs. FAO, Rome.</a:t>
            </a:r>
          </a:p>
          <a:p>
            <a:pPr marL="0" indent="0">
              <a:spcAft>
                <a:spcPts val="600"/>
              </a:spcAft>
              <a:buNone/>
            </a:pPr>
            <a:r>
              <a:rPr lang="en-US" sz="800" dirty="0"/>
              <a:t>http://</a:t>
            </a:r>
            <a:r>
              <a:rPr lang="en-US" sz="800" dirty="0" err="1"/>
              <a:t>www.fao.org</a:t>
            </a:r>
            <a:r>
              <a:rPr lang="en-US" sz="800" dirty="0"/>
              <a:t>/</a:t>
            </a:r>
            <a:r>
              <a:rPr lang="en-US" sz="800" dirty="0" err="1"/>
              <a:t>docrep</a:t>
            </a:r>
            <a:r>
              <a:rPr lang="en-US" sz="800" dirty="0"/>
              <a:t>/013/i1500e/</a:t>
            </a:r>
            <a:r>
              <a:rPr lang="en-US" sz="800" dirty="0" smtClean="0"/>
              <a:t>i1500e18a.pdf</a:t>
            </a:r>
            <a:endParaRPr lang="en-US" sz="800" dirty="0"/>
          </a:p>
          <a:p>
            <a:pPr marL="0" indent="0">
              <a:spcAft>
                <a:spcPts val="600"/>
              </a:spcAft>
              <a:buNone/>
            </a:pPr>
            <a:r>
              <a:rPr lang="en-US" sz="800" dirty="0"/>
              <a:t>Asdal, </a:t>
            </a:r>
            <a:r>
              <a:rPr lang="en-US" sz="800" dirty="0" err="1"/>
              <a:t>Å</a:t>
            </a:r>
            <a:r>
              <a:rPr lang="en-US" sz="800" dirty="0"/>
              <a:t>, Philips, J., Maxted, N. (2013). Boost for crop wild relative conservation in Norway. Crop Wild Relative 9: 20-21. ISSN 1742-3694. http://</a:t>
            </a:r>
            <a:r>
              <a:rPr lang="en-US" sz="800" dirty="0" err="1"/>
              <a:t>www.pgrsecure.bham.ac.uk</a:t>
            </a:r>
            <a:r>
              <a:rPr lang="en-US" sz="800" dirty="0"/>
              <a:t>/sites/default/files/documents/newsletters/CWR_Issue_9.</a:t>
            </a:r>
            <a:r>
              <a:rPr lang="en-US" sz="800" dirty="0" smtClean="0"/>
              <a:t>pdf</a:t>
            </a:r>
            <a:endParaRPr lang="en-US" sz="800" dirty="0"/>
          </a:p>
          <a:p>
            <a:pPr marL="0" indent="0">
              <a:spcAft>
                <a:spcPts val="600"/>
              </a:spcAft>
              <a:buNone/>
            </a:pPr>
            <a:endParaRPr lang="en-US" sz="800" b="1" dirty="0" smtClean="0"/>
          </a:p>
          <a:p>
            <a:pPr marL="0" indent="0">
              <a:spcAft>
                <a:spcPts val="600"/>
              </a:spcAft>
              <a:buNone/>
            </a:pPr>
            <a:r>
              <a:rPr lang="en-US" sz="1000" b="1" dirty="0"/>
              <a:t>GBIF and agrobiodiversity</a:t>
            </a:r>
            <a:endParaRPr lang="en-US" sz="800" dirty="0"/>
          </a:p>
          <a:p>
            <a:pPr marL="0" indent="0">
              <a:spcAft>
                <a:spcPts val="600"/>
              </a:spcAft>
              <a:buNone/>
            </a:pPr>
            <a:r>
              <a:rPr lang="en-US" sz="800" dirty="0"/>
              <a:t>GBIF (</a:t>
            </a:r>
            <a:r>
              <a:rPr lang="en-US" sz="800" dirty="0" smtClean="0"/>
              <a:t>2016) </a:t>
            </a:r>
            <a:r>
              <a:rPr lang="en-US" sz="800" dirty="0"/>
              <a:t>Final Report of the Task Group on GBIF Data Fitness for Use in Agrobiodiversity. Task group members: Arnaud E, Castaneda-Alvarez, NP Cossi JG, Endresen D, Jahanshiri E, and Vigouroux Y. Global Biodiversity Information Facility (GBIF), Copenhagen, and Bioversity International, Rome. Available at </a:t>
            </a:r>
            <a:r>
              <a:rPr lang="en-US" sz="800" dirty="0">
                <a:hlinkClick r:id="rId3"/>
              </a:rPr>
              <a:t>http://www.gbif.org/resource/82283</a:t>
            </a:r>
            <a:r>
              <a:rPr lang="en-US" sz="800" dirty="0"/>
              <a:t> </a:t>
            </a:r>
          </a:p>
          <a:p>
            <a:pPr marL="0" indent="0">
              <a:spcAft>
                <a:spcPts val="600"/>
              </a:spcAft>
              <a:buNone/>
            </a:pPr>
            <a:endParaRPr lang="en-US" sz="800" b="1" dirty="0" smtClean="0"/>
          </a:p>
          <a:p>
            <a:pPr marL="0" indent="0">
              <a:spcAft>
                <a:spcPts val="600"/>
              </a:spcAft>
              <a:buNone/>
            </a:pPr>
            <a:r>
              <a:rPr lang="en-US" sz="1000" b="1" dirty="0" smtClean="0"/>
              <a:t>Predictive characterization</a:t>
            </a:r>
            <a:endParaRPr lang="en-US" sz="900" dirty="0"/>
          </a:p>
          <a:p>
            <a:pPr marL="0" indent="0">
              <a:spcAft>
                <a:spcPts val="600"/>
              </a:spcAft>
              <a:buNone/>
            </a:pPr>
            <a:r>
              <a:rPr lang="en-US" sz="800" dirty="0"/>
              <a:t>Bouhssini M, Street K, </a:t>
            </a:r>
            <a:r>
              <a:rPr lang="en-US" sz="800" dirty="0" err="1"/>
              <a:t>Joubi</a:t>
            </a:r>
            <a:r>
              <a:rPr lang="en-US" sz="800" dirty="0"/>
              <a:t> A, Ibrahim Z, and </a:t>
            </a:r>
            <a:r>
              <a:rPr lang="en-US" sz="800" dirty="0" err="1"/>
              <a:t>Rihawi</a:t>
            </a:r>
            <a:r>
              <a:rPr lang="en-US" sz="800" dirty="0"/>
              <a:t> F (2009). Sources of wheat resistance to Sunn pest, </a:t>
            </a:r>
            <a:r>
              <a:rPr lang="en-US" sz="800" dirty="0" err="1"/>
              <a:t>Eurygaster</a:t>
            </a:r>
            <a:r>
              <a:rPr lang="en-US" sz="800" dirty="0"/>
              <a:t> </a:t>
            </a:r>
            <a:r>
              <a:rPr lang="en-US" sz="800" dirty="0" err="1"/>
              <a:t>integriceps</a:t>
            </a:r>
            <a:r>
              <a:rPr lang="en-US" sz="800" dirty="0"/>
              <a:t> </a:t>
            </a:r>
            <a:r>
              <a:rPr lang="en-US" sz="800" dirty="0" err="1"/>
              <a:t>Puton</a:t>
            </a:r>
            <a:r>
              <a:rPr lang="en-US" sz="800" dirty="0"/>
              <a:t>, in Syria. Genetic Resources and Crop Evolution 56:1065-1069. doi:10.1007/s10722-009-9427-1 </a:t>
            </a:r>
          </a:p>
          <a:p>
            <a:pPr marL="0" indent="0">
              <a:spcAft>
                <a:spcPts val="600"/>
              </a:spcAft>
              <a:buNone/>
            </a:pPr>
            <a:r>
              <a:rPr lang="en-US" sz="800" dirty="0"/>
              <a:t>Bhullar NK, Street K, Mackay M, Yahiaoui N, and Keller B (2009). Unlocking wheat genetic resources for the molecular identification of previously undescribed functional alleles at the Pm3 resistance locus. PNAS 106(23):9519-9524. doi:10.1073/pnas.0904152106</a:t>
            </a:r>
          </a:p>
          <a:p>
            <a:pPr marL="0" indent="0">
              <a:spcAft>
                <a:spcPts val="600"/>
              </a:spcAft>
              <a:buNone/>
            </a:pPr>
            <a:r>
              <a:rPr lang="en-US" sz="800" dirty="0" smtClean="0"/>
              <a:t>Endresen </a:t>
            </a:r>
            <a:r>
              <a:rPr lang="en-US" sz="800" dirty="0"/>
              <a:t>DTF (2010). Predictive association between trait data and ecogeographic data for Nordic barley landraces. Crop Science 50: 2418-2430. doi:10.2135/</a:t>
            </a:r>
            <a:r>
              <a:rPr lang="en-US" sz="800" dirty="0" smtClean="0"/>
              <a:t>cropsci2010.03.0174</a:t>
            </a:r>
            <a:endParaRPr lang="en-US" sz="800" dirty="0"/>
          </a:p>
          <a:p>
            <a:pPr marL="0" indent="0">
              <a:spcAft>
                <a:spcPts val="600"/>
              </a:spcAft>
              <a:buNone/>
            </a:pPr>
            <a:r>
              <a:rPr lang="en-US" sz="800" dirty="0"/>
              <a:t>Endresen DTF, Street K, Mackay M, Bari A, &amp; De Pauw E (2011). Predictive association between biotic stress traits and ecogeographic data for wheat and barley landraces. Crop Science 51: 2036-2055. doi:10.2135/</a:t>
            </a:r>
            <a:r>
              <a:rPr lang="en-US" sz="800" dirty="0" smtClean="0"/>
              <a:t>cropsci2010.12.0717</a:t>
            </a:r>
            <a:endParaRPr lang="en-US" sz="800" dirty="0"/>
          </a:p>
          <a:p>
            <a:pPr marL="0" indent="0">
              <a:spcAft>
                <a:spcPts val="600"/>
              </a:spcAft>
              <a:buNone/>
            </a:pPr>
            <a:r>
              <a:rPr lang="en-US" sz="800" dirty="0"/>
              <a:t>Bari A, Street K, Mackay M, Endresen DTF, De Pauw E, &amp; Amri A (2012). Focused Identification of Germplasm Strategy (FIGS) detects wheat stem rust resistance linked to environment variables. Genetic Resources and Crop Evolution 59(7):1465-1481. doi:10.1007/s10722-011-9775-</a:t>
            </a:r>
            <a:r>
              <a:rPr lang="en-US" sz="800" dirty="0" smtClean="0"/>
              <a:t>5</a:t>
            </a:r>
            <a:endParaRPr lang="en-US" sz="800" dirty="0"/>
          </a:p>
          <a:p>
            <a:pPr marL="0" indent="0">
              <a:spcAft>
                <a:spcPts val="600"/>
              </a:spcAft>
              <a:buNone/>
            </a:pPr>
            <a:r>
              <a:rPr lang="en-US" sz="800" dirty="0"/>
              <a:t>Endresen DTF, Street K, Mackay M, Bari A, De Pauw E, Nazari K, &amp; Yahyaoui A (2012). Sources of Resistance to Stem Rust (Ug99) in Bread Wheat and Durum Wheat Identified Using Focused Identification of Germplasm Strategy (FIGS). Crop Science 52(2):764-773. doi:10.2135/</a:t>
            </a:r>
            <a:r>
              <a:rPr lang="en-US" sz="800" dirty="0" smtClean="0"/>
              <a:t>cropsci2011.08.0427</a:t>
            </a:r>
            <a:endParaRPr lang="en-US" sz="800" dirty="0"/>
          </a:p>
          <a:p>
            <a:pPr marL="0" indent="0">
              <a:spcAft>
                <a:spcPts val="600"/>
              </a:spcAft>
              <a:buNone/>
            </a:pPr>
            <a:r>
              <a:rPr lang="en-US" sz="800" dirty="0"/>
              <a:t>Endresen DTF, Street K, Mackay M, Bari A, De Pauw E, Nazari K, &amp; Yahyaoui A (2012). Sources of Resistance to Stem Rust (Ug99) in Bread Wheat and Durum Wheat Identified Using Focused Identification of Germplasm Strategy (FIGS). Crop Science 52(2):764-773. doi:10.2135/</a:t>
            </a:r>
            <a:r>
              <a:rPr lang="en-US" sz="800" dirty="0" smtClean="0"/>
              <a:t>cropsci2011.08.0427</a:t>
            </a:r>
          </a:p>
          <a:p>
            <a:pPr marL="0" indent="0">
              <a:spcAft>
                <a:spcPts val="600"/>
              </a:spcAft>
              <a:buNone/>
            </a:pPr>
            <a:endParaRPr lang="en-US" sz="800" dirty="0"/>
          </a:p>
          <a:p>
            <a:pPr marL="0" indent="0">
              <a:spcAft>
                <a:spcPts val="600"/>
              </a:spcAft>
              <a:buNone/>
            </a:pPr>
            <a:r>
              <a:rPr lang="en-US" sz="1000" b="1" dirty="0" smtClean="0"/>
              <a:t>Training manuals</a:t>
            </a:r>
            <a:endParaRPr lang="en-US" sz="800" dirty="0"/>
          </a:p>
          <a:p>
            <a:pPr marL="0" indent="0">
              <a:spcAft>
                <a:spcPts val="600"/>
              </a:spcAft>
              <a:buNone/>
            </a:pPr>
            <a:r>
              <a:rPr lang="en-US" sz="800" dirty="0"/>
              <a:t>Thormann I, Parra-Quijano M, Endresen DTF, Rubio-Teso ML, Iriondo JM &amp; Maxted N</a:t>
            </a:r>
            <a:r>
              <a:rPr lang="en-US" sz="800" dirty="0" smtClean="0"/>
              <a:t>.(2014) </a:t>
            </a:r>
            <a:r>
              <a:rPr lang="en-US" sz="800" dirty="0"/>
              <a:t>Predictive characterization of crop wild relatives and landraces: Technical guidelines version 1.Bioversity International, Rome, Italy. 44 pp. ISBN: 978-92-9255-004-2. </a:t>
            </a:r>
            <a:r>
              <a:rPr lang="en-US" sz="800" dirty="0" smtClean="0"/>
              <a:t>doi</a:t>
            </a:r>
            <a:r>
              <a:rPr lang="en-US" sz="800" dirty="0"/>
              <a:t>:10.13140/RG.2.1.1359.0487</a:t>
            </a:r>
          </a:p>
          <a:p>
            <a:pPr marL="0" indent="0">
              <a:spcAft>
                <a:spcPts val="600"/>
              </a:spcAft>
              <a:buNone/>
            </a:pPr>
            <a:r>
              <a:rPr lang="en-US" sz="800" dirty="0">
                <a:hlinkClick r:id="rId4"/>
              </a:rPr>
              <a:t>https://www.duo.uio.no/handle/10852/</a:t>
            </a:r>
            <a:r>
              <a:rPr lang="en-US" sz="800" dirty="0" smtClean="0">
                <a:hlinkClick r:id="rId4"/>
              </a:rPr>
              <a:t>41681</a:t>
            </a:r>
            <a:r>
              <a:rPr lang="en-US" sz="800" dirty="0" smtClean="0"/>
              <a:t>  </a:t>
            </a:r>
          </a:p>
          <a:p>
            <a:pPr marL="0" indent="0">
              <a:spcAft>
                <a:spcPts val="600"/>
              </a:spcAft>
              <a:buNone/>
            </a:pPr>
            <a:r>
              <a:rPr lang="en-US" sz="800" dirty="0" smtClean="0">
                <a:hlinkClick r:id="rId5"/>
              </a:rPr>
              <a:t>http</a:t>
            </a:r>
            <a:r>
              <a:rPr lang="en-US" sz="800" dirty="0">
                <a:hlinkClick r:id="rId5"/>
              </a:rPr>
              <a:t>://urn.nb.no/URN:NBN:no-</a:t>
            </a:r>
            <a:r>
              <a:rPr lang="en-US" sz="800" dirty="0" smtClean="0">
                <a:hlinkClick r:id="rId5"/>
              </a:rPr>
              <a:t>46156</a:t>
            </a:r>
            <a:r>
              <a:rPr lang="en-US" sz="800" dirty="0" smtClean="0"/>
              <a:t> </a:t>
            </a:r>
            <a:endParaRPr lang="en-US" sz="800" dirty="0"/>
          </a:p>
          <a:p>
            <a:pPr marL="0" indent="0">
              <a:spcAft>
                <a:spcPts val="600"/>
              </a:spcAft>
              <a:buNone/>
            </a:pPr>
            <a:r>
              <a:rPr lang="en-US" sz="800" dirty="0"/>
              <a:t>Scheldeman X, and van </a:t>
            </a:r>
            <a:r>
              <a:rPr lang="en-US" sz="800" dirty="0" err="1"/>
              <a:t>Zonneveld</a:t>
            </a:r>
            <a:r>
              <a:rPr lang="en-US" sz="800" dirty="0"/>
              <a:t> M (2010). Training Manual on Spatial Analysis of Plant Diversity and Distribution. Bioversity International, Rome, Italy. ISBN 978-92-9043-880-9.</a:t>
            </a:r>
          </a:p>
        </p:txBody>
      </p:sp>
    </p:spTree>
    <p:extLst>
      <p:ext uri="{BB962C8B-B14F-4D97-AF65-F5344CB8AC3E}">
        <p14:creationId xmlns:p14="http://schemas.microsoft.com/office/powerpoint/2010/main" val="1054742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jpg"/>
          <p:cNvPicPr>
            <a:picLocks noChangeAspect="1"/>
          </p:cNvPicPr>
          <p:nvPr/>
        </p:nvPicPr>
        <p:blipFill>
          <a:blip r:embed="rId3">
            <a:alphaModFix amt="90000"/>
            <a:extLst>
              <a:ext uri="{BEBA8EAE-BF5A-486C-A8C5-ECC9F3942E4B}">
                <a14:imgProps xmlns:a14="http://schemas.microsoft.com/office/drawing/2010/main">
                  <a14:imgLayer r:embed="rId4">
                    <a14:imgEffect>
                      <a14:saturation sat="90000"/>
                    </a14:imgEffect>
                    <a14:imgEffect>
                      <a14:brightnessContrast contrast="50000"/>
                    </a14:imgEffect>
                  </a14:imgLayer>
                </a14:imgProps>
              </a:ext>
              <a:ext uri="{28A0092B-C50C-407E-A947-70E740481C1C}">
                <a14:useLocalDpi xmlns:a14="http://schemas.microsoft.com/office/drawing/2010/main"/>
              </a:ext>
            </a:extLst>
          </a:blip>
          <a:stretch>
            <a:fillRect/>
          </a:stretch>
        </p:blipFill>
        <p:spPr>
          <a:xfrm>
            <a:off x="0" y="21"/>
            <a:ext cx="10688638" cy="7562829"/>
          </a:xfrm>
          <a:prstGeom prst="rect">
            <a:avLst/>
          </a:prstGeom>
        </p:spPr>
      </p:pic>
      <p:sp>
        <p:nvSpPr>
          <p:cNvPr id="7" name="Rectangle 6"/>
          <p:cNvSpPr/>
          <p:nvPr/>
        </p:nvSpPr>
        <p:spPr>
          <a:xfrm>
            <a:off x="3413529" y="2663669"/>
            <a:ext cx="5949391" cy="2123521"/>
          </a:xfrm>
          <a:prstGeom prst="rect">
            <a:avLst/>
          </a:prstGeom>
          <a:solidFill>
            <a:schemeClr val="tx2">
              <a:alpha val="50000"/>
            </a:schemeClr>
          </a:solidFill>
          <a:effectLst>
            <a:outerShdw blurRad="50800" dist="38100" dir="2700000" algn="tl" rotWithShape="0">
              <a:srgbClr val="000000">
                <a:alpha val="43000"/>
              </a:srgbClr>
            </a:outerShdw>
          </a:effectLst>
        </p:spPr>
        <p:txBody>
          <a:bodyPr wrap="none" lIns="91304" tIns="45652" rIns="91304" bIns="45652">
            <a:spAutoFit/>
            <a:scene3d>
              <a:camera prst="orthographicFront"/>
              <a:lightRig rig="soft" dir="t">
                <a:rot lat="0" lon="0" rev="10800000"/>
              </a:lightRig>
            </a:scene3d>
            <a:sp3d>
              <a:bevelT w="27940" h="12700"/>
              <a:contourClr>
                <a:srgbClr val="DDDDDD"/>
              </a:contourClr>
            </a:sp3d>
          </a:bodyPr>
          <a:lstStyle/>
          <a:p>
            <a:r>
              <a:rPr lang="en-US" sz="4400" b="1" i="1" spc="150" dirty="0" smtClean="0">
                <a:ln w="11430"/>
                <a:solidFill>
                  <a:srgbClr val="F8F8F8"/>
                </a:solidFill>
                <a:effectLst>
                  <a:outerShdw blurRad="25400" algn="tl" rotWithShape="0">
                    <a:srgbClr val="000000">
                      <a:alpha val="43000"/>
                    </a:srgbClr>
                  </a:outerShdw>
                </a:effectLst>
              </a:rPr>
              <a:t>BIG DATA</a:t>
            </a:r>
          </a:p>
          <a:p>
            <a:r>
              <a:rPr lang="en-US" sz="4400" b="1" i="1" spc="150" dirty="0" smtClean="0">
                <a:ln w="11430"/>
                <a:solidFill>
                  <a:srgbClr val="F8F8F8"/>
                </a:solidFill>
                <a:effectLst>
                  <a:outerShdw blurRad="25400" algn="tl" rotWithShape="0">
                    <a:srgbClr val="000000">
                      <a:alpha val="43000"/>
                    </a:srgbClr>
                  </a:outerShdw>
                </a:effectLst>
              </a:rPr>
              <a:t>A new paradigm:</a:t>
            </a:r>
          </a:p>
          <a:p>
            <a:r>
              <a:rPr lang="en-US" sz="4400" b="1" i="1" spc="150" dirty="0" smtClean="0">
                <a:ln w="11430"/>
                <a:solidFill>
                  <a:srgbClr val="F8F8F8"/>
                </a:solidFill>
                <a:effectLst>
                  <a:outerShdw blurRad="25400" algn="tl" rotWithShape="0">
                    <a:srgbClr val="000000">
                      <a:alpha val="43000"/>
                    </a:srgbClr>
                  </a:outerShdw>
                </a:effectLst>
              </a:rPr>
              <a:t>reuse of research data</a:t>
            </a:r>
            <a:endParaRPr lang="en-US" sz="4400" b="1" i="1" spc="150" dirty="0">
              <a:ln w="11430"/>
              <a:solidFill>
                <a:srgbClr val="F8F8F8"/>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42006673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10-27 at 21.45.04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0688638" cy="7562850"/>
          </a:xfrm>
          <a:prstGeom prst="rect">
            <a:avLst/>
          </a:prstGeom>
        </p:spPr>
      </p:pic>
      <p:sp>
        <p:nvSpPr>
          <p:cNvPr id="2" name="Rectangle 1"/>
          <p:cNvSpPr/>
          <p:nvPr/>
        </p:nvSpPr>
        <p:spPr>
          <a:xfrm>
            <a:off x="4552231" y="37009"/>
            <a:ext cx="6136406" cy="7525136"/>
          </a:xfrm>
          <a:prstGeom prst="rect">
            <a:avLst/>
          </a:prstGeom>
          <a:solidFill>
            <a:schemeClr val="bg1">
              <a:lumMod val="95000"/>
              <a:alpha val="90000"/>
            </a:schemeClr>
          </a:solidFill>
        </p:spPr>
        <p:txBody>
          <a:bodyPr wrap="square">
            <a:spAutoFit/>
          </a:bodyPr>
          <a:lstStyle/>
          <a:p>
            <a:pPr>
              <a:spcAft>
                <a:spcPts val="600"/>
              </a:spcAft>
              <a:tabLst>
                <a:tab pos="1709738" algn="l"/>
              </a:tabLst>
            </a:pPr>
            <a:endParaRPr lang="en-US" sz="4400" b="1" dirty="0" smtClean="0"/>
          </a:p>
          <a:p>
            <a:pPr marL="541338" indent="-363538">
              <a:spcAft>
                <a:spcPts val="600"/>
              </a:spcAft>
              <a:tabLst>
                <a:tab pos="1709738" algn="l"/>
              </a:tabLst>
            </a:pPr>
            <a:r>
              <a:rPr lang="en-US" sz="4400" b="1" dirty="0" smtClean="0"/>
              <a:t>WE NEED CROPS:</a:t>
            </a:r>
            <a:endParaRPr lang="en-US" sz="1050" b="1" dirty="0" smtClean="0"/>
          </a:p>
          <a:p>
            <a:pPr marL="541338" indent="-363538">
              <a:spcAft>
                <a:spcPts val="600"/>
              </a:spcAft>
              <a:buFont typeface="Arial"/>
              <a:buChar char="•"/>
            </a:pPr>
            <a:r>
              <a:rPr lang="en-US" sz="3200" dirty="0" smtClean="0"/>
              <a:t> with higher yields</a:t>
            </a:r>
          </a:p>
          <a:p>
            <a:pPr marL="541338" indent="-363538">
              <a:spcAft>
                <a:spcPts val="600"/>
              </a:spcAft>
              <a:buFont typeface="Arial"/>
              <a:buChar char="•"/>
            </a:pPr>
            <a:r>
              <a:rPr lang="en-US" sz="3200" dirty="0" smtClean="0"/>
              <a:t> with higher nutritional value</a:t>
            </a:r>
          </a:p>
          <a:p>
            <a:pPr marL="541338" indent="-363538">
              <a:spcAft>
                <a:spcPts val="600"/>
              </a:spcAft>
              <a:buFont typeface="Arial"/>
              <a:buChar char="•"/>
            </a:pPr>
            <a:r>
              <a:rPr lang="en-US" sz="3200" dirty="0" smtClean="0"/>
              <a:t> adapted to degraded lands</a:t>
            </a:r>
          </a:p>
          <a:p>
            <a:pPr marL="541338" indent="-363538">
              <a:spcAft>
                <a:spcPts val="600"/>
              </a:spcAft>
              <a:buFont typeface="Arial"/>
              <a:buChar char="•"/>
            </a:pPr>
            <a:r>
              <a:rPr lang="en-US" sz="3200" dirty="0" smtClean="0"/>
              <a:t> adapted to changing environments</a:t>
            </a:r>
          </a:p>
          <a:p>
            <a:pPr marL="541338" indent="-363538">
              <a:spcAft>
                <a:spcPts val="600"/>
              </a:spcAft>
              <a:buFont typeface="Arial" pitchFamily="34" charset="0"/>
              <a:buChar char="•"/>
            </a:pPr>
            <a:endParaRPr lang="en-US" sz="3200" dirty="0" smtClean="0"/>
          </a:p>
          <a:p>
            <a:pPr marL="541338" indent="-363538"/>
            <a:r>
              <a:rPr lang="en-US" sz="2400" dirty="0" smtClean="0"/>
              <a:t>Untapped genetic diversity can be found in: </a:t>
            </a:r>
          </a:p>
          <a:p>
            <a:pPr marL="541338" indent="-363538"/>
            <a:r>
              <a:rPr lang="en-US" sz="3200" b="1" dirty="0" smtClean="0">
                <a:solidFill>
                  <a:srgbClr val="008000"/>
                </a:solidFill>
              </a:rPr>
              <a:t>Traditional cultivars, landraces</a:t>
            </a:r>
          </a:p>
          <a:p>
            <a:pPr marL="541338" indent="-363538"/>
            <a:r>
              <a:rPr lang="en-US" sz="3200" b="1" dirty="0" smtClean="0">
                <a:solidFill>
                  <a:srgbClr val="008000"/>
                </a:solidFill>
              </a:rPr>
              <a:t>and Crop Wild Relatives!</a:t>
            </a:r>
          </a:p>
          <a:p>
            <a:pPr marL="719138" indent="-363538"/>
            <a:endParaRPr lang="en-US" sz="3200" b="1" dirty="0"/>
          </a:p>
          <a:p>
            <a:pPr marL="719138" indent="-363538"/>
            <a:endParaRPr lang="en-US" sz="3200" b="1" dirty="0" smtClean="0"/>
          </a:p>
          <a:p>
            <a:pPr marL="719138" indent="-363538"/>
            <a:endParaRPr lang="en-US" sz="1600" b="1" dirty="0"/>
          </a:p>
        </p:txBody>
      </p:sp>
      <p:sp>
        <p:nvSpPr>
          <p:cNvPr id="4" name="Rectangle 3"/>
          <p:cNvSpPr/>
          <p:nvPr/>
        </p:nvSpPr>
        <p:spPr>
          <a:xfrm>
            <a:off x="231751" y="6917438"/>
            <a:ext cx="3240360" cy="461665"/>
          </a:xfrm>
          <a:prstGeom prst="rect">
            <a:avLst/>
          </a:prstGeom>
        </p:spPr>
        <p:txBody>
          <a:bodyPr wrap="square">
            <a:spAutoFit/>
          </a:bodyPr>
          <a:lstStyle/>
          <a:p>
            <a:r>
              <a:rPr lang="en-US" sz="1200" dirty="0">
                <a:solidFill>
                  <a:srgbClr val="FFFFFF"/>
                </a:solidFill>
              </a:rPr>
              <a:t>Sea </a:t>
            </a:r>
            <a:r>
              <a:rPr lang="en-US" sz="1200" dirty="0" err="1">
                <a:solidFill>
                  <a:srgbClr val="FFFFFF"/>
                </a:solidFill>
              </a:rPr>
              <a:t>cale</a:t>
            </a:r>
            <a:r>
              <a:rPr lang="en-US" sz="1200" dirty="0">
                <a:solidFill>
                  <a:srgbClr val="FFFFFF"/>
                </a:solidFill>
              </a:rPr>
              <a:t> (</a:t>
            </a:r>
            <a:r>
              <a:rPr lang="en-US" sz="1200" i="1" dirty="0">
                <a:solidFill>
                  <a:srgbClr val="FFFFFF"/>
                </a:solidFill>
              </a:rPr>
              <a:t>Crambe maritima </a:t>
            </a:r>
            <a:r>
              <a:rPr lang="en-US" sz="1200" dirty="0">
                <a:solidFill>
                  <a:srgbClr val="FFFFFF"/>
                </a:solidFill>
              </a:rPr>
              <a:t>L.) at </a:t>
            </a:r>
            <a:r>
              <a:rPr lang="en-US" sz="1200" dirty="0" err="1">
                <a:solidFill>
                  <a:srgbClr val="FFFFFF"/>
                </a:solidFill>
              </a:rPr>
              <a:t>Spornes</a:t>
            </a:r>
            <a:r>
              <a:rPr lang="en-US" sz="1200" dirty="0">
                <a:solidFill>
                  <a:srgbClr val="FFFFFF"/>
                </a:solidFill>
              </a:rPr>
              <a:t>, </a:t>
            </a:r>
            <a:r>
              <a:rPr lang="en-US" sz="1200" dirty="0" err="1" smtClean="0">
                <a:solidFill>
                  <a:srgbClr val="FFFFFF"/>
                </a:solidFill>
              </a:rPr>
              <a:t>Tromøy</a:t>
            </a:r>
            <a:r>
              <a:rPr lang="en-US" sz="1200" dirty="0" smtClean="0">
                <a:solidFill>
                  <a:srgbClr val="FFFFFF"/>
                </a:solidFill>
              </a:rPr>
              <a:t>, Norway, July 2013, CC-by Dag Endresen.</a:t>
            </a:r>
            <a:endParaRPr lang="en-US" sz="1200" dirty="0">
              <a:solidFill>
                <a:srgbClr val="FFFFFF"/>
              </a:solidFill>
            </a:endParaRPr>
          </a:p>
        </p:txBody>
      </p:sp>
    </p:spTree>
    <p:extLst>
      <p:ext uri="{BB962C8B-B14F-4D97-AF65-F5344CB8AC3E}">
        <p14:creationId xmlns:p14="http://schemas.microsoft.com/office/powerpoint/2010/main" val="1682918163"/>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19783" y="181025"/>
            <a:ext cx="9577064" cy="792087"/>
          </a:xfrm>
        </p:spPr>
        <p:txBody>
          <a:bodyPr>
            <a:normAutofit fontScale="90000"/>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Proportion of people farming is declining</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2" name="Picture 1" descr="farmjobs.jpg">
            <a:hlinkClick r:id="rId3"/>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 y="0"/>
            <a:ext cx="10688639" cy="7562850"/>
          </a:xfrm>
          <a:prstGeom prst="rect">
            <a:avLst/>
          </a:prstGeom>
        </p:spPr>
      </p:pic>
    </p:spTree>
    <p:extLst>
      <p:ext uri="{BB962C8B-B14F-4D97-AF65-F5344CB8AC3E}">
        <p14:creationId xmlns:p14="http://schemas.microsoft.com/office/powerpoint/2010/main" val="66973902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_4645721f3eb6efc9bd86065b402c8e46.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000558"/>
            <a:ext cx="10688638" cy="6562292"/>
          </a:xfrm>
          <a:prstGeom prst="rect">
            <a:avLst/>
          </a:prstGeom>
        </p:spPr>
      </p:pic>
      <p:sp>
        <p:nvSpPr>
          <p:cNvPr id="6" name="Rectangle 5"/>
          <p:cNvSpPr/>
          <p:nvPr/>
        </p:nvSpPr>
        <p:spPr>
          <a:xfrm>
            <a:off x="1815927" y="70108"/>
            <a:ext cx="6316453" cy="830997"/>
          </a:xfrm>
          <a:prstGeom prst="rect">
            <a:avLst/>
          </a:prstGeom>
        </p:spPr>
        <p:txBody>
          <a:bodyPr wrap="none">
            <a:spAutoFit/>
          </a:bodyPr>
          <a:lstStyle/>
          <a:p>
            <a:r>
              <a:rPr lang="en-US" sz="4800" dirty="0">
                <a:solidFill>
                  <a:srgbClr val="008000"/>
                </a:solidFill>
              </a:rPr>
              <a:t>Scientist versus machine</a:t>
            </a:r>
          </a:p>
        </p:txBody>
      </p:sp>
      <p:cxnSp>
        <p:nvCxnSpPr>
          <p:cNvPr id="9" name="Straight Arrow Connector 8"/>
          <p:cNvCxnSpPr/>
          <p:nvPr/>
        </p:nvCxnSpPr>
        <p:spPr>
          <a:xfrm flipV="1">
            <a:off x="7432551" y="6445721"/>
            <a:ext cx="0"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767766" y="815892"/>
            <a:ext cx="6339032" cy="369332"/>
          </a:xfrm>
          <a:prstGeom prst="rect">
            <a:avLst/>
          </a:prstGeom>
        </p:spPr>
        <p:txBody>
          <a:bodyPr wrap="none">
            <a:spAutoFit/>
          </a:bodyPr>
          <a:lstStyle/>
          <a:p>
            <a:pPr algn="r"/>
            <a:r>
              <a:rPr lang="en-US" dirty="0" smtClean="0"/>
              <a:t>Singularity estimated in 2045 -- 28 year from now (</a:t>
            </a:r>
            <a:r>
              <a:rPr lang="en-US" dirty="0" err="1" smtClean="0"/>
              <a:t>Kurzweil</a:t>
            </a:r>
            <a:r>
              <a:rPr lang="en-US" dirty="0" smtClean="0"/>
              <a:t> 2005)</a:t>
            </a:r>
            <a:endParaRPr lang="en-US" dirty="0"/>
          </a:p>
        </p:txBody>
      </p:sp>
      <p:sp>
        <p:nvSpPr>
          <p:cNvPr id="14" name="Rectangle 13"/>
          <p:cNvSpPr/>
          <p:nvPr/>
        </p:nvSpPr>
        <p:spPr>
          <a:xfrm>
            <a:off x="6856487" y="6916519"/>
            <a:ext cx="913005" cy="369332"/>
          </a:xfrm>
          <a:prstGeom prst="rect">
            <a:avLst/>
          </a:prstGeom>
        </p:spPr>
        <p:txBody>
          <a:bodyPr wrap="none">
            <a:spAutoFit/>
          </a:bodyPr>
          <a:lstStyle/>
          <a:p>
            <a:r>
              <a:rPr lang="en-US" dirty="0" smtClean="0"/>
              <a:t>ca 2045 </a:t>
            </a:r>
            <a:endParaRPr lang="en-US" dirty="0"/>
          </a:p>
        </p:txBody>
      </p:sp>
      <p:sp>
        <p:nvSpPr>
          <p:cNvPr id="15" name="Oval 14"/>
          <p:cNvSpPr/>
          <p:nvPr/>
        </p:nvSpPr>
        <p:spPr>
          <a:xfrm>
            <a:off x="7288535" y="2845321"/>
            <a:ext cx="360040" cy="360040"/>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3459341105"/>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xponentialGrowthofComputing.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4015" y="181025"/>
            <a:ext cx="10528896" cy="7379257"/>
          </a:xfrm>
          <a:prstGeom prst="rect">
            <a:avLst/>
          </a:prstGeom>
        </p:spPr>
      </p:pic>
      <p:cxnSp>
        <p:nvCxnSpPr>
          <p:cNvPr id="9" name="Straight Arrow Connector 8"/>
          <p:cNvCxnSpPr/>
          <p:nvPr/>
        </p:nvCxnSpPr>
        <p:spPr>
          <a:xfrm flipV="1">
            <a:off x="6712471" y="6445721"/>
            <a:ext cx="0"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134792" y="2845321"/>
            <a:ext cx="3361655" cy="646331"/>
          </a:xfrm>
          <a:prstGeom prst="rect">
            <a:avLst/>
          </a:prstGeom>
        </p:spPr>
        <p:txBody>
          <a:bodyPr wrap="none">
            <a:spAutoFit/>
          </a:bodyPr>
          <a:lstStyle/>
          <a:p>
            <a:pPr algn="r"/>
            <a:r>
              <a:rPr lang="en-US" dirty="0" smtClean="0"/>
              <a:t>Singularity estimated in 2045</a:t>
            </a:r>
          </a:p>
          <a:p>
            <a:pPr algn="r"/>
            <a:r>
              <a:rPr lang="en-US" dirty="0" smtClean="0"/>
              <a:t>28 year from now (</a:t>
            </a:r>
            <a:r>
              <a:rPr lang="en-US" dirty="0" err="1" smtClean="0"/>
              <a:t>Kurzweil</a:t>
            </a:r>
            <a:r>
              <a:rPr lang="en-US" dirty="0" smtClean="0"/>
              <a:t> 2005)</a:t>
            </a:r>
            <a:endParaRPr lang="en-US" dirty="0"/>
          </a:p>
        </p:txBody>
      </p:sp>
      <p:sp>
        <p:nvSpPr>
          <p:cNvPr id="15" name="Oval 14"/>
          <p:cNvSpPr/>
          <p:nvPr/>
        </p:nvSpPr>
        <p:spPr>
          <a:xfrm>
            <a:off x="6496447" y="3565401"/>
            <a:ext cx="360040" cy="360040"/>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cxnSp>
        <p:nvCxnSpPr>
          <p:cNvPr id="11" name="Straight Arrow Connector 10"/>
          <p:cNvCxnSpPr/>
          <p:nvPr/>
        </p:nvCxnSpPr>
        <p:spPr>
          <a:xfrm flipV="1">
            <a:off x="5848375" y="6445721"/>
            <a:ext cx="0"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5632351" y="4429497"/>
            <a:ext cx="360040" cy="360040"/>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177391841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111018-rusty-c3po-roger-shultz.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688638" cy="7562850"/>
          </a:xfrm>
          <a:prstGeom prst="rect">
            <a:avLst/>
          </a:prstGeom>
        </p:spPr>
      </p:pic>
      <p:pic>
        <p:nvPicPr>
          <p:cNvPr id="6" name="Picture 5" descr="GBIF_logo_white.png"/>
          <p:cNvPicPr>
            <a:picLocks noChangeAspect="1"/>
          </p:cNvPicPr>
          <p:nvPr/>
        </p:nvPicPr>
        <p:blipFill>
          <a:blip r:embed="rId4">
            <a:extLst>
              <a:ext uri="{28A0092B-C50C-407E-A947-70E740481C1C}">
                <a14:useLocalDpi xmlns:a14="http://schemas.microsoft.com/office/drawing/2010/main"/>
              </a:ext>
            </a:extLst>
          </a:blip>
          <a:stretch>
            <a:fillRect/>
          </a:stretch>
        </p:blipFill>
        <p:spPr>
          <a:xfrm rot="17714819">
            <a:off x="4208801" y="6100157"/>
            <a:ext cx="1883741" cy="759573"/>
          </a:xfrm>
          <a:prstGeom prst="rect">
            <a:avLst/>
          </a:prstGeom>
        </p:spPr>
      </p:pic>
      <p:sp>
        <p:nvSpPr>
          <p:cNvPr id="4" name="Rectangle 3"/>
          <p:cNvSpPr/>
          <p:nvPr/>
        </p:nvSpPr>
        <p:spPr>
          <a:xfrm>
            <a:off x="586702" y="511338"/>
            <a:ext cx="4964280" cy="584776"/>
          </a:xfrm>
          <a:prstGeom prst="rect">
            <a:avLst/>
          </a:prstGeom>
          <a:effectLst>
            <a:outerShdw blurRad="50800" dist="38100" dir="2700000" algn="tl" rotWithShape="0">
              <a:prstClr val="black">
                <a:alpha val="40000"/>
              </a:prstClr>
            </a:outerShdw>
          </a:effectLst>
        </p:spPr>
        <p:txBody>
          <a:bodyPr wrap="none">
            <a:spAutoFit/>
          </a:bodyPr>
          <a:lstStyle/>
          <a:p>
            <a:r>
              <a:rPr lang="en-US" sz="3200" i="1" dirty="0">
                <a:solidFill>
                  <a:srgbClr val="FFFFFF"/>
                </a:solidFill>
                <a:latin typeface="Courier New"/>
                <a:cs typeface="Courier New"/>
              </a:rPr>
              <a:t>Future perspectives</a:t>
            </a:r>
          </a:p>
        </p:txBody>
      </p:sp>
      <p:sp>
        <p:nvSpPr>
          <p:cNvPr id="5" name="Rectangle 4"/>
          <p:cNvSpPr/>
          <p:nvPr/>
        </p:nvSpPr>
        <p:spPr>
          <a:xfrm>
            <a:off x="614769" y="1227977"/>
            <a:ext cx="4786122" cy="861774"/>
          </a:xfrm>
          <a:prstGeom prst="rect">
            <a:avLst/>
          </a:prstGeom>
          <a:effectLst>
            <a:outerShdw blurRad="50800" dist="38100" dir="2700000" algn="tl" rotWithShape="0">
              <a:prstClr val="black">
                <a:alpha val="40000"/>
              </a:prstClr>
            </a:outerShdw>
          </a:effectLst>
        </p:spPr>
        <p:txBody>
          <a:bodyPr wrap="square">
            <a:spAutoFit/>
          </a:bodyPr>
          <a:lstStyle/>
          <a:p>
            <a:r>
              <a:rPr lang="en-US" sz="1800" i="1" dirty="0" smtClean="0">
                <a:solidFill>
                  <a:srgbClr val="FFFFFF"/>
                </a:solidFill>
                <a:latin typeface="Courier New"/>
                <a:cs typeface="Courier New"/>
              </a:rPr>
              <a:t>The </a:t>
            </a:r>
            <a:r>
              <a:rPr lang="en-US" sz="1800" i="1" dirty="0">
                <a:solidFill>
                  <a:srgbClr val="FFFFFF"/>
                </a:solidFill>
                <a:latin typeface="Courier New"/>
                <a:cs typeface="Courier New"/>
              </a:rPr>
              <a:t>future is already here — it's just not very evenly </a:t>
            </a:r>
            <a:r>
              <a:rPr lang="en-US" sz="1800" i="1" dirty="0" smtClean="0">
                <a:solidFill>
                  <a:srgbClr val="FFFFFF"/>
                </a:solidFill>
                <a:latin typeface="Courier New"/>
                <a:cs typeface="Courier New"/>
              </a:rPr>
              <a:t>distributed </a:t>
            </a:r>
          </a:p>
          <a:p>
            <a:r>
              <a:rPr lang="en-US" sz="1400" dirty="0" smtClean="0">
                <a:solidFill>
                  <a:srgbClr val="FFFFFF"/>
                </a:solidFill>
                <a:latin typeface="Courier New"/>
                <a:cs typeface="Courier New"/>
              </a:rPr>
              <a:t>William Gibson</a:t>
            </a:r>
            <a:endParaRPr lang="en-US" sz="1400" dirty="0">
              <a:solidFill>
                <a:srgbClr val="FFFFFF"/>
              </a:solidFill>
              <a:latin typeface="Courier New"/>
              <a:cs typeface="Courier New"/>
            </a:endParaRPr>
          </a:p>
        </p:txBody>
      </p:sp>
    </p:spTree>
    <p:extLst>
      <p:ext uri="{BB962C8B-B14F-4D97-AF65-F5344CB8AC3E}">
        <p14:creationId xmlns:p14="http://schemas.microsoft.com/office/powerpoint/2010/main" val="31950987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00" y="4"/>
            <a:ext cx="9976061" cy="1479408"/>
          </a:xfrm>
        </p:spPr>
        <p:txBody>
          <a:bodyPr>
            <a:noAutofit/>
          </a:bodyPr>
          <a:lstStyle/>
          <a:p>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Domestication and cultivated plants:</a:t>
            </a:r>
            <a:r>
              <a:rPr lang="en-US" sz="55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r>
            <a:br>
              <a:rPr lang="en-US" sz="55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Utilizing genetic potential from the wild</a:t>
            </a:r>
            <a:endParaRPr lang="en-US" sz="5500" dirty="0"/>
          </a:p>
        </p:txBody>
      </p:sp>
      <p:pic>
        <p:nvPicPr>
          <p:cNvPr id="5" name="Picture 4" descr="corn_wild_teosinte.jpg"/>
          <p:cNvPicPr>
            <a:picLocks noChangeAspect="1"/>
          </p:cNvPicPr>
          <p:nvPr/>
        </p:nvPicPr>
        <p:blipFill>
          <a:blip r:embed="rId3"/>
          <a:stretch>
            <a:fillRect/>
          </a:stretch>
        </p:blipFill>
        <p:spPr>
          <a:xfrm>
            <a:off x="445360" y="5344765"/>
            <a:ext cx="1760210" cy="2134054"/>
          </a:xfrm>
          <a:prstGeom prst="rect">
            <a:avLst/>
          </a:prstGeom>
        </p:spPr>
      </p:pic>
      <p:pic>
        <p:nvPicPr>
          <p:cNvPr id="6" name="Picture 5" descr="corn_domestic.jpg"/>
          <p:cNvPicPr>
            <a:picLocks noChangeAspect="1"/>
          </p:cNvPicPr>
          <p:nvPr/>
        </p:nvPicPr>
        <p:blipFill>
          <a:blip r:embed="rId4"/>
          <a:stretch>
            <a:fillRect/>
          </a:stretch>
        </p:blipFill>
        <p:spPr>
          <a:xfrm>
            <a:off x="4674610" y="5344785"/>
            <a:ext cx="1738575" cy="2125917"/>
          </a:xfrm>
          <a:prstGeom prst="rect">
            <a:avLst/>
          </a:prstGeom>
        </p:spPr>
      </p:pic>
      <p:pic>
        <p:nvPicPr>
          <p:cNvPr id="7" name="Picture 6" descr="teosinte-corn.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63501" y="5428798"/>
            <a:ext cx="2752401" cy="1176442"/>
          </a:xfrm>
          <a:prstGeom prst="rect">
            <a:avLst/>
          </a:prstGeom>
        </p:spPr>
      </p:pic>
      <p:pic>
        <p:nvPicPr>
          <p:cNvPr id="9" name="Picture 8" descr="tomatoes_wild.jpg"/>
          <p:cNvPicPr>
            <a:picLocks noChangeAspect="1"/>
          </p:cNvPicPr>
          <p:nvPr/>
        </p:nvPicPr>
        <p:blipFill>
          <a:blip r:embed="rId6"/>
          <a:stretch>
            <a:fillRect/>
          </a:stretch>
        </p:blipFill>
        <p:spPr>
          <a:xfrm>
            <a:off x="7173119" y="1779136"/>
            <a:ext cx="3117519" cy="2305193"/>
          </a:xfrm>
          <a:prstGeom prst="rect">
            <a:avLst/>
          </a:prstGeom>
        </p:spPr>
      </p:pic>
      <p:cxnSp>
        <p:nvCxnSpPr>
          <p:cNvPr id="13" name="Straight Connector 12"/>
          <p:cNvCxnSpPr/>
          <p:nvPr/>
        </p:nvCxnSpPr>
        <p:spPr>
          <a:xfrm rot="5400000">
            <a:off x="3975266" y="4593693"/>
            <a:ext cx="5768410" cy="18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56298" y="5090942"/>
            <a:ext cx="6500399" cy="1751"/>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815914" y="6733753"/>
            <a:ext cx="1314721" cy="659015"/>
          </a:xfrm>
          <a:prstGeom prst="rect">
            <a:avLst/>
          </a:prstGeom>
        </p:spPr>
        <p:txBody>
          <a:bodyPr wrap="none" lIns="104004" tIns="52001" rIns="104004" bIns="52001">
            <a:spAutoFit/>
          </a:bodyPr>
          <a:lstStyle/>
          <a:p>
            <a:r>
              <a:rPr lang="en-US" b="1" dirty="0" smtClean="0">
                <a:solidFill>
                  <a:srgbClr val="FFFF00"/>
                </a:solidFill>
              </a:rPr>
              <a:t>cultivated</a:t>
            </a:r>
          </a:p>
          <a:p>
            <a:r>
              <a:rPr lang="en-US" b="1" dirty="0" smtClean="0">
                <a:solidFill>
                  <a:srgbClr val="FFFF00"/>
                </a:solidFill>
              </a:rPr>
              <a:t>corn, maize</a:t>
            </a:r>
            <a:endParaRPr lang="en-US" b="1" dirty="0">
              <a:solidFill>
                <a:srgbClr val="FFFF00"/>
              </a:solidFill>
            </a:endParaRPr>
          </a:p>
        </p:txBody>
      </p:sp>
      <p:sp>
        <p:nvSpPr>
          <p:cNvPr id="20" name="Rectangle 19"/>
          <p:cNvSpPr/>
          <p:nvPr/>
        </p:nvSpPr>
        <p:spPr>
          <a:xfrm>
            <a:off x="7892554" y="2269257"/>
            <a:ext cx="1916261" cy="520516"/>
          </a:xfrm>
          <a:prstGeom prst="rect">
            <a:avLst/>
          </a:prstGeom>
        </p:spPr>
        <p:txBody>
          <a:bodyPr wrap="none" lIns="104004" tIns="52001" rIns="104004" bIns="52001">
            <a:spAutoFit/>
          </a:bodyPr>
          <a:lstStyle/>
          <a:p>
            <a:r>
              <a:rPr lang="en-US" sz="2700" dirty="0">
                <a:solidFill>
                  <a:srgbClr val="FFFF00"/>
                </a:solidFill>
              </a:rPr>
              <a:t>wild tomato</a:t>
            </a:r>
          </a:p>
        </p:txBody>
      </p:sp>
      <p:pic>
        <p:nvPicPr>
          <p:cNvPr id="24" name="Picture 23"/>
          <p:cNvPicPr>
            <a:picLocks noChangeAspect="1"/>
          </p:cNvPicPr>
          <p:nvPr/>
        </p:nvPicPr>
        <p:blipFill>
          <a:blip r:embed="rId7"/>
          <a:stretch>
            <a:fillRect/>
          </a:stretch>
        </p:blipFill>
        <p:spPr>
          <a:xfrm>
            <a:off x="7173119" y="4620370"/>
            <a:ext cx="3117519" cy="2826955"/>
          </a:xfrm>
          <a:prstGeom prst="rect">
            <a:avLst/>
          </a:prstGeom>
        </p:spPr>
      </p:pic>
      <p:sp>
        <p:nvSpPr>
          <p:cNvPr id="22" name="Rectangle 21"/>
          <p:cNvSpPr/>
          <p:nvPr/>
        </p:nvSpPr>
        <p:spPr>
          <a:xfrm>
            <a:off x="7864599" y="5509617"/>
            <a:ext cx="1905645" cy="936014"/>
          </a:xfrm>
          <a:prstGeom prst="rect">
            <a:avLst/>
          </a:prstGeom>
        </p:spPr>
        <p:txBody>
          <a:bodyPr wrap="square" lIns="104004" tIns="52001" rIns="104004" bIns="52001">
            <a:spAutoFit/>
          </a:bodyPr>
          <a:lstStyle/>
          <a:p>
            <a:r>
              <a:rPr lang="en-US" sz="2700" dirty="0" smtClean="0">
                <a:solidFill>
                  <a:srgbClr val="FFFF00"/>
                </a:solidFill>
              </a:rPr>
              <a:t>cultivated tomato</a:t>
            </a:r>
            <a:endParaRPr lang="en-US" sz="2700" dirty="0">
              <a:solidFill>
                <a:srgbClr val="FFFF00"/>
              </a:solidFill>
            </a:endParaRPr>
          </a:p>
        </p:txBody>
      </p:sp>
      <p:sp>
        <p:nvSpPr>
          <p:cNvPr id="21" name="Down Arrow 20"/>
          <p:cNvSpPr/>
          <p:nvPr/>
        </p:nvSpPr>
        <p:spPr>
          <a:xfrm>
            <a:off x="8411223" y="3859592"/>
            <a:ext cx="1030433" cy="1149046"/>
          </a:xfrm>
          <a:prstGeom prst="downArrow">
            <a:avLst/>
          </a:prstGeom>
        </p:spPr>
        <p:style>
          <a:lnRef idx="1">
            <a:schemeClr val="accent1"/>
          </a:lnRef>
          <a:fillRef idx="3">
            <a:schemeClr val="accent1"/>
          </a:fillRef>
          <a:effectRef idx="2">
            <a:schemeClr val="accent1"/>
          </a:effectRef>
          <a:fontRef idx="minor">
            <a:schemeClr val="lt1"/>
          </a:fontRef>
        </p:style>
        <p:txBody>
          <a:bodyPr lIns="104004" tIns="52001" rIns="104004" bIns="52001" rtlCol="0" anchor="ctr"/>
          <a:lstStyle/>
          <a:p>
            <a:pPr algn="ctr"/>
            <a:endParaRPr lang="en-US"/>
          </a:p>
        </p:txBody>
      </p:sp>
      <p:sp>
        <p:nvSpPr>
          <p:cNvPr id="25" name="Rectangle 24"/>
          <p:cNvSpPr/>
          <p:nvPr/>
        </p:nvSpPr>
        <p:spPr>
          <a:xfrm>
            <a:off x="519783" y="6855792"/>
            <a:ext cx="1460682" cy="382017"/>
          </a:xfrm>
          <a:prstGeom prst="rect">
            <a:avLst/>
          </a:prstGeom>
        </p:spPr>
        <p:txBody>
          <a:bodyPr wrap="none" lIns="104004" tIns="52001" rIns="104004" bIns="52001">
            <a:spAutoFit/>
          </a:bodyPr>
          <a:lstStyle/>
          <a:p>
            <a:r>
              <a:rPr lang="en-US" b="1" dirty="0" smtClean="0">
                <a:solidFill>
                  <a:srgbClr val="FFFF00"/>
                </a:solidFill>
              </a:rPr>
              <a:t>wild </a:t>
            </a:r>
            <a:r>
              <a:rPr lang="en-US" b="1" dirty="0" err="1" smtClean="0">
                <a:solidFill>
                  <a:srgbClr val="FFFF00"/>
                </a:solidFill>
              </a:rPr>
              <a:t>teosinte</a:t>
            </a:r>
            <a:endParaRPr lang="en-US" b="1" dirty="0">
              <a:solidFill>
                <a:srgbClr val="FFFF00"/>
              </a:solidFill>
            </a:endParaRPr>
          </a:p>
        </p:txBody>
      </p:sp>
      <p:cxnSp>
        <p:nvCxnSpPr>
          <p:cNvPr id="28" name="Straight Arrow Connector 27"/>
          <p:cNvCxnSpPr/>
          <p:nvPr/>
        </p:nvCxnSpPr>
        <p:spPr>
          <a:xfrm>
            <a:off x="2063501" y="6855607"/>
            <a:ext cx="2752401" cy="1751"/>
          </a:xfrm>
          <a:prstGeom prst="straightConnector1">
            <a:avLst/>
          </a:prstGeom>
          <a:ln w="63500">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3"/>
          <p:cNvSpPr>
            <a:spLocks noGrp="1"/>
          </p:cNvSpPr>
          <p:nvPr>
            <p:ph type="sldNum" sz="quarter" idx="12"/>
          </p:nvPr>
        </p:nvSpPr>
        <p:spPr>
          <a:xfrm>
            <a:off x="9992519" y="7112573"/>
            <a:ext cx="534432" cy="402652"/>
          </a:xfrm>
        </p:spPr>
        <p:txBody>
          <a:bodyPr/>
          <a:lstStyle/>
          <a:p>
            <a:pPr>
              <a:defRPr/>
            </a:pPr>
            <a:fld id="{C123A2F8-7B5E-FB4E-B602-4CE3CA3B3DB7}" type="slidenum">
              <a:rPr lang="en-US" smtClean="0">
                <a:solidFill>
                  <a:srgbClr val="7F7F7F"/>
                </a:solidFill>
              </a:rPr>
              <a:pPr>
                <a:defRPr/>
              </a:pPr>
              <a:t>9</a:t>
            </a:fld>
            <a:endParaRPr lang="en-US" dirty="0">
              <a:solidFill>
                <a:srgbClr val="7F7F7F"/>
              </a:solidFill>
            </a:endParaRPr>
          </a:p>
        </p:txBody>
      </p:sp>
      <p:sp>
        <p:nvSpPr>
          <p:cNvPr id="18" name="Rectangle 17"/>
          <p:cNvSpPr/>
          <p:nvPr/>
        </p:nvSpPr>
        <p:spPr>
          <a:xfrm>
            <a:off x="2905919" y="6857245"/>
            <a:ext cx="952183" cy="307742"/>
          </a:xfrm>
          <a:prstGeom prst="rect">
            <a:avLst/>
          </a:prstGeom>
        </p:spPr>
        <p:txBody>
          <a:bodyPr wrap="none" lIns="91405" tIns="45703" rIns="91405" bIns="45703">
            <a:spAutoFit/>
          </a:bodyPr>
          <a:lstStyle/>
          <a:p>
            <a:r>
              <a:rPr lang="en-US" sz="1400" dirty="0">
                <a:solidFill>
                  <a:schemeClr val="bg1">
                    <a:lumMod val="50000"/>
                  </a:schemeClr>
                </a:solidFill>
              </a:rPr>
              <a:t>cultivation</a:t>
            </a:r>
          </a:p>
        </p:txBody>
      </p:sp>
      <p:pic>
        <p:nvPicPr>
          <p:cNvPr id="8" name="Picture 7" descr="wheat domestication.JP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51831" y="1491850"/>
            <a:ext cx="5075613" cy="3573059"/>
          </a:xfrm>
          <a:prstGeom prst="rect">
            <a:avLst/>
          </a:prstGeom>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16026</TotalTime>
  <Words>16926</Words>
  <Application>Microsoft Macintosh PowerPoint</Application>
  <PresentationFormat>Custom</PresentationFormat>
  <Paragraphs>1236</Paragraphs>
  <Slides>83</Slides>
  <Notes>79</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Office Theme</vt:lpstr>
      <vt:lpstr>PowerPoint Presentation</vt:lpstr>
      <vt:lpstr>TOPICS:</vt:lpstr>
      <vt:lpstr>PowerPoint Presentation</vt:lpstr>
      <vt:lpstr>PowerPoint Presentation</vt:lpstr>
      <vt:lpstr>PowerPoint Presentation</vt:lpstr>
      <vt:lpstr>PowerPoint Presentation</vt:lpstr>
      <vt:lpstr>PowerPoint Presentation</vt:lpstr>
      <vt:lpstr>PowerPoint Presentation</vt:lpstr>
      <vt:lpstr>Domestication and cultivated plants: Utilizing genetic potential from the wild</vt:lpstr>
      <vt:lpstr>What are crop wild relatives?</vt:lpstr>
      <vt:lpstr>Crop Wild Relatives account for around 21% of the world’s flora (Maxted and Kell 2009)</vt:lpstr>
      <vt:lpstr>PowerPoint Presentation</vt:lpstr>
      <vt:lpstr>Global Atlas of Crop Wild Relatives </vt:lpstr>
      <vt:lpstr>PowerPoint Presentation</vt:lpstr>
      <vt:lpstr>In situ conservation of PGR</vt:lpstr>
      <vt:lpstr>Færder national park – genetic reserve</vt:lpstr>
      <vt:lpstr>PowerPoint Presentation</vt:lpstr>
      <vt:lpstr>Traditional cultivars, landraces</vt:lpstr>
      <vt:lpstr>PowerPoint Presentation</vt:lpstr>
      <vt:lpstr>PowerPoint Presentation</vt:lpstr>
      <vt:lpstr>PowerPoint Presentation</vt:lpstr>
      <vt:lpstr>PowerPoint Presentation</vt:lpstr>
      <vt:lpstr>PowerPoint Presentation</vt:lpstr>
      <vt:lpstr>Nordic Crop Wild Relatives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Searching for traits of resistance to crop diseases and pests in wheat and barley landraces</vt:lpstr>
      <vt:lpstr>PowerPoint Presentation</vt:lpstr>
      <vt:lpstr>Crop breeding targets specific agricultural traits</vt:lpstr>
      <vt:lpstr>Challenges for utilization of plant genetic resources * Large gene bank collections * Limited screening capacity</vt:lpstr>
      <vt:lpstr>A needle in a hay stack</vt:lpstr>
      <vt:lpstr>PowerPoint Presentation</vt:lpstr>
      <vt:lpstr>Climate effect during the domestication process</vt:lpstr>
      <vt:lpstr>Predictive link between eco-geography and traits</vt:lpstr>
      <vt:lpstr>PowerPoint Presentation</vt:lpstr>
      <vt:lpstr>Focused Identification of Germplasm strategy</vt:lpstr>
      <vt:lpstr>PowerPoint Presentation</vt:lpstr>
      <vt:lpstr>WorldClim provides 19 BIOCLIM variables</vt:lpstr>
      <vt:lpstr>Limitations of FIGS</vt:lpstr>
      <vt:lpstr>PowerPoint Presentation</vt:lpstr>
      <vt:lpstr>Steps to follow:</vt:lpstr>
      <vt:lpstr>Explore the dataset (for outliers)</vt:lpstr>
      <vt:lpstr>Pre-processing</vt:lpstr>
      <vt:lpstr>pre-processing examples</vt:lpstr>
      <vt:lpstr>A model of the real world</vt:lpstr>
      <vt:lpstr>Data for the Trait Mining model</vt:lpstr>
      <vt:lpstr>Modeling methods</vt:lpstr>
      <vt:lpstr>Choosing modeling method “There is no silver bullet” (Qiao, Soberon and Peterson, 2015)</vt:lpstr>
      <vt:lpstr>Some data modeling methods</vt:lpstr>
      <vt:lpstr>Validate:  - Model performance - Model results</vt:lpstr>
      <vt:lpstr>Validation of model results</vt:lpstr>
      <vt:lpstr>Prediction performance</vt:lpstr>
      <vt:lpstr>Confusion matrix</vt:lpstr>
      <vt:lpstr>Residuals (validate model fit)</vt:lpstr>
      <vt:lpstr>Significance levels</vt:lpstr>
      <vt:lpstr>Area under the ROC (AUC)</vt:lpstr>
      <vt:lpstr>PowerPoint Presentation</vt:lpstr>
      <vt:lpstr>Example of studies:</vt:lpstr>
      <vt:lpstr>Sunn pest on wheat (Heuristic FIGS approach 2009)</vt:lpstr>
      <vt:lpstr>Powdery mildew on wheat (Heuristic FIGS approach 2009)</vt:lpstr>
      <vt:lpstr>Morphological traits in Nordic Barley landraces</vt:lpstr>
      <vt:lpstr>PowerPoint Presentation</vt:lpstr>
      <vt:lpstr>Multi-way N-PLS results: Nordic barley landraces</vt:lpstr>
      <vt:lpstr>PowerPoint Presentation</vt:lpstr>
      <vt:lpstr>Multivariate SIMCA results: Net blotch on barley</vt:lpstr>
      <vt:lpstr>PowerPoint Presentation</vt:lpstr>
      <vt:lpstr>PowerPoint Presentation</vt:lpstr>
      <vt:lpstr>Multivariate SIMCA results:  Stem rust on wheat</vt:lpstr>
      <vt:lpstr>Multivariate results:  Stem rust on wheat</vt:lpstr>
      <vt:lpstr>Stem rust (Ug99) on wheat</vt:lpstr>
      <vt:lpstr>Multivariate results: Stem rust (Ug99) on wheat</vt:lpstr>
      <vt:lpstr>PowerPoint Presentation</vt:lpstr>
      <vt:lpstr>References, DM on genes</vt:lpstr>
      <vt:lpstr>PowerPoint Presentation</vt:lpstr>
      <vt:lpstr>Proportion of people farming is declining</vt:lpstr>
      <vt:lpstr>PowerPoint Presentation</vt:lpstr>
      <vt:lpstr>PowerPoint Presentation</vt:lpstr>
      <vt:lpstr>PowerPoint Presentation</vt:lpstr>
    </vt:vector>
  </TitlesOfParts>
  <Company>NordGen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genetic resources information: documentation, data sharing and data analysis.</dc:title>
  <dc:creator>Dag Terje Filip Endresen</dc:creator>
  <cp:lastModifiedBy>Dag Endresen</cp:lastModifiedBy>
  <cp:revision>895</cp:revision>
  <cp:lastPrinted>2017-11-16T20:10:44Z</cp:lastPrinted>
  <dcterms:created xsi:type="dcterms:W3CDTF">2012-01-08T21:27:08Z</dcterms:created>
  <dcterms:modified xsi:type="dcterms:W3CDTF">2018-02-13T14:48:49Z</dcterms:modified>
</cp:coreProperties>
</file>